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9" r:id="rId4"/>
    <p:sldId id="260" r:id="rId5"/>
  </p:sldIdLst>
  <p:sldSz cx="9144000" cy="6858000" type="screen4x3"/>
  <p:notesSz cx="6858000" cy="97663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3200" b="1" kern="1200">
        <a:solidFill>
          <a:schemeClr val="tx1"/>
        </a:solidFill>
        <a:latin typeface="Times" charset="0"/>
        <a:ea typeface="ＭＳ Ｐゴシック" charset="0"/>
        <a:cs typeface="+mn-cs"/>
      </a:defRPr>
    </a:lvl6pPr>
    <a:lvl7pPr marL="2743200" algn="l" defTabSz="457200" rtl="0" eaLnBrk="1" latinLnBrk="0" hangingPunct="1">
      <a:defRPr sz="3200" b="1" kern="1200">
        <a:solidFill>
          <a:schemeClr val="tx1"/>
        </a:solidFill>
        <a:latin typeface="Times" charset="0"/>
        <a:ea typeface="ＭＳ Ｐゴシック" charset="0"/>
        <a:cs typeface="+mn-cs"/>
      </a:defRPr>
    </a:lvl7pPr>
    <a:lvl8pPr marL="3200400" algn="l" defTabSz="457200" rtl="0" eaLnBrk="1" latinLnBrk="0" hangingPunct="1">
      <a:defRPr sz="3200" b="1" kern="1200">
        <a:solidFill>
          <a:schemeClr val="tx1"/>
        </a:solidFill>
        <a:latin typeface="Times" charset="0"/>
        <a:ea typeface="ＭＳ Ｐゴシック" charset="0"/>
        <a:cs typeface="+mn-cs"/>
      </a:defRPr>
    </a:lvl8pPr>
    <a:lvl9pPr marL="3657600" algn="l" defTabSz="457200" rtl="0" eaLnBrk="1" latinLnBrk="0" hangingPunct="1">
      <a:defRPr sz="3200" b="1" kern="1200">
        <a:solidFill>
          <a:schemeClr val="tx1"/>
        </a:solidFill>
        <a:latin typeface="Times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6BF69"/>
    <a:srgbClr val="FDA4B5"/>
    <a:srgbClr val="AD6900"/>
    <a:srgbClr val="CF0E30"/>
    <a:srgbClr val="8901F3"/>
    <a:srgbClr val="993300"/>
    <a:srgbClr val="CC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7" d="100"/>
          <a:sy n="77" d="100"/>
        </p:scale>
        <p:origin x="-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9030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2619375"/>
            <a:ext cx="5851525" cy="6556375"/>
          </a:xfrm>
          <a:prstGeom prst="roundRect">
            <a:avLst>
              <a:gd name="adj" fmla="val 1249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2150" y="749300"/>
            <a:ext cx="2341563" cy="175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201988" y="9221788"/>
            <a:ext cx="358775" cy="27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fld id="{8E4E0F55-9D81-624A-9510-BCB0DF938874}" type="slidenum">
              <a:rPr lang="en-GB" sz="1200"/>
              <a:pPr/>
              <a:t>‹#›</a:t>
            </a:fld>
            <a:endParaRPr lang="en-GB" sz="120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763838" y="282575"/>
            <a:ext cx="147002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r>
              <a:rPr lang="en-GB" sz="1200" b="0" i="1"/>
              <a:t>CIEAEM 1998 Notes</a:t>
            </a:r>
          </a:p>
        </p:txBody>
      </p:sp>
    </p:spTree>
    <p:extLst>
      <p:ext uri="{BB962C8B-B14F-4D97-AF65-F5344CB8AC3E}">
        <p14:creationId xmlns:p14="http://schemas.microsoft.com/office/powerpoint/2010/main" val="3495994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alatino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alatino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alatino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alatino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Palatino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2038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4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2263" y="274638"/>
            <a:ext cx="2120900" cy="6116637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74638"/>
            <a:ext cx="6215063" cy="611663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048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5773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8096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752600"/>
            <a:ext cx="4167188" cy="4638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4388" y="1752600"/>
            <a:ext cx="4168775" cy="4638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419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303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51152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005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6047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6706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7772400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752600"/>
            <a:ext cx="8488363" cy="463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19063" y="6400800"/>
            <a:ext cx="4191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fld id="{C9588B63-0306-4A40-B8EF-B47164E5BD96}" type="slidenum">
              <a:rPr lang="en-GB" sz="1600"/>
              <a:pPr/>
              <a:t>‹#›</a:t>
            </a:fld>
            <a:endParaRPr lang="en-GB" sz="16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Palatino" charset="0"/>
          <a:ea typeface="ＭＳ Ｐゴシック" charset="0"/>
        </a:defRPr>
      </a:lvl2pPr>
      <a:lvl3pPr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Palatino" charset="0"/>
          <a:ea typeface="ＭＳ Ｐゴシック" charset="0"/>
        </a:defRPr>
      </a:lvl3pPr>
      <a:lvl4pPr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Palatino" charset="0"/>
          <a:ea typeface="ＭＳ Ｐゴシック" charset="0"/>
        </a:defRPr>
      </a:lvl4pPr>
      <a:lvl5pPr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Palatino" charset="0"/>
          <a:ea typeface="ＭＳ Ｐゴシック" charset="0"/>
        </a:defRPr>
      </a:lvl5pPr>
      <a:lvl6pPr marL="457200"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Palatino" charset="0"/>
          <a:ea typeface="ＭＳ Ｐゴシック" charset="0"/>
        </a:defRPr>
      </a:lvl6pPr>
      <a:lvl7pPr marL="914400"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Palatino" charset="0"/>
          <a:ea typeface="ＭＳ Ｐゴシック" charset="0"/>
        </a:defRPr>
      </a:lvl7pPr>
      <a:lvl8pPr marL="1371600"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Palatino" charset="0"/>
          <a:ea typeface="ＭＳ Ｐゴシック" charset="0"/>
        </a:defRPr>
      </a:lvl8pPr>
      <a:lvl9pPr marL="1828800" algn="ctr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rgbClr val="0033CC"/>
          </a:solidFill>
          <a:latin typeface="Palatino" charset="0"/>
          <a:ea typeface="ＭＳ Ｐゴシック" charset="0"/>
        </a:defRPr>
      </a:lvl9pPr>
    </p:titleStyle>
    <p:bodyStyle>
      <a:lvl1pPr marL="342900" indent="-342900" algn="ctr" rtl="0" eaLnBrk="1" fontAlgn="base" hangingPunct="1">
        <a:spcBef>
          <a:spcPct val="25000"/>
        </a:spcBef>
        <a:spcAft>
          <a:spcPct val="0"/>
        </a:spcAft>
        <a:defRPr sz="3200" b="1">
          <a:solidFill>
            <a:srgbClr val="CC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3200" b="1">
          <a:solidFill>
            <a:srgbClr val="037C03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800" b="1">
          <a:solidFill>
            <a:srgbClr val="993300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tical Scroll 4"/>
          <p:cNvSpPr/>
          <p:nvPr/>
        </p:nvSpPr>
        <p:spPr bwMode="auto">
          <a:xfrm>
            <a:off x="1259632" y="1700808"/>
            <a:ext cx="3816424" cy="1800200"/>
          </a:xfrm>
          <a:prstGeom prst="verticalScroll">
            <a:avLst/>
          </a:prstGeom>
          <a:solidFill>
            <a:srgbClr val="F6BF6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6000" b="0" i="0" u="none" strike="noStrike" cap="none" normalizeH="0" baseline="0">
                <a:ln>
                  <a:noFill/>
                </a:ln>
                <a:solidFill>
                  <a:srgbClr val="993300"/>
                </a:solidFill>
                <a:effectLst/>
                <a:latin typeface="Chalkboard"/>
                <a:ea typeface="ＭＳ Ｐゴシック" charset="0"/>
                <a:cs typeface="Chalkboard"/>
              </a:rPr>
              <a:t>Amongs</a:t>
            </a:r>
          </a:p>
        </p:txBody>
      </p:sp>
      <p:sp>
        <p:nvSpPr>
          <p:cNvPr id="4" name="Cloud Callout 3"/>
          <p:cNvSpPr/>
          <p:nvPr/>
        </p:nvSpPr>
        <p:spPr bwMode="auto">
          <a:xfrm>
            <a:off x="5148064" y="3717032"/>
            <a:ext cx="3024336" cy="936104"/>
          </a:xfrm>
          <a:prstGeom prst="cloudCallout">
            <a:avLst>
              <a:gd name="adj1" fmla="val -74187"/>
              <a:gd name="adj2" fmla="val -1079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>
                <a:ln>
                  <a:noFill/>
                </a:ln>
                <a:solidFill>
                  <a:srgbClr val="993300"/>
                </a:solidFill>
                <a:effectLst/>
                <a:latin typeface="Chalkboard"/>
                <a:ea typeface="ＭＳ Ｐゴシック" charset="0"/>
                <a:cs typeface="Chalkboard"/>
              </a:rPr>
              <a:t>John Mason</a:t>
            </a:r>
          </a:p>
        </p:txBody>
      </p:sp>
      <p:sp>
        <p:nvSpPr>
          <p:cNvPr id="6" name="Rectangle 5"/>
          <p:cNvSpPr/>
          <p:nvPr/>
        </p:nvSpPr>
        <p:spPr>
          <a:xfrm>
            <a:off x="3194136" y="5385990"/>
            <a:ext cx="52222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50800" h="55880" prst="slope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GB" sz="5400" spc="50">
                <a:ln w="11430"/>
                <a:solidFill>
                  <a:srgbClr val="FFFF00"/>
                </a:solidFill>
                <a:effectLst>
                  <a:outerShdw dist="101600" dir="19620000" algn="tl" rotWithShape="0">
                    <a:schemeClr val="accent6">
                      <a:lumMod val="50000"/>
                      <a:alpha val="65000"/>
                    </a:schemeClr>
                  </a:outerShdw>
                </a:effectLst>
                <a:latin typeface="Chalkboard"/>
                <a:cs typeface="Chalkboard"/>
              </a:rPr>
              <a:t>MathsJam 2011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764704"/>
            <a:ext cx="745194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latin typeface="Chalkboard"/>
                <a:cs typeface="Chalkboard"/>
              </a:rPr>
              <a:t>Write down a sequence of 7 integers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552" y="2391271"/>
            <a:ext cx="1079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FF0000"/>
                </a:solidFill>
                <a:latin typeface="Chalkboard"/>
                <a:cs typeface="Chalkboard"/>
              </a:rPr>
              <a:t>Claims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2967335"/>
            <a:ext cx="69430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latin typeface="Chalkboard"/>
                <a:cs typeface="Chalkboard"/>
              </a:rPr>
              <a:t>There is at least one consecutive subsequence </a:t>
            </a:r>
            <a:br>
              <a:rPr lang="en-GB" sz="2400">
                <a:latin typeface="Chalkboard"/>
                <a:cs typeface="Chalkboard"/>
              </a:rPr>
            </a:br>
            <a:r>
              <a:rPr lang="en-GB" sz="2400">
                <a:latin typeface="Chalkboard"/>
                <a:cs typeface="Chalkboard"/>
              </a:rPr>
              <a:t>whose sum is divisible by 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1560" y="4047455"/>
            <a:ext cx="80755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chemeClr val="accent6">
                    <a:lumMod val="50000"/>
                  </a:schemeClr>
                </a:solidFill>
                <a:latin typeface="Chalkboard"/>
                <a:cs typeface="Chalkboard"/>
              </a:rPr>
              <a:t>The sum of all but some one of them is divisible by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1560" y="5055567"/>
            <a:ext cx="6666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800000"/>
                </a:solidFill>
                <a:latin typeface="Chalkboard"/>
                <a:cs typeface="Chalkboard"/>
              </a:rPr>
              <a:t>The sum of some 5 of them is divisible by 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1560" y="5559623"/>
            <a:ext cx="6666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800000"/>
                </a:solidFill>
                <a:latin typeface="Chalkboard"/>
                <a:cs typeface="Chalkboard"/>
              </a:rPr>
              <a:t>The sum of some 3 of them is divisible by 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28273" y="1700808"/>
            <a:ext cx="52159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>
                <a:latin typeface="Chalkboard"/>
                <a:cs typeface="Chalkboard"/>
              </a:rPr>
              <a:t>Eg: 1  9  3  5  11  1  6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627784" y="1772816"/>
            <a:ext cx="2534682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979712" y="1772816"/>
            <a:ext cx="3816424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613382" y="1706809"/>
            <a:ext cx="3182754" cy="714079"/>
            <a:chOff x="1792491" y="1700808"/>
            <a:chExt cx="2246650" cy="504056"/>
          </a:xfrm>
        </p:grpSpPr>
        <p:sp>
          <p:nvSpPr>
            <p:cNvPr id="15" name="Oval 14"/>
            <p:cNvSpPr/>
            <p:nvPr/>
          </p:nvSpPr>
          <p:spPr bwMode="auto">
            <a:xfrm>
              <a:off x="1792491" y="1700808"/>
              <a:ext cx="475253" cy="504056"/>
            </a:xfrm>
            <a:prstGeom prst="ellipse">
              <a:avLst/>
            </a:prstGeom>
            <a:noFill/>
            <a:ln w="38100" cap="flat" cmpd="sng" algn="ctr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3563888" y="1700808"/>
              <a:ext cx="475253" cy="504056"/>
            </a:xfrm>
            <a:prstGeom prst="ellipse">
              <a:avLst/>
            </a:prstGeom>
            <a:noFill/>
            <a:ln w="38100" cap="flat" cmpd="sng" algn="ctr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2627784" y="1700808"/>
              <a:ext cx="475253" cy="504056"/>
            </a:xfrm>
            <a:prstGeom prst="ellipse">
              <a:avLst/>
            </a:prstGeom>
            <a:noFill/>
            <a:ln w="38100" cap="flat" cmpd="sng" algn="ctr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907704" y="1700808"/>
            <a:ext cx="3960440" cy="720080"/>
            <a:chOff x="1907704" y="1700808"/>
            <a:chExt cx="3960440" cy="720080"/>
          </a:xfrm>
        </p:grpSpPr>
        <p:sp>
          <p:nvSpPr>
            <p:cNvPr id="20" name="Oval 19"/>
            <p:cNvSpPr/>
            <p:nvPr/>
          </p:nvSpPr>
          <p:spPr bwMode="auto">
            <a:xfrm>
              <a:off x="1907704" y="1700808"/>
              <a:ext cx="678933" cy="720080"/>
            </a:xfrm>
            <a:prstGeom prst="ellips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3821059" y="1700808"/>
              <a:ext cx="678933" cy="720080"/>
            </a:xfrm>
            <a:prstGeom prst="ellips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2494055" y="1700808"/>
              <a:ext cx="678933" cy="720080"/>
            </a:xfrm>
            <a:prstGeom prst="ellips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>
              <a:off x="4541139" y="1700808"/>
              <a:ext cx="678933" cy="720080"/>
            </a:xfrm>
            <a:prstGeom prst="ellips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5189211" y="1700808"/>
              <a:ext cx="678933" cy="720080"/>
            </a:xfrm>
            <a:prstGeom prst="ellipse">
              <a:avLst/>
            </a:prstGeom>
            <a:noFill/>
            <a:ln w="381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</p:grpSp>
      <p:sp>
        <p:nvSpPr>
          <p:cNvPr id="25" name="Rectangle 24"/>
          <p:cNvSpPr/>
          <p:nvPr/>
        </p:nvSpPr>
        <p:spPr bwMode="auto">
          <a:xfrm>
            <a:off x="5292080" y="17728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07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13" grpId="0" animBg="1"/>
      <p:bldP spid="13" grpId="1" animBg="1"/>
      <p:bldP spid="14" grpId="0" animBg="1"/>
      <p:bldP spid="14" grpId="1" animBg="1"/>
      <p:bldP spid="25" grpId="2" animBg="1"/>
      <p:bldP spid="25" grpId="3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972016"/>
            <a:ext cx="53014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>
                <a:latin typeface="Chalkboard"/>
                <a:cs typeface="Chalkboard"/>
              </a:rPr>
              <a:t>Write down a sequence of </a:t>
            </a:r>
            <a:br>
              <a:rPr lang="en-GB">
                <a:latin typeface="Chalkboard"/>
                <a:cs typeface="Chalkboard"/>
              </a:rPr>
            </a:br>
            <a:r>
              <a:rPr lang="en-GB" i="1">
                <a:latin typeface="Chalkboard"/>
                <a:cs typeface="Chalkboard"/>
              </a:rPr>
              <a:t>n</a:t>
            </a:r>
            <a:r>
              <a:rPr lang="en-GB">
                <a:latin typeface="Chalkboard"/>
                <a:cs typeface="Chalkboard"/>
              </a:rPr>
              <a:t> = </a:t>
            </a:r>
            <a:r>
              <a:rPr lang="en-GB" i="1">
                <a:latin typeface="Chalkboard"/>
                <a:cs typeface="Chalkboard"/>
              </a:rPr>
              <a:t>p</a:t>
            </a:r>
            <a:r>
              <a:rPr lang="en-GB">
                <a:latin typeface="Chalkboard"/>
                <a:cs typeface="Chalkboard"/>
              </a:rPr>
              <a:t> + </a:t>
            </a:r>
            <a:r>
              <a:rPr lang="en-GB" i="1">
                <a:latin typeface="Chalkboard"/>
                <a:cs typeface="Chalkboard"/>
              </a:rPr>
              <a:t>q</a:t>
            </a:r>
            <a:r>
              <a:rPr lang="en-GB">
                <a:latin typeface="Chalkboard"/>
                <a:cs typeface="Chalkboard"/>
              </a:rPr>
              <a:t> - 1 integers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552" y="2391271"/>
            <a:ext cx="1079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FF0000"/>
                </a:solidFill>
                <a:latin typeface="Chalkboard"/>
                <a:cs typeface="Chalkboard"/>
              </a:rPr>
              <a:t>Claims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2967335"/>
            <a:ext cx="69430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latin typeface="Chalkboard"/>
                <a:cs typeface="Chalkboard"/>
              </a:rPr>
              <a:t>There is at least one consecutive subsequence </a:t>
            </a:r>
            <a:br>
              <a:rPr lang="en-GB" sz="2400">
                <a:latin typeface="Chalkboard"/>
                <a:cs typeface="Chalkboard"/>
              </a:rPr>
            </a:br>
            <a:r>
              <a:rPr lang="en-GB" sz="2400">
                <a:latin typeface="Chalkboard"/>
                <a:cs typeface="Chalkboard"/>
              </a:rPr>
              <a:t>whose sum is divisible by </a:t>
            </a:r>
            <a:r>
              <a:rPr lang="en-GB" sz="2400" i="1">
                <a:latin typeface="Chalkboard"/>
                <a:cs typeface="Chalkboard"/>
              </a:rPr>
              <a:t>n</a:t>
            </a:r>
            <a:endParaRPr lang="en-GB" sz="2400">
              <a:latin typeface="Chalkboard"/>
              <a:cs typeface="Chalkboar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4047455"/>
            <a:ext cx="65625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>
                <a:solidFill>
                  <a:schemeClr val="accent6">
                    <a:lumMod val="50000"/>
                  </a:schemeClr>
                </a:solidFill>
                <a:latin typeface="Chalkboard"/>
                <a:cs typeface="Chalkboard"/>
              </a:rPr>
              <a:t>The sum of all but some (</a:t>
            </a:r>
            <a:r>
              <a:rPr lang="en-GB" sz="2400" i="1">
                <a:solidFill>
                  <a:schemeClr val="accent6">
                    <a:lumMod val="50000"/>
                  </a:schemeClr>
                </a:solidFill>
                <a:latin typeface="Chalkboard"/>
                <a:cs typeface="Chalkboard"/>
              </a:rPr>
              <a:t>n</a:t>
            </a:r>
            <a:r>
              <a:rPr lang="en-GB" sz="2400">
                <a:solidFill>
                  <a:schemeClr val="accent6">
                    <a:lumMod val="50000"/>
                  </a:schemeClr>
                </a:solidFill>
                <a:latin typeface="Chalkboard"/>
                <a:cs typeface="Chalkboard"/>
              </a:rPr>
              <a:t> mod 2) of them </a:t>
            </a:r>
            <a:br>
              <a:rPr lang="en-GB" sz="2400">
                <a:solidFill>
                  <a:schemeClr val="accent6">
                    <a:lumMod val="50000"/>
                  </a:schemeClr>
                </a:solidFill>
                <a:latin typeface="Chalkboard"/>
                <a:cs typeface="Chalkboard"/>
              </a:rPr>
            </a:br>
            <a:r>
              <a:rPr lang="en-GB" sz="2400">
                <a:solidFill>
                  <a:schemeClr val="accent6">
                    <a:lumMod val="50000"/>
                  </a:schemeClr>
                </a:solidFill>
                <a:latin typeface="Chalkboard"/>
                <a:cs typeface="Chalkboard"/>
              </a:rPr>
              <a:t>is divisible by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1560" y="5055567"/>
            <a:ext cx="66479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800000"/>
                </a:solidFill>
                <a:latin typeface="Chalkboard"/>
                <a:cs typeface="Chalkboard"/>
              </a:rPr>
              <a:t>The sum of some </a:t>
            </a:r>
            <a:r>
              <a:rPr lang="en-GB" sz="2400" i="1">
                <a:solidFill>
                  <a:srgbClr val="800000"/>
                </a:solidFill>
                <a:latin typeface="Chalkboard"/>
                <a:cs typeface="Chalkboard"/>
              </a:rPr>
              <a:t>p</a:t>
            </a:r>
            <a:r>
              <a:rPr lang="en-GB" sz="2400">
                <a:solidFill>
                  <a:srgbClr val="800000"/>
                </a:solidFill>
                <a:latin typeface="Chalkboard"/>
                <a:cs typeface="Chalkboard"/>
              </a:rPr>
              <a:t> of them is divisible by </a:t>
            </a:r>
            <a:r>
              <a:rPr lang="en-GB" sz="2400" i="1">
                <a:solidFill>
                  <a:srgbClr val="800000"/>
                </a:solidFill>
                <a:latin typeface="Chalkboard"/>
                <a:cs typeface="Chalkboard"/>
              </a:rPr>
              <a:t>q</a:t>
            </a:r>
            <a:endParaRPr lang="en-GB" sz="2400">
              <a:solidFill>
                <a:srgbClr val="800000"/>
              </a:solidFill>
              <a:latin typeface="Chalkboard"/>
              <a:cs typeface="Chalkboard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60" y="5559623"/>
            <a:ext cx="6701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>
                <a:solidFill>
                  <a:srgbClr val="800000"/>
                </a:solidFill>
                <a:latin typeface="Chalkboard"/>
                <a:cs typeface="Chalkboard"/>
              </a:rPr>
              <a:t>The sum of some </a:t>
            </a:r>
            <a:r>
              <a:rPr lang="en-GB" sz="2400" i="1">
                <a:solidFill>
                  <a:srgbClr val="800000"/>
                </a:solidFill>
                <a:latin typeface="Chalkboard"/>
                <a:cs typeface="Chalkboard"/>
              </a:rPr>
              <a:t>q</a:t>
            </a:r>
            <a:r>
              <a:rPr lang="en-GB" sz="2400">
                <a:solidFill>
                  <a:srgbClr val="800000"/>
                </a:solidFill>
                <a:latin typeface="Chalkboard"/>
                <a:cs typeface="Chalkboard"/>
              </a:rPr>
              <a:t> of them is divisible by </a:t>
            </a:r>
            <a:r>
              <a:rPr lang="en-GB" sz="2400" i="1">
                <a:solidFill>
                  <a:srgbClr val="800000"/>
                </a:solidFill>
                <a:latin typeface="Chalkboard"/>
                <a:cs typeface="Chalkboard"/>
              </a:rPr>
              <a:t>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3528" y="332656"/>
            <a:ext cx="414817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tx2"/>
                </a:solidFill>
                <a:latin typeface="Chalkboard"/>
                <a:cs typeface="Chalkboard"/>
              </a:rPr>
              <a:t>Let </a:t>
            </a:r>
            <a:r>
              <a:rPr lang="en-GB" i="1">
                <a:solidFill>
                  <a:schemeClr val="tx2"/>
                </a:solidFill>
                <a:latin typeface="Chalkboard"/>
                <a:cs typeface="Chalkboard"/>
              </a:rPr>
              <a:t>p</a:t>
            </a:r>
            <a:r>
              <a:rPr lang="en-GB">
                <a:solidFill>
                  <a:schemeClr val="tx2"/>
                </a:solidFill>
                <a:latin typeface="Chalkboard"/>
                <a:cs typeface="Chalkboard"/>
              </a:rPr>
              <a:t> &amp; </a:t>
            </a:r>
            <a:r>
              <a:rPr lang="en-GB" i="1">
                <a:solidFill>
                  <a:schemeClr val="tx2"/>
                </a:solidFill>
                <a:latin typeface="Chalkboard"/>
                <a:cs typeface="Chalkboard"/>
              </a:rPr>
              <a:t>q</a:t>
            </a:r>
            <a:r>
              <a:rPr lang="en-GB">
                <a:solidFill>
                  <a:schemeClr val="tx2"/>
                </a:solidFill>
                <a:latin typeface="Chalkboard"/>
                <a:cs typeface="Chalkboard"/>
              </a:rPr>
              <a:t> be primes</a:t>
            </a:r>
          </a:p>
        </p:txBody>
      </p:sp>
    </p:spTree>
    <p:extLst>
      <p:ext uri="{BB962C8B-B14F-4D97-AF65-F5344CB8AC3E}">
        <p14:creationId xmlns:p14="http://schemas.microsoft.com/office/powerpoint/2010/main" val="143446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halkboard"/>
                <a:cs typeface="Chalkboard"/>
              </a:rPr>
              <a:t>Sphere of Rolling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488363" cy="4968552"/>
          </a:xfrm>
        </p:spPr>
        <p:txBody>
          <a:bodyPr/>
          <a:lstStyle/>
          <a:p>
            <a:r>
              <a:rPr lang="en-GB" sz="2400">
                <a:latin typeface="Chalkboard"/>
                <a:cs typeface="Chalkboard"/>
              </a:rPr>
              <a:t>Place a (large) tennis ball on the floor</a:t>
            </a:r>
          </a:p>
          <a:p>
            <a:r>
              <a:rPr lang="en-GB" sz="2400">
                <a:solidFill>
                  <a:schemeClr val="tx2"/>
                </a:solidFill>
                <a:latin typeface="Chalkboard"/>
                <a:cs typeface="Chalkboard"/>
              </a:rPr>
              <a:t>Note the ‘north pole’</a:t>
            </a:r>
          </a:p>
          <a:p>
            <a:r>
              <a:rPr lang="en-GB" sz="2400">
                <a:latin typeface="Chalkboard"/>
                <a:cs typeface="Chalkboard"/>
              </a:rPr>
              <a:t>Roll the sphere along a curve on the floor</a:t>
            </a:r>
          </a:p>
          <a:p>
            <a:r>
              <a:rPr lang="en-GB" sz="2400">
                <a:solidFill>
                  <a:srgbClr val="000000"/>
                </a:solidFill>
                <a:latin typeface="Chalkboard"/>
                <a:cs typeface="Chalkboard"/>
              </a:rPr>
              <a:t>For which curves will the same point </a:t>
            </a:r>
            <a:br>
              <a:rPr lang="en-GB" sz="2400">
                <a:solidFill>
                  <a:srgbClr val="000000"/>
                </a:solidFill>
                <a:latin typeface="Chalkboard"/>
                <a:cs typeface="Chalkboard"/>
              </a:rPr>
            </a:br>
            <a:r>
              <a:rPr lang="en-GB" sz="2400">
                <a:solidFill>
                  <a:srgbClr val="000000"/>
                </a:solidFill>
                <a:latin typeface="Chalkboard"/>
                <a:cs typeface="Chalkboard"/>
              </a:rPr>
              <a:t>end up back at ‘north’?</a:t>
            </a:r>
          </a:p>
          <a:p>
            <a:r>
              <a:rPr lang="en-GB" sz="2400">
                <a:solidFill>
                  <a:srgbClr val="000000"/>
                </a:solidFill>
                <a:latin typeface="Chalkboard"/>
                <a:cs typeface="Chalkboard"/>
              </a:rPr>
              <a:t>… and the sphere be in the original orientation?</a:t>
            </a:r>
          </a:p>
          <a:p>
            <a:r>
              <a:rPr lang="en-GB" sz="2400">
                <a:latin typeface="Chalkboard"/>
                <a:cs typeface="Chalkboard"/>
              </a:rPr>
              <a:t>Choose a curve on the sphere</a:t>
            </a:r>
          </a:p>
          <a:p>
            <a:r>
              <a:rPr lang="en-GB" sz="2400">
                <a:latin typeface="Chalkboard"/>
                <a:cs typeface="Chalkboard"/>
              </a:rPr>
              <a:t>Roll the sphere so the points on this curve are the contact points with the floor</a:t>
            </a:r>
          </a:p>
          <a:p>
            <a:r>
              <a:rPr lang="en-GB" sz="2400">
                <a:solidFill>
                  <a:srgbClr val="000000"/>
                </a:solidFill>
                <a:latin typeface="Chalkboard"/>
                <a:cs typeface="Chalkboard"/>
              </a:rPr>
              <a:t>For which curves does the sphere end up with the same ‘north pole’? … and the same orientation?</a:t>
            </a:r>
          </a:p>
        </p:txBody>
      </p:sp>
    </p:spTree>
    <p:extLst>
      <p:ext uri="{BB962C8B-B14F-4D97-AF65-F5344CB8AC3E}">
        <p14:creationId xmlns:p14="http://schemas.microsoft.com/office/powerpoint/2010/main" val="580475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JHM Plain">
  <a:themeElements>
    <a:clrScheme name="">
      <a:dk1>
        <a:srgbClr val="114FFB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D42D6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 Theme">
      <a:majorFont>
        <a:latin typeface="Palatino"/>
        <a:ea typeface="ＭＳ Ｐゴシック"/>
        <a:cs typeface=""/>
      </a:majorFont>
      <a:minorFont>
        <a:latin typeface="Palatino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JHM Plain.pot</Template>
  <TotalTime>279</TotalTime>
  <Pages>32</Pages>
  <Words>153</Words>
  <Application>Microsoft Macintosh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JHM Plain</vt:lpstr>
      <vt:lpstr>PowerPoint Presentation</vt:lpstr>
      <vt:lpstr>PowerPoint Presentation</vt:lpstr>
      <vt:lpstr>PowerPoint Presentation</vt:lpstr>
      <vt:lpstr>Sphere of Rolling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subject/>
  <dc:creator>JHM</dc:creator>
  <cp:keywords/>
  <dc:description/>
  <cp:lastModifiedBy>Mason</cp:lastModifiedBy>
  <cp:revision>11</cp:revision>
  <cp:lastPrinted>1997-10-01T15:04:20Z</cp:lastPrinted>
  <dcterms:created xsi:type="dcterms:W3CDTF">1999-11-26T07:43:31Z</dcterms:created>
  <dcterms:modified xsi:type="dcterms:W3CDTF">2011-11-13T18:46:36Z</dcterms:modified>
</cp:coreProperties>
</file>