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0099"/>
    <a:srgbClr val="00CC99"/>
    <a:srgbClr val="CCCCFF"/>
    <a:srgbClr val="FF9900"/>
    <a:srgbClr val="FFCC00"/>
    <a:srgbClr val="FFFF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591" autoAdjust="0"/>
    <p:restoredTop sz="94612" autoAdjust="0"/>
  </p:normalViewPr>
  <p:slideViewPr>
    <p:cSldViewPr>
      <p:cViewPr>
        <p:scale>
          <a:sx n="75" d="100"/>
          <a:sy n="75" d="100"/>
        </p:scale>
        <p:origin x="-123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674" y="-11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341190-B6D7-47FD-8EF5-D6AC3AEA40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CA3A07-6717-4B56-9BCF-3AACCF4C5B2B}" type="slidenum">
              <a:rPr lang="en-GB"/>
              <a:pPr/>
              <a:t>1</a:t>
            </a:fld>
            <a:endParaRPr lang="en-GB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GB"/>
              <a:t>Hugh Hunt, Trinity College, Cambridge					www.hughhunt.co.uk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/>
              <a:t>Hugh Hunt, Trinity College, Cambridge					www.hughhunt.co.uk</a:t>
            </a:r>
          </a:p>
        </p:txBody>
      </p:sp>
      <p:sp>
        <p:nvSpPr>
          <p:cNvPr id="17411" name="Arc 2"/>
          <p:cNvSpPr>
            <a:spLocks/>
          </p:cNvSpPr>
          <p:nvPr/>
        </p:nvSpPr>
        <p:spPr bwMode="auto">
          <a:xfrm flipV="1">
            <a:off x="1449388" y="4191000"/>
            <a:ext cx="304800" cy="152400"/>
          </a:xfrm>
          <a:custGeom>
            <a:avLst/>
            <a:gdLst>
              <a:gd name="T0" fmla="*/ 0 w 43200"/>
              <a:gd name="T1" fmla="*/ 152400 h 21600"/>
              <a:gd name="T2" fmla="*/ 304800 w 43200"/>
              <a:gd name="T3" fmla="*/ 152400 h 21600"/>
              <a:gd name="T4" fmla="*/ 152400 w 43200"/>
              <a:gd name="T5" fmla="*/ 152400 h 21600"/>
              <a:gd name="T6" fmla="*/ 0 60000 65536"/>
              <a:gd name="T7" fmla="*/ 0 60000 65536"/>
              <a:gd name="T8" fmla="*/ 0 60000 65536"/>
              <a:gd name="T9" fmla="*/ 0 w 43200"/>
              <a:gd name="T10" fmla="*/ 0 h 21600"/>
              <a:gd name="T11" fmla="*/ 43200 w 432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600" fill="none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12" name="Arc 3"/>
          <p:cNvSpPr>
            <a:spLocks/>
          </p:cNvSpPr>
          <p:nvPr/>
        </p:nvSpPr>
        <p:spPr bwMode="auto">
          <a:xfrm flipV="1">
            <a:off x="1295400" y="4191000"/>
            <a:ext cx="611188" cy="304800"/>
          </a:xfrm>
          <a:custGeom>
            <a:avLst/>
            <a:gdLst>
              <a:gd name="T0" fmla="*/ 0 w 43200"/>
              <a:gd name="T1" fmla="*/ 304800 h 21600"/>
              <a:gd name="T2" fmla="*/ 611188 w 43200"/>
              <a:gd name="T3" fmla="*/ 304800 h 21600"/>
              <a:gd name="T4" fmla="*/ 305594 w 43200"/>
              <a:gd name="T5" fmla="*/ 304800 h 21600"/>
              <a:gd name="T6" fmla="*/ 0 60000 65536"/>
              <a:gd name="T7" fmla="*/ 0 60000 65536"/>
              <a:gd name="T8" fmla="*/ 0 60000 65536"/>
              <a:gd name="T9" fmla="*/ 0 w 43200"/>
              <a:gd name="T10" fmla="*/ 0 h 21600"/>
              <a:gd name="T11" fmla="*/ 43200 w 432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600" fill="none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Line 4"/>
          <p:cNvSpPr>
            <a:spLocks noChangeShapeType="1"/>
          </p:cNvSpPr>
          <p:nvPr/>
        </p:nvSpPr>
        <p:spPr bwMode="auto">
          <a:xfrm flipV="1">
            <a:off x="1295400" y="1828800"/>
            <a:ext cx="0" cy="2362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4" name="Line 5"/>
          <p:cNvSpPr>
            <a:spLocks noChangeShapeType="1"/>
          </p:cNvSpPr>
          <p:nvPr/>
        </p:nvSpPr>
        <p:spPr bwMode="auto">
          <a:xfrm flipV="1">
            <a:off x="1447800" y="1828800"/>
            <a:ext cx="0" cy="2362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5" name="Line 6"/>
          <p:cNvSpPr>
            <a:spLocks noChangeShapeType="1"/>
          </p:cNvSpPr>
          <p:nvPr/>
        </p:nvSpPr>
        <p:spPr bwMode="auto">
          <a:xfrm flipV="1">
            <a:off x="1752600" y="1828800"/>
            <a:ext cx="0" cy="2362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6" name="Line 7"/>
          <p:cNvSpPr>
            <a:spLocks noChangeShapeType="1"/>
          </p:cNvSpPr>
          <p:nvPr/>
        </p:nvSpPr>
        <p:spPr bwMode="auto">
          <a:xfrm flipV="1">
            <a:off x="1905000" y="1828800"/>
            <a:ext cx="0" cy="2362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7" name="Line 8"/>
          <p:cNvSpPr>
            <a:spLocks noChangeShapeType="1"/>
          </p:cNvSpPr>
          <p:nvPr/>
        </p:nvSpPr>
        <p:spPr bwMode="auto">
          <a:xfrm>
            <a:off x="1295400" y="1828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8" name="Line 9"/>
          <p:cNvSpPr>
            <a:spLocks noChangeShapeType="1"/>
          </p:cNvSpPr>
          <p:nvPr/>
        </p:nvSpPr>
        <p:spPr bwMode="auto">
          <a:xfrm>
            <a:off x="1752600" y="1828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1447800" y="4419600"/>
            <a:ext cx="304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7420" name="Arc 11"/>
          <p:cNvSpPr>
            <a:spLocks/>
          </p:cNvSpPr>
          <p:nvPr/>
        </p:nvSpPr>
        <p:spPr bwMode="auto">
          <a:xfrm>
            <a:off x="1447800" y="4467225"/>
            <a:ext cx="76200" cy="603250"/>
          </a:xfrm>
          <a:custGeom>
            <a:avLst/>
            <a:gdLst>
              <a:gd name="T0" fmla="*/ 0 w 21600"/>
              <a:gd name="T1" fmla="*/ 0 h 34155"/>
              <a:gd name="T2" fmla="*/ 62008 w 21600"/>
              <a:gd name="T3" fmla="*/ 603250 h 34155"/>
              <a:gd name="T4" fmla="*/ 0 w 21600"/>
              <a:gd name="T5" fmla="*/ 381502 h 34155"/>
              <a:gd name="T6" fmla="*/ 0 60000 65536"/>
              <a:gd name="T7" fmla="*/ 0 60000 65536"/>
              <a:gd name="T8" fmla="*/ 0 60000 65536"/>
              <a:gd name="T9" fmla="*/ 0 w 21600"/>
              <a:gd name="T10" fmla="*/ 0 h 34155"/>
              <a:gd name="T11" fmla="*/ 21600 w 21600"/>
              <a:gd name="T12" fmla="*/ 34155 h 341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415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101"/>
                  <a:pt x="20193" y="30491"/>
                  <a:pt x="17576" y="34154"/>
                </a:cubicBezTo>
              </a:path>
              <a:path w="21600" h="3415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101"/>
                  <a:pt x="20193" y="30491"/>
                  <a:pt x="17576" y="34154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21" name="Arc 12"/>
          <p:cNvSpPr>
            <a:spLocks/>
          </p:cNvSpPr>
          <p:nvPr/>
        </p:nvSpPr>
        <p:spPr bwMode="auto">
          <a:xfrm flipH="1">
            <a:off x="1676400" y="4464050"/>
            <a:ext cx="76200" cy="603250"/>
          </a:xfrm>
          <a:custGeom>
            <a:avLst/>
            <a:gdLst>
              <a:gd name="T0" fmla="*/ 0 w 21600"/>
              <a:gd name="T1" fmla="*/ 0 h 34155"/>
              <a:gd name="T2" fmla="*/ 62008 w 21600"/>
              <a:gd name="T3" fmla="*/ 603250 h 34155"/>
              <a:gd name="T4" fmla="*/ 0 w 21600"/>
              <a:gd name="T5" fmla="*/ 381502 h 34155"/>
              <a:gd name="T6" fmla="*/ 0 60000 65536"/>
              <a:gd name="T7" fmla="*/ 0 60000 65536"/>
              <a:gd name="T8" fmla="*/ 0 60000 65536"/>
              <a:gd name="T9" fmla="*/ 0 w 21600"/>
              <a:gd name="T10" fmla="*/ 0 h 34155"/>
              <a:gd name="T11" fmla="*/ 21600 w 21600"/>
              <a:gd name="T12" fmla="*/ 34155 h 341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415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101"/>
                  <a:pt x="20193" y="30491"/>
                  <a:pt x="17576" y="34154"/>
                </a:cubicBezTo>
              </a:path>
              <a:path w="21600" h="3415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101"/>
                  <a:pt x="20193" y="30491"/>
                  <a:pt x="17576" y="34154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22" name="Arc 13"/>
          <p:cNvSpPr>
            <a:spLocks/>
          </p:cNvSpPr>
          <p:nvPr/>
        </p:nvSpPr>
        <p:spPr bwMode="auto">
          <a:xfrm flipH="1" flipV="1">
            <a:off x="1514475" y="5067300"/>
            <a:ext cx="76200" cy="304800"/>
          </a:xfrm>
          <a:custGeom>
            <a:avLst/>
            <a:gdLst>
              <a:gd name="T0" fmla="*/ 0 w 21600"/>
              <a:gd name="T1" fmla="*/ 0 h 21600"/>
              <a:gd name="T2" fmla="*/ 762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23" name="Arc 14"/>
          <p:cNvSpPr>
            <a:spLocks/>
          </p:cNvSpPr>
          <p:nvPr/>
        </p:nvSpPr>
        <p:spPr bwMode="auto">
          <a:xfrm flipV="1">
            <a:off x="1619250" y="5067300"/>
            <a:ext cx="76200" cy="304800"/>
          </a:xfrm>
          <a:custGeom>
            <a:avLst/>
            <a:gdLst>
              <a:gd name="T0" fmla="*/ 0 w 21600"/>
              <a:gd name="T1" fmla="*/ 0 h 21600"/>
              <a:gd name="T2" fmla="*/ 762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24" name="Line 15"/>
          <p:cNvSpPr>
            <a:spLocks noChangeShapeType="1"/>
          </p:cNvSpPr>
          <p:nvPr/>
        </p:nvSpPr>
        <p:spPr bwMode="auto">
          <a:xfrm>
            <a:off x="457200" y="5410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25" name="Rectangle 16" descr="Wide upward diagonal"/>
          <p:cNvSpPr>
            <a:spLocks noChangeArrowheads="1"/>
          </p:cNvSpPr>
          <p:nvPr/>
        </p:nvSpPr>
        <p:spPr bwMode="auto">
          <a:xfrm>
            <a:off x="457200" y="5410200"/>
            <a:ext cx="2286000" cy="76200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7"/>
          <p:cNvSpPr>
            <a:spLocks noChangeShapeType="1"/>
          </p:cNvSpPr>
          <p:nvPr/>
        </p:nvSpPr>
        <p:spPr bwMode="auto">
          <a:xfrm>
            <a:off x="457200" y="54102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85775" y="1731963"/>
            <a:ext cx="8485188" cy="4287837"/>
            <a:chOff x="402" y="1091"/>
            <a:chExt cx="5345" cy="2701"/>
          </a:xfrm>
        </p:grpSpPr>
        <p:sp>
          <p:nvSpPr>
            <p:cNvPr id="17430" name="Arc 18"/>
            <p:cNvSpPr>
              <a:spLocks/>
            </p:cNvSpPr>
            <p:nvPr/>
          </p:nvSpPr>
          <p:spPr bwMode="auto">
            <a:xfrm>
              <a:off x="690" y="1091"/>
              <a:ext cx="1106" cy="2208"/>
            </a:xfrm>
            <a:custGeom>
              <a:avLst/>
              <a:gdLst>
                <a:gd name="T0" fmla="*/ 0 w 9578"/>
                <a:gd name="T1" fmla="*/ 53 h 21600"/>
                <a:gd name="T2" fmla="*/ 1106 w 9578"/>
                <a:gd name="T3" fmla="*/ 56 h 21600"/>
                <a:gd name="T4" fmla="*/ 546 w 9578"/>
                <a:gd name="T5" fmla="*/ 2208 h 21600"/>
                <a:gd name="T6" fmla="*/ 0 60000 65536"/>
                <a:gd name="T7" fmla="*/ 0 60000 65536"/>
                <a:gd name="T8" fmla="*/ 0 60000 65536"/>
                <a:gd name="T9" fmla="*/ 0 w 9578"/>
                <a:gd name="T10" fmla="*/ 0 h 21600"/>
                <a:gd name="T11" fmla="*/ 9578 w 95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578" h="21600" fill="none" extrusionOk="0">
                  <a:moveTo>
                    <a:pt x="0" y="523"/>
                  </a:moveTo>
                  <a:cubicBezTo>
                    <a:pt x="1550" y="175"/>
                    <a:pt x="3135" y="-1"/>
                    <a:pt x="4725" y="0"/>
                  </a:cubicBezTo>
                  <a:cubicBezTo>
                    <a:pt x="6358" y="0"/>
                    <a:pt x="7986" y="185"/>
                    <a:pt x="9577" y="552"/>
                  </a:cubicBezTo>
                </a:path>
                <a:path w="9578" h="21600" stroke="0" extrusionOk="0">
                  <a:moveTo>
                    <a:pt x="0" y="523"/>
                  </a:moveTo>
                  <a:cubicBezTo>
                    <a:pt x="1550" y="175"/>
                    <a:pt x="3135" y="-1"/>
                    <a:pt x="4725" y="0"/>
                  </a:cubicBezTo>
                  <a:cubicBezTo>
                    <a:pt x="6358" y="0"/>
                    <a:pt x="7986" y="185"/>
                    <a:pt x="9577" y="552"/>
                  </a:cubicBezTo>
                  <a:lnTo>
                    <a:pt x="4725" y="21600"/>
                  </a:lnTo>
                  <a:close/>
                </a:path>
              </a:pathLst>
            </a:custGeom>
            <a:noFill/>
            <a:ln w="1905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431" name="Arc 19"/>
            <p:cNvSpPr>
              <a:spLocks/>
            </p:cNvSpPr>
            <p:nvPr/>
          </p:nvSpPr>
          <p:spPr bwMode="auto">
            <a:xfrm>
              <a:off x="402" y="1092"/>
              <a:ext cx="1106" cy="2208"/>
            </a:xfrm>
            <a:custGeom>
              <a:avLst/>
              <a:gdLst>
                <a:gd name="T0" fmla="*/ 0 w 9578"/>
                <a:gd name="T1" fmla="*/ 53 h 21600"/>
                <a:gd name="T2" fmla="*/ 1106 w 9578"/>
                <a:gd name="T3" fmla="*/ 56 h 21600"/>
                <a:gd name="T4" fmla="*/ 546 w 9578"/>
                <a:gd name="T5" fmla="*/ 2208 h 21600"/>
                <a:gd name="T6" fmla="*/ 0 60000 65536"/>
                <a:gd name="T7" fmla="*/ 0 60000 65536"/>
                <a:gd name="T8" fmla="*/ 0 60000 65536"/>
                <a:gd name="T9" fmla="*/ 0 w 9578"/>
                <a:gd name="T10" fmla="*/ 0 h 21600"/>
                <a:gd name="T11" fmla="*/ 9578 w 957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578" h="21600" fill="none" extrusionOk="0">
                  <a:moveTo>
                    <a:pt x="0" y="523"/>
                  </a:moveTo>
                  <a:cubicBezTo>
                    <a:pt x="1550" y="175"/>
                    <a:pt x="3135" y="-1"/>
                    <a:pt x="4725" y="0"/>
                  </a:cubicBezTo>
                  <a:cubicBezTo>
                    <a:pt x="6358" y="0"/>
                    <a:pt x="7986" y="185"/>
                    <a:pt x="9577" y="552"/>
                  </a:cubicBezTo>
                </a:path>
                <a:path w="9578" h="21600" stroke="0" extrusionOk="0">
                  <a:moveTo>
                    <a:pt x="0" y="523"/>
                  </a:moveTo>
                  <a:cubicBezTo>
                    <a:pt x="1550" y="175"/>
                    <a:pt x="3135" y="-1"/>
                    <a:pt x="4725" y="0"/>
                  </a:cubicBezTo>
                  <a:cubicBezTo>
                    <a:pt x="6358" y="0"/>
                    <a:pt x="7986" y="185"/>
                    <a:pt x="9577" y="552"/>
                  </a:cubicBezTo>
                  <a:lnTo>
                    <a:pt x="4725" y="21600"/>
                  </a:lnTo>
                  <a:close/>
                </a:path>
              </a:pathLst>
            </a:custGeom>
            <a:noFill/>
            <a:ln w="19050">
              <a:solidFill>
                <a:srgbClr val="9966FF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432" name="Oval 20"/>
            <p:cNvSpPr>
              <a:spLocks noChangeArrowheads="1"/>
            </p:cNvSpPr>
            <p:nvPr/>
          </p:nvSpPr>
          <p:spPr bwMode="auto">
            <a:xfrm>
              <a:off x="1200" y="115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3" name="Oval 21"/>
            <p:cNvSpPr>
              <a:spLocks noChangeArrowheads="1"/>
            </p:cNvSpPr>
            <p:nvPr/>
          </p:nvSpPr>
          <p:spPr bwMode="auto">
            <a:xfrm>
              <a:off x="912" y="1152"/>
              <a:ext cx="96" cy="96"/>
            </a:xfrm>
            <a:prstGeom prst="ellipse">
              <a:avLst/>
            </a:prstGeom>
            <a:solidFill>
              <a:srgbClr val="99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4" name="Text Box 22"/>
            <p:cNvSpPr txBox="1">
              <a:spLocks noChangeArrowheads="1"/>
            </p:cNvSpPr>
            <p:nvPr/>
          </p:nvSpPr>
          <p:spPr bwMode="auto">
            <a:xfrm>
              <a:off x="2112" y="1360"/>
              <a:ext cx="3635" cy="2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800"/>
                <a:t>The tips of the tuning fork move on the</a:t>
              </a:r>
              <a:br>
                <a:rPr lang="en-GB" sz="2800"/>
              </a:br>
              <a:r>
                <a:rPr lang="en-GB" sz="2800"/>
                <a:t>arcs of circles and centrifugal inertia </a:t>
              </a:r>
              <a:br>
                <a:rPr lang="en-GB" sz="2800"/>
              </a:br>
              <a:r>
                <a:rPr lang="en-GB" sz="2800"/>
                <a:t>forces are generated, twice per cycle.</a:t>
              </a:r>
            </a:p>
            <a:p>
              <a:endParaRPr lang="en-GB" sz="2800"/>
            </a:p>
            <a:p>
              <a:r>
                <a:rPr lang="en-GB"/>
                <a:t>Suppose tip amplitude is 0.2mm, </a:t>
              </a:r>
              <a:br>
                <a:rPr lang="en-GB"/>
              </a:br>
              <a:r>
                <a:rPr lang="en-GB"/>
                <a:t>oscillating frequency is 440Hz, </a:t>
              </a:r>
              <a:br>
                <a:rPr lang="en-GB"/>
              </a:br>
              <a:r>
                <a:rPr lang="en-GB"/>
                <a:t>moving mass is 20% of the fork mass, then</a:t>
              </a:r>
              <a:br>
                <a:rPr lang="en-GB"/>
              </a:br>
              <a:r>
                <a:rPr lang="en-GB"/>
                <a:t>the 880Hz component of tip force F</a:t>
              </a:r>
              <a:br>
                <a:rPr lang="en-GB"/>
              </a:br>
              <a:r>
                <a:rPr lang="en-GB"/>
                <a:t>is about 10% of the weight of the fork.</a:t>
              </a:r>
            </a:p>
          </p:txBody>
        </p:sp>
        <p:sp>
          <p:nvSpPr>
            <p:cNvPr id="17435" name="Line 23"/>
            <p:cNvSpPr>
              <a:spLocks noChangeShapeType="1"/>
            </p:cNvSpPr>
            <p:nvPr/>
          </p:nvSpPr>
          <p:spPr bwMode="auto">
            <a:xfrm flipV="1">
              <a:off x="1104" y="3456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36" name="Text Box 24"/>
            <p:cNvSpPr txBox="1">
              <a:spLocks noChangeArrowheads="1"/>
            </p:cNvSpPr>
            <p:nvPr/>
          </p:nvSpPr>
          <p:spPr bwMode="auto">
            <a:xfrm>
              <a:off x="912" y="3504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/>
                <a:t>F</a:t>
              </a:r>
            </a:p>
          </p:txBody>
        </p:sp>
      </p:grpSp>
      <p:sp>
        <p:nvSpPr>
          <p:cNvPr id="17428" name="Text Box 25"/>
          <p:cNvSpPr txBox="1">
            <a:spLocks noChangeArrowheads="1"/>
          </p:cNvSpPr>
          <p:nvPr/>
        </p:nvSpPr>
        <p:spPr bwMode="auto">
          <a:xfrm>
            <a:off x="1752600" y="4953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/>
              <a:t>P</a:t>
            </a:r>
          </a:p>
        </p:txBody>
      </p:sp>
      <p:sp>
        <p:nvSpPr>
          <p:cNvPr id="17429" name="Rectangle 26"/>
          <p:cNvSpPr>
            <a:spLocks noChangeArrowheads="1"/>
          </p:cNvSpPr>
          <p:nvPr/>
        </p:nvSpPr>
        <p:spPr bwMode="auto">
          <a:xfrm>
            <a:off x="2133600" y="130175"/>
            <a:ext cx="662146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000"/>
              <a:t>Tuning Fork:</a:t>
            </a:r>
          </a:p>
          <a:p>
            <a:r>
              <a:rPr lang="en-GB" sz="3200"/>
              <a:t>“P” is a nodal point, so why do we get </a:t>
            </a:r>
            <a:br>
              <a:rPr lang="en-GB" sz="3200"/>
            </a:br>
            <a:r>
              <a:rPr lang="en-GB" sz="3200"/>
              <a:t>more sound when “P” is put on a table?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6093</TotalTime>
  <Words>35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Times New Roman</vt:lpstr>
      <vt:lpstr>Arial</vt:lpstr>
      <vt:lpstr>Symbol</vt:lpstr>
      <vt:lpstr>Kristen ITC</vt:lpstr>
      <vt:lpstr>Wingdings</vt:lpstr>
      <vt:lpstr>Default Design</vt:lpstr>
      <vt:lpstr>Slide 1</vt:lpstr>
    </vt:vector>
  </TitlesOfParts>
  <Company>Trinity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of vibration research</dc:title>
  <dc:creator>Henry VIII</dc:creator>
  <cp:lastModifiedBy>Hugh</cp:lastModifiedBy>
  <cp:revision>54</cp:revision>
  <dcterms:created xsi:type="dcterms:W3CDTF">2001-06-03T05:52:18Z</dcterms:created>
  <dcterms:modified xsi:type="dcterms:W3CDTF">2013-11-03T11:38:57Z</dcterms:modified>
</cp:coreProperties>
</file>