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2" r:id="rId3"/>
    <p:sldId id="263" r:id="rId4"/>
    <p:sldId id="264" r:id="rId5"/>
    <p:sldId id="265" r:id="rId6"/>
    <p:sldId id="266" r:id="rId7"/>
    <p:sldId id="267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5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1D06E-4912-4EA0-AF4F-9977ABD3777C}" type="datetimeFigureOut">
              <a:rPr lang="en-GB" smtClean="0"/>
              <a:pPr/>
              <a:t>08/11/2015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D318B-B342-46D4-88EB-2C537C16882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1D06E-4912-4EA0-AF4F-9977ABD3777C}" type="datetimeFigureOut">
              <a:rPr lang="en-GB" smtClean="0"/>
              <a:pPr/>
              <a:t>08/11/2015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D318B-B342-46D4-88EB-2C537C16882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1D06E-4912-4EA0-AF4F-9977ABD3777C}" type="datetimeFigureOut">
              <a:rPr lang="en-GB" smtClean="0"/>
              <a:pPr/>
              <a:t>08/11/2015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D318B-B342-46D4-88EB-2C537C16882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1D06E-4912-4EA0-AF4F-9977ABD3777C}" type="datetimeFigureOut">
              <a:rPr lang="en-GB" smtClean="0"/>
              <a:pPr/>
              <a:t>08/11/2015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D318B-B342-46D4-88EB-2C537C16882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1D06E-4912-4EA0-AF4F-9977ABD3777C}" type="datetimeFigureOut">
              <a:rPr lang="en-GB" smtClean="0"/>
              <a:pPr/>
              <a:t>08/11/2015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D318B-B342-46D4-88EB-2C537C16882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1D06E-4912-4EA0-AF4F-9977ABD3777C}" type="datetimeFigureOut">
              <a:rPr lang="en-GB" smtClean="0"/>
              <a:pPr/>
              <a:t>08/11/2015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D318B-B342-46D4-88EB-2C537C16882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1D06E-4912-4EA0-AF4F-9977ABD3777C}" type="datetimeFigureOut">
              <a:rPr lang="en-GB" smtClean="0"/>
              <a:pPr/>
              <a:t>08/11/2015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D318B-B342-46D4-88EB-2C537C16882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1D06E-4912-4EA0-AF4F-9977ABD3777C}" type="datetimeFigureOut">
              <a:rPr lang="en-GB" smtClean="0"/>
              <a:pPr/>
              <a:t>08/11/2015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D318B-B342-46D4-88EB-2C537C16882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1D06E-4912-4EA0-AF4F-9977ABD3777C}" type="datetimeFigureOut">
              <a:rPr lang="en-GB" smtClean="0"/>
              <a:pPr/>
              <a:t>08/11/2015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D318B-B342-46D4-88EB-2C537C16882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1D06E-4912-4EA0-AF4F-9977ABD3777C}" type="datetimeFigureOut">
              <a:rPr lang="en-GB" smtClean="0"/>
              <a:pPr/>
              <a:t>08/11/2015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D318B-B342-46D4-88EB-2C537C16882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1D06E-4912-4EA0-AF4F-9977ABD3777C}" type="datetimeFigureOut">
              <a:rPr lang="en-GB" smtClean="0"/>
              <a:pPr/>
              <a:t>08/11/2015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D318B-B342-46D4-88EB-2C537C16882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91D06E-4912-4EA0-AF4F-9977ABD3777C}" type="datetimeFigureOut">
              <a:rPr lang="en-GB" smtClean="0"/>
              <a:pPr/>
              <a:t>08/11/2015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BD318B-B342-46D4-88EB-2C537C16882D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Placeholder 1"/>
          <p:cNvSpPr txBox="1">
            <a:spLocks/>
          </p:cNvSpPr>
          <p:nvPr/>
        </p:nvSpPr>
        <p:spPr>
          <a:xfrm>
            <a:off x="0" y="1844824"/>
            <a:ext cx="2880320" cy="936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 pitchFamily="34" charset="0"/>
              <a:ea typeface="+mj-ea"/>
              <a:cs typeface="+mj-c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979712" y="620688"/>
            <a:ext cx="252028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latin typeface="American Typewriter"/>
              </a:rPr>
              <a:t> </a:t>
            </a:r>
            <a:endParaRPr lang="en-US" sz="2800" dirty="0">
              <a:latin typeface="Arial Black" pitchFamily="34" charset="0"/>
              <a:cs typeface="Times New Roman" pitchFamily="18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179512" y="188640"/>
            <a:ext cx="1656184" cy="158417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5" name="Oval 14"/>
          <p:cNvSpPr/>
          <p:nvPr/>
        </p:nvSpPr>
        <p:spPr>
          <a:xfrm>
            <a:off x="323528" y="332656"/>
            <a:ext cx="914400" cy="914400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/>
          <p:cNvSpPr txBox="1"/>
          <p:nvPr/>
        </p:nvSpPr>
        <p:spPr>
          <a:xfrm>
            <a:off x="323528" y="620688"/>
            <a:ext cx="8643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latin typeface="Arial Black" pitchFamily="34" charset="0"/>
              </a:rPr>
              <a:t>M500</a:t>
            </a:r>
            <a:endParaRPr lang="en-GB" b="1" dirty="0">
              <a:latin typeface="Arial Black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27584" y="5805264"/>
            <a:ext cx="74168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dirty="0" smtClean="0"/>
              <a:t>For more details visit us at </a:t>
            </a:r>
            <a:r>
              <a:rPr lang="en-US" i="1" dirty="0" smtClean="0">
                <a:solidFill>
                  <a:srgbClr val="545454"/>
                </a:solidFill>
              </a:rPr>
              <a:t>www.</a:t>
            </a:r>
            <a:r>
              <a:rPr lang="en-US" b="1" i="1" dirty="0" smtClean="0">
                <a:solidFill>
                  <a:srgbClr val="545454"/>
                </a:solidFill>
              </a:rPr>
              <a:t>m500</a:t>
            </a:r>
            <a:r>
              <a:rPr lang="en-US" i="1" dirty="0" smtClean="0">
                <a:solidFill>
                  <a:srgbClr val="545454"/>
                </a:solidFill>
              </a:rPr>
              <a:t>.org.uk/</a:t>
            </a:r>
            <a:endParaRPr lang="en-GB" b="1" dirty="0" smtClean="0"/>
          </a:p>
        </p:txBody>
      </p:sp>
      <p:sp>
        <p:nvSpPr>
          <p:cNvPr id="10" name="Title 9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Diary of a </a:t>
            </a:r>
            <a:r>
              <a:rPr lang="en-GB" dirty="0" err="1" smtClean="0"/>
              <a:t>MathsJam</a:t>
            </a:r>
            <a:r>
              <a:rPr lang="en-GB" dirty="0" smtClean="0"/>
              <a:t> virgin </a:t>
            </a:r>
            <a:br>
              <a:rPr lang="en-GB" dirty="0" smtClean="0"/>
            </a:br>
            <a:r>
              <a:rPr lang="en-GB" dirty="0" smtClean="0"/>
              <a:t>OR</a:t>
            </a:r>
            <a:br>
              <a:rPr lang="en-GB" dirty="0" smtClean="0"/>
            </a:br>
            <a:r>
              <a:rPr lang="en-GB" dirty="0" smtClean="0"/>
              <a:t>“Never ask a question unless you know the answer”</a:t>
            </a:r>
            <a:br>
              <a:rPr lang="en-GB" dirty="0" smtClean="0"/>
            </a:br>
            <a:r>
              <a:rPr lang="en-GB" dirty="0" smtClean="0"/>
              <a:t>OR</a:t>
            </a:r>
            <a:br>
              <a:rPr lang="en-GB" dirty="0" smtClean="0"/>
            </a:br>
            <a:r>
              <a:rPr lang="en-GB" dirty="0" smtClean="0"/>
              <a:t>“Thank God for OEIS and Google”</a:t>
            </a:r>
            <a:endParaRPr lang="en-GB" dirty="0"/>
          </a:p>
        </p:txBody>
      </p:sp>
      <p:sp>
        <p:nvSpPr>
          <p:cNvPr id="11" name="Subtitle 10"/>
          <p:cNvSpPr>
            <a:spLocks noGrp="1"/>
          </p:cNvSpPr>
          <p:nvPr>
            <p:ph type="subTitle" idx="1"/>
          </p:nvPr>
        </p:nvSpPr>
        <p:spPr>
          <a:xfrm>
            <a:off x="1691680" y="4797152"/>
            <a:ext cx="5720680" cy="1343000"/>
          </a:xfrm>
        </p:spPr>
        <p:txBody>
          <a:bodyPr/>
          <a:lstStyle/>
          <a:p>
            <a:r>
              <a:rPr lang="en-GB" dirty="0" smtClean="0"/>
              <a:t>Colin Aldridge</a:t>
            </a:r>
          </a:p>
          <a:p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Placeholder 1"/>
          <p:cNvSpPr txBox="1">
            <a:spLocks/>
          </p:cNvSpPr>
          <p:nvPr/>
        </p:nvSpPr>
        <p:spPr>
          <a:xfrm>
            <a:off x="0" y="1844824"/>
            <a:ext cx="2880320" cy="936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j-ea"/>
                <a:cs typeface="American Typewriter"/>
              </a:rPr>
              <a:t>The M500 Society: Supporting OU Mathematics students since 1973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 pitchFamily="34" charset="0"/>
              <a:ea typeface="+mj-ea"/>
              <a:cs typeface="+mj-c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979712" y="620688"/>
            <a:ext cx="252028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latin typeface="American Typewriter"/>
              </a:rPr>
              <a:t> </a:t>
            </a:r>
            <a:endParaRPr lang="en-US" sz="2800" dirty="0">
              <a:latin typeface="Arial Black" pitchFamily="34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55576" y="476672"/>
            <a:ext cx="792088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baseline="0" dirty="0" smtClean="0">
                <a:latin typeface="Arial Black" pitchFamily="34" charset="0"/>
                <a:cs typeface="Times New Roman" pitchFamily="18" charset="0"/>
              </a:rPr>
              <a:t>    </a:t>
            </a:r>
            <a:r>
              <a:rPr lang="en-US" sz="4800" b="1" u="sng" dirty="0" smtClean="0">
                <a:latin typeface="Arial Black" pitchFamily="34" charset="0"/>
                <a:cs typeface="Times New Roman" pitchFamily="18" charset="0"/>
              </a:rPr>
              <a:t>The M</a:t>
            </a:r>
            <a:r>
              <a:rPr lang="en-US" sz="4800" b="1" u="sng" baseline="0" dirty="0" smtClean="0">
                <a:latin typeface="Arial Black" pitchFamily="34" charset="0"/>
                <a:cs typeface="Times New Roman" pitchFamily="18" charset="0"/>
              </a:rPr>
              <a:t>500 Society</a:t>
            </a:r>
          </a:p>
          <a:p>
            <a:pPr algn="ctr"/>
            <a:r>
              <a:rPr lang="en-US" sz="4800" b="1" u="sng" baseline="0" dirty="0" smtClean="0">
                <a:solidFill>
                  <a:srgbClr val="00B0F0"/>
                </a:solidFill>
                <a:latin typeface="Arial Black" pitchFamily="34" charset="0"/>
                <a:cs typeface="Times New Roman" pitchFamily="18" charset="0"/>
              </a:rPr>
              <a:t> </a:t>
            </a:r>
          </a:p>
          <a:p>
            <a:pPr algn="ctr"/>
            <a:r>
              <a:rPr lang="en-US" sz="4000" b="1" dirty="0" smtClean="0">
                <a:solidFill>
                  <a:srgbClr val="00B0F0"/>
                </a:solidFill>
                <a:latin typeface="Arial Black" pitchFamily="34" charset="0"/>
                <a:cs typeface="Times New Roman" pitchFamily="18" charset="0"/>
              </a:rPr>
              <a:t> </a:t>
            </a:r>
          </a:p>
          <a:p>
            <a:pPr algn="ctr"/>
            <a:endParaRPr lang="en-US" sz="4000" b="1" baseline="0" dirty="0" smtClean="0">
              <a:latin typeface="Arial Black" pitchFamily="34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sz="3200" b="1" baseline="0" dirty="0" smtClean="0">
                <a:latin typeface="Arial Black" pitchFamily="34" charset="0"/>
                <a:cs typeface="Times New Roman" pitchFamily="18" charset="0"/>
              </a:rPr>
              <a:t>OU Revision Weekend</a:t>
            </a:r>
          </a:p>
          <a:p>
            <a:pPr>
              <a:buFont typeface="Wingdings" pitchFamily="2" charset="2"/>
              <a:buChar char="v"/>
            </a:pPr>
            <a:endParaRPr lang="en-US" sz="3200" b="1" dirty="0" smtClean="0">
              <a:latin typeface="Arial Black" pitchFamily="34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sz="3200" b="1" dirty="0" smtClean="0">
                <a:latin typeface="Arial Black" pitchFamily="34" charset="0"/>
                <a:cs typeface="Times New Roman" pitchFamily="18" charset="0"/>
              </a:rPr>
              <a:t>Winter Mathematics </a:t>
            </a:r>
            <a:r>
              <a:rPr lang="en-US" sz="3200" b="1" baseline="0" dirty="0" smtClean="0">
                <a:latin typeface="Arial Black" pitchFamily="34" charset="0"/>
                <a:cs typeface="Times New Roman" pitchFamily="18" charset="0"/>
              </a:rPr>
              <a:t>Weekend</a:t>
            </a:r>
          </a:p>
          <a:p>
            <a:pPr lvl="1"/>
            <a:r>
              <a:rPr lang="en-US" sz="3200" b="1" baseline="0" dirty="0" smtClean="0">
                <a:latin typeface="Arial Black" pitchFamily="34" charset="0"/>
                <a:cs typeface="Times New Roman" pitchFamily="18" charset="0"/>
              </a:rPr>
              <a:t>8</a:t>
            </a:r>
            <a:r>
              <a:rPr lang="en-US" sz="3200" b="1" baseline="30000" dirty="0" smtClean="0">
                <a:latin typeface="Arial Black" pitchFamily="34" charset="0"/>
                <a:cs typeface="Times New Roman" pitchFamily="18" charset="0"/>
              </a:rPr>
              <a:t>th</a:t>
            </a:r>
            <a:r>
              <a:rPr lang="en-US" sz="3200" b="1" baseline="0" dirty="0" smtClean="0">
                <a:latin typeface="Arial Black" pitchFamily="34" charset="0"/>
                <a:cs typeface="Times New Roman" pitchFamily="18" charset="0"/>
              </a:rPr>
              <a:t> to 10</a:t>
            </a:r>
            <a:r>
              <a:rPr lang="en-US" sz="3200" b="1" baseline="30000" dirty="0" smtClean="0">
                <a:latin typeface="Arial Black" pitchFamily="34" charset="0"/>
                <a:cs typeface="Times New Roman" pitchFamily="18" charset="0"/>
              </a:rPr>
              <a:t>th</a:t>
            </a:r>
            <a:r>
              <a:rPr lang="en-US" sz="3200" b="1" baseline="0" dirty="0" smtClean="0">
                <a:latin typeface="Arial Black" pitchFamily="34" charset="0"/>
                <a:cs typeface="Times New Roman" pitchFamily="18" charset="0"/>
              </a:rPr>
              <a:t> Jan 2016 Nottingham University</a:t>
            </a:r>
          </a:p>
          <a:p>
            <a:pPr>
              <a:buFont typeface="Wingdings" pitchFamily="2" charset="2"/>
              <a:buChar char="v"/>
            </a:pPr>
            <a:endParaRPr lang="en-US" sz="3200" b="1" dirty="0" smtClean="0">
              <a:latin typeface="Arial Black" pitchFamily="34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sz="3200" b="1" dirty="0" smtClean="0">
                <a:latin typeface="Arial Black" pitchFamily="34" charset="0"/>
                <a:cs typeface="Times New Roman" pitchFamily="18" charset="0"/>
              </a:rPr>
              <a:t>Quarterly Magazine</a:t>
            </a:r>
            <a:endParaRPr lang="en-US" sz="3200" b="1" dirty="0">
              <a:latin typeface="Arial Black" pitchFamily="34" charset="0"/>
              <a:cs typeface="Times New Roman" pitchFamily="18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179512" y="188640"/>
            <a:ext cx="1656184" cy="158417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5" name="Oval 14"/>
          <p:cNvSpPr/>
          <p:nvPr/>
        </p:nvSpPr>
        <p:spPr>
          <a:xfrm>
            <a:off x="323528" y="332656"/>
            <a:ext cx="914400" cy="914400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/>
          <p:cNvSpPr txBox="1"/>
          <p:nvPr/>
        </p:nvSpPr>
        <p:spPr>
          <a:xfrm>
            <a:off x="323528" y="620688"/>
            <a:ext cx="8643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latin typeface="Arial Black" pitchFamily="34" charset="0"/>
              </a:rPr>
              <a:t>M500</a:t>
            </a:r>
            <a:endParaRPr lang="en-GB" b="1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Some Winter Weekend Topics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84576"/>
          </a:xfrm>
        </p:spPr>
        <p:txBody>
          <a:bodyPr>
            <a:noAutofit/>
          </a:bodyPr>
          <a:lstStyle/>
          <a:p>
            <a:r>
              <a:rPr lang="en-GB" sz="2000" dirty="0" smtClean="0">
                <a:latin typeface="Arial Black" pitchFamily="34" charset="0"/>
              </a:rPr>
              <a:t>How many Triangles and Quadrilaterals in a 3 by 3 pin board</a:t>
            </a:r>
          </a:p>
          <a:p>
            <a:pPr>
              <a:buNone/>
            </a:pPr>
            <a:r>
              <a:rPr lang="en-US" sz="2000" dirty="0" smtClean="0">
                <a:latin typeface="Arial Black" pitchFamily="34" charset="0"/>
              </a:rPr>
              <a:t> </a:t>
            </a:r>
            <a:endParaRPr lang="en-GB" sz="2000" dirty="0" smtClean="0">
              <a:latin typeface="Arial Black" pitchFamily="34" charset="0"/>
            </a:endParaRPr>
          </a:p>
          <a:p>
            <a:r>
              <a:rPr lang="en-US" sz="2000" dirty="0" smtClean="0">
                <a:latin typeface="Arial Black" pitchFamily="34" charset="0"/>
              </a:rPr>
              <a:t>Why can’t I help Running :- Its all to do with gravity</a:t>
            </a:r>
            <a:endParaRPr lang="en-GB" sz="2000" dirty="0" smtClean="0">
              <a:latin typeface="Arial Black" pitchFamily="34" charset="0"/>
            </a:endParaRPr>
          </a:p>
          <a:p>
            <a:pPr>
              <a:buNone/>
            </a:pPr>
            <a:r>
              <a:rPr lang="en-US" sz="2000" dirty="0" smtClean="0">
                <a:latin typeface="Arial Black" pitchFamily="34" charset="0"/>
              </a:rPr>
              <a:t> </a:t>
            </a:r>
            <a:endParaRPr lang="en-GB" sz="2000" dirty="0" smtClean="0">
              <a:latin typeface="Arial Black" pitchFamily="34" charset="0"/>
            </a:endParaRPr>
          </a:p>
          <a:p>
            <a:r>
              <a:rPr lang="en-US" sz="2000" dirty="0" err="1" smtClean="0">
                <a:latin typeface="Arial Black" pitchFamily="34" charset="0"/>
              </a:rPr>
              <a:t>Tessallating</a:t>
            </a:r>
            <a:r>
              <a:rPr lang="en-US" sz="2000" dirty="0" smtClean="0">
                <a:latin typeface="Arial Black" pitchFamily="34" charset="0"/>
              </a:rPr>
              <a:t> shapes and why there are only 17 types of wallpaper</a:t>
            </a:r>
            <a:endParaRPr lang="en-GB" sz="2000" dirty="0" smtClean="0">
              <a:latin typeface="Arial Black" pitchFamily="34" charset="0"/>
            </a:endParaRPr>
          </a:p>
          <a:p>
            <a:pPr>
              <a:buNone/>
            </a:pPr>
            <a:r>
              <a:rPr lang="en-US" sz="2000" dirty="0" smtClean="0">
                <a:latin typeface="Arial Black" pitchFamily="34" charset="0"/>
              </a:rPr>
              <a:t> </a:t>
            </a:r>
            <a:endParaRPr lang="en-GB" sz="2000" dirty="0" smtClean="0">
              <a:latin typeface="Arial Black" pitchFamily="34" charset="0"/>
            </a:endParaRPr>
          </a:p>
          <a:p>
            <a:r>
              <a:rPr lang="en-US" sz="2000" dirty="0" smtClean="0">
                <a:latin typeface="Arial Black" pitchFamily="34" charset="0"/>
              </a:rPr>
              <a:t>Galaxy Song (Monty Python) Is it all mathematically correct</a:t>
            </a:r>
            <a:endParaRPr lang="en-GB" sz="2000" dirty="0" smtClean="0">
              <a:latin typeface="Arial Black" pitchFamily="34" charset="0"/>
            </a:endParaRPr>
          </a:p>
          <a:p>
            <a:pPr>
              <a:buNone/>
            </a:pPr>
            <a:r>
              <a:rPr lang="en-US" sz="2000" dirty="0" smtClean="0">
                <a:latin typeface="Arial Black" pitchFamily="34" charset="0"/>
              </a:rPr>
              <a:t> </a:t>
            </a:r>
            <a:endParaRPr lang="en-GB" sz="2000" dirty="0" smtClean="0">
              <a:latin typeface="Arial Black" pitchFamily="34" charset="0"/>
            </a:endParaRPr>
          </a:p>
          <a:p>
            <a:r>
              <a:rPr lang="en-US" sz="2000" dirty="0" smtClean="0">
                <a:latin typeface="Arial Black" pitchFamily="34" charset="0"/>
              </a:rPr>
              <a:t>Ancient Mathematics :- Egyptian fractions and Roman multiplication</a:t>
            </a:r>
            <a:endParaRPr lang="en-GB" sz="2000" dirty="0" smtClean="0">
              <a:latin typeface="Arial Black" pitchFamily="34" charset="0"/>
            </a:endParaRPr>
          </a:p>
          <a:p>
            <a:pPr>
              <a:buNone/>
            </a:pPr>
            <a:r>
              <a:rPr lang="en-US" sz="2000" dirty="0" smtClean="0">
                <a:latin typeface="Arial Black" pitchFamily="34" charset="0"/>
              </a:rPr>
              <a:t> </a:t>
            </a:r>
            <a:endParaRPr lang="en-GB" sz="2000" dirty="0" smtClean="0">
              <a:latin typeface="Arial Black" pitchFamily="34" charset="0"/>
            </a:endParaRPr>
          </a:p>
          <a:p>
            <a:r>
              <a:rPr lang="en-US" sz="2000" dirty="0" smtClean="0">
                <a:latin typeface="Arial Black" pitchFamily="34" charset="0"/>
              </a:rPr>
              <a:t>The Mathematics of Angry birds projectiles</a:t>
            </a:r>
            <a:endParaRPr lang="en-GB" sz="2000" dirty="0" smtClean="0">
              <a:latin typeface="Arial Black" pitchFamily="34" charset="0"/>
            </a:endParaRPr>
          </a:p>
          <a:p>
            <a:endParaRPr lang="en-GB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Answers to the Competition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3x3 is “easy”</a:t>
            </a:r>
          </a:p>
          <a:p>
            <a:pPr lvl="1"/>
            <a:r>
              <a:rPr lang="en-GB" dirty="0" smtClean="0"/>
              <a:t>Do it by drawing</a:t>
            </a:r>
          </a:p>
          <a:p>
            <a:pPr lvl="1"/>
            <a:r>
              <a:rPr lang="en-GB" dirty="0" smtClean="0"/>
              <a:t>Pick 3 from 9 and subtract the straight lines</a:t>
            </a:r>
          </a:p>
          <a:p>
            <a:pPr lvl="1"/>
            <a:r>
              <a:rPr lang="en-GB" dirty="0" smtClean="0"/>
              <a:t>9x8x7/(1x2x3) – 8   ( 2N+2)</a:t>
            </a:r>
          </a:p>
          <a:p>
            <a:r>
              <a:rPr lang="en-GB" dirty="0" smtClean="0"/>
              <a:t>4x4 isn’t too hard?</a:t>
            </a:r>
          </a:p>
          <a:p>
            <a:pPr lvl="1"/>
            <a:r>
              <a:rPr lang="en-GB" dirty="0" smtClean="0"/>
              <a:t>16x15x14/(1x2x3)  minus collinear points</a:t>
            </a:r>
          </a:p>
          <a:p>
            <a:pPr lvl="2"/>
            <a:r>
              <a:rPr lang="en-GB" dirty="0" smtClean="0"/>
              <a:t>2N +2 lines of 4 = 10 x4 collinear points ( pick 3 from 4)</a:t>
            </a:r>
          </a:p>
          <a:p>
            <a:pPr lvl="2"/>
            <a:r>
              <a:rPr lang="en-GB" dirty="0" smtClean="0"/>
              <a:t>And 4 of 3 point diagonals</a:t>
            </a:r>
          </a:p>
          <a:p>
            <a:pPr lvl="2"/>
            <a:r>
              <a:rPr lang="en-GB" dirty="0" smtClean="0"/>
              <a:t>= 560 -44 =514</a:t>
            </a:r>
          </a:p>
          <a:p>
            <a:pPr lvl="1"/>
            <a:endParaRPr lang="en-GB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Answer to 16x16?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We have a 4 point series so we can look it up in OEIS</a:t>
            </a:r>
          </a:p>
          <a:p>
            <a:pPr lvl="1"/>
            <a:r>
              <a:rPr lang="en-GB" dirty="0" smtClean="0"/>
              <a:t> Number of ways to place two non-attacking queens on an n X n board  </a:t>
            </a:r>
            <a:r>
              <a:rPr lang="en-GB" b="1" dirty="0" smtClean="0"/>
              <a:t>0</a:t>
            </a:r>
            <a:r>
              <a:rPr lang="en-GB" dirty="0" smtClean="0"/>
              <a:t>, </a:t>
            </a:r>
            <a:r>
              <a:rPr lang="en-GB" b="1" dirty="0" smtClean="0"/>
              <a:t>0</a:t>
            </a:r>
            <a:r>
              <a:rPr lang="en-GB" dirty="0" smtClean="0"/>
              <a:t>, </a:t>
            </a:r>
            <a:r>
              <a:rPr lang="en-GB" b="1" dirty="0" smtClean="0"/>
              <a:t>8</a:t>
            </a:r>
            <a:r>
              <a:rPr lang="en-GB" dirty="0" smtClean="0"/>
              <a:t>, </a:t>
            </a:r>
            <a:r>
              <a:rPr lang="en-GB" b="1" dirty="0" smtClean="0"/>
              <a:t>44</a:t>
            </a:r>
            <a:r>
              <a:rPr lang="en-GB" dirty="0" smtClean="0"/>
              <a:t>, 140, 340, 700, 1288, 2184, 3480, 5280, 7700, 10868, 14924, 20020, </a:t>
            </a:r>
            <a:r>
              <a:rPr lang="en-GB" b="1" dirty="0" smtClean="0">
                <a:solidFill>
                  <a:srgbClr val="FF0000"/>
                </a:solidFill>
              </a:rPr>
              <a:t>26320</a:t>
            </a:r>
          </a:p>
          <a:p>
            <a:pPr lvl="1"/>
            <a:r>
              <a:rPr lang="en-GB" dirty="0" smtClean="0"/>
              <a:t>a(n) = C(n, 3)*(3*n-1).</a:t>
            </a:r>
            <a:endParaRPr lang="en-GB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problem with 5 x5 and beyond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25963"/>
          </a:xfrm>
        </p:spPr>
        <p:txBody>
          <a:bodyPr/>
          <a:lstStyle/>
          <a:p>
            <a:r>
              <a:rPr lang="en-GB" dirty="0" smtClean="0"/>
              <a:t>What about</a:t>
            </a:r>
          </a:p>
          <a:p>
            <a:pPr>
              <a:buNone/>
            </a:pPr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There are   3 x 4 = 12 </a:t>
            </a:r>
          </a:p>
          <a:p>
            <a:r>
              <a:rPr lang="en-GB" dirty="0" smtClean="0"/>
              <a:t>So for 5x5 then its 152 not 140 </a:t>
            </a:r>
            <a:endParaRPr lang="en-GB" dirty="0"/>
          </a:p>
        </p:txBody>
      </p:sp>
      <p:sp>
        <p:nvSpPr>
          <p:cNvPr id="4" name="Oval 3"/>
          <p:cNvSpPr/>
          <p:nvPr/>
        </p:nvSpPr>
        <p:spPr>
          <a:xfrm>
            <a:off x="4139952" y="2132856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Oval 4"/>
          <p:cNvSpPr/>
          <p:nvPr/>
        </p:nvSpPr>
        <p:spPr>
          <a:xfrm>
            <a:off x="4139952" y="2492896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/>
          <p:cNvSpPr/>
          <p:nvPr/>
        </p:nvSpPr>
        <p:spPr>
          <a:xfrm>
            <a:off x="5148064" y="2132856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/>
          <p:cNvSpPr/>
          <p:nvPr/>
        </p:nvSpPr>
        <p:spPr>
          <a:xfrm>
            <a:off x="5148064" y="2492896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/>
          <p:cNvSpPr/>
          <p:nvPr/>
        </p:nvSpPr>
        <p:spPr>
          <a:xfrm>
            <a:off x="4644008" y="2492896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/>
          <p:cNvSpPr/>
          <p:nvPr/>
        </p:nvSpPr>
        <p:spPr>
          <a:xfrm>
            <a:off x="4139952" y="2924944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/>
          <p:cNvSpPr/>
          <p:nvPr/>
        </p:nvSpPr>
        <p:spPr>
          <a:xfrm>
            <a:off x="4716016" y="2924944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/>
          <p:cNvSpPr/>
          <p:nvPr/>
        </p:nvSpPr>
        <p:spPr>
          <a:xfrm>
            <a:off x="4572000" y="2132856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/>
          <p:cNvSpPr/>
          <p:nvPr/>
        </p:nvSpPr>
        <p:spPr>
          <a:xfrm>
            <a:off x="5220072" y="2924944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/>
          <p:cNvSpPr/>
          <p:nvPr/>
        </p:nvSpPr>
        <p:spPr>
          <a:xfrm flipV="1">
            <a:off x="4139952" y="3356992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/>
          <p:cNvSpPr/>
          <p:nvPr/>
        </p:nvSpPr>
        <p:spPr>
          <a:xfrm>
            <a:off x="4716016" y="3356992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/>
          <p:cNvSpPr/>
          <p:nvPr/>
        </p:nvSpPr>
        <p:spPr>
          <a:xfrm>
            <a:off x="4139952" y="3789040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/>
          <p:cNvSpPr/>
          <p:nvPr/>
        </p:nvSpPr>
        <p:spPr>
          <a:xfrm>
            <a:off x="4716016" y="3789040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Oval 19"/>
          <p:cNvSpPr/>
          <p:nvPr/>
        </p:nvSpPr>
        <p:spPr>
          <a:xfrm>
            <a:off x="5220072" y="3356992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/>
          <p:cNvSpPr/>
          <p:nvPr/>
        </p:nvSpPr>
        <p:spPr>
          <a:xfrm>
            <a:off x="5220072" y="3789040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7" name="Straight Connector 26"/>
          <p:cNvCxnSpPr>
            <a:endCxn id="15" idx="7"/>
          </p:cNvCxnSpPr>
          <p:nvPr/>
        </p:nvCxnSpPr>
        <p:spPr>
          <a:xfrm flipH="1">
            <a:off x="4201415" y="2204864"/>
            <a:ext cx="946649" cy="15947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Oval 27"/>
          <p:cNvSpPr/>
          <p:nvPr/>
        </p:nvSpPr>
        <p:spPr>
          <a:xfrm>
            <a:off x="5652120" y="2132856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/>
          <p:cNvSpPr/>
          <p:nvPr/>
        </p:nvSpPr>
        <p:spPr>
          <a:xfrm>
            <a:off x="6156176" y="2132856"/>
            <a:ext cx="55240" cy="552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1" name="Straight Connector 30"/>
          <p:cNvCxnSpPr/>
          <p:nvPr/>
        </p:nvCxnSpPr>
        <p:spPr>
          <a:xfrm flipV="1">
            <a:off x="4788024" y="2132856"/>
            <a:ext cx="874641" cy="16816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22" idx="7"/>
          </p:cNvCxnSpPr>
          <p:nvPr/>
        </p:nvCxnSpPr>
        <p:spPr>
          <a:xfrm flipV="1">
            <a:off x="5281535" y="2204864"/>
            <a:ext cx="874641" cy="15947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Oval 35"/>
          <p:cNvSpPr/>
          <p:nvPr/>
        </p:nvSpPr>
        <p:spPr>
          <a:xfrm>
            <a:off x="5724128" y="2924944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A Problem solved and a problem raised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OEIS  </a:t>
            </a:r>
          </a:p>
          <a:p>
            <a:r>
              <a:rPr lang="en-GB" dirty="0" smtClean="0"/>
              <a:t>Number of collinear point-triples in an n X n grid. </a:t>
            </a:r>
            <a:r>
              <a:rPr lang="en-GB" b="1" dirty="0" smtClean="0"/>
              <a:t>0</a:t>
            </a:r>
            <a:r>
              <a:rPr lang="en-GB" dirty="0" smtClean="0"/>
              <a:t>, </a:t>
            </a:r>
            <a:r>
              <a:rPr lang="en-GB" b="1" dirty="0" smtClean="0"/>
              <a:t>8</a:t>
            </a:r>
            <a:r>
              <a:rPr lang="en-GB" dirty="0" smtClean="0"/>
              <a:t>, </a:t>
            </a:r>
            <a:r>
              <a:rPr lang="en-GB" b="1" dirty="0" smtClean="0"/>
              <a:t>44</a:t>
            </a:r>
            <a:r>
              <a:rPr lang="en-GB" dirty="0" smtClean="0"/>
              <a:t>, </a:t>
            </a:r>
            <a:r>
              <a:rPr lang="en-GB" b="1" dirty="0" smtClean="0"/>
              <a:t>152</a:t>
            </a:r>
            <a:r>
              <a:rPr lang="en-GB" dirty="0" smtClean="0"/>
              <a:t>, 372, 824, 1544, 2712, 4448, 6992, 10332, 15072, 21012, 28688, </a:t>
            </a:r>
            <a:r>
              <a:rPr lang="en-GB" b="1" dirty="0" smtClean="0">
                <a:solidFill>
                  <a:srgbClr val="FF0000"/>
                </a:solidFill>
              </a:rPr>
              <a:t>38520</a:t>
            </a:r>
          </a:p>
          <a:p>
            <a:r>
              <a:rPr lang="en-GB" b="1" dirty="0" smtClean="0"/>
              <a:t>16x16  is C(256,3) – 38520 = 2,725,000</a:t>
            </a:r>
          </a:p>
          <a:p>
            <a:r>
              <a:rPr lang="en-GB" b="1" dirty="0" smtClean="0"/>
              <a:t>C(n^2,3) - </a:t>
            </a:r>
            <a:r>
              <a:rPr lang="pt-BR" dirty="0" smtClean="0"/>
              <a:t>2*sum(sum((n - k + 1)*(n - m + 1)*igcd(k - 1, m - 1), k= 2.. n), m= 2.. n) - n^2*(n^2 - 1)/6;</a:t>
            </a:r>
          </a:p>
          <a:p>
            <a:r>
              <a:rPr lang="pt-BR" b="1" smtClean="0"/>
              <a:t>BUT WHY?</a:t>
            </a:r>
            <a:endParaRPr lang="en-GB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2981</TotalTime>
  <Words>199</Words>
  <Application>Microsoft Office PowerPoint</Application>
  <PresentationFormat>On-screen Show (4:3)</PresentationFormat>
  <Paragraphs>57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Diary of a MathsJam virgin  OR “Never ask a question unless you know the answer” OR “Thank God for OEIS and Google”</vt:lpstr>
      <vt:lpstr>Slide 2</vt:lpstr>
      <vt:lpstr>Some Winter Weekend Topics</vt:lpstr>
      <vt:lpstr>Answers to the Competition</vt:lpstr>
      <vt:lpstr>Answer to 16x16?</vt:lpstr>
      <vt:lpstr>The problem with 5 x5 and beyond</vt:lpstr>
      <vt:lpstr>A Problem solved and a problem raised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Aldridge</dc:creator>
  <cp:lastModifiedBy>Aldridge</cp:lastModifiedBy>
  <cp:revision>17</cp:revision>
  <dcterms:created xsi:type="dcterms:W3CDTF">2015-03-09T10:45:28Z</dcterms:created>
  <dcterms:modified xsi:type="dcterms:W3CDTF">2015-11-08T09:53:55Z</dcterms:modified>
</cp:coreProperties>
</file>