
<file path=[Content_Types].xml><?xml version="1.0" encoding="utf-8"?>
<Types xmlns="http://schemas.openxmlformats.org/package/2006/content-types">
  <Default Extension="xml" ContentType="application/xml"/>
  <Default Extension="wmf" ContentType="image/x-wmf"/>
  <Default Extension="jpeg" ContentType="image/jpeg"/>
  <Default Extension="rels" ContentType="application/vnd.openxmlformats-package.relationships+xml"/>
  <Default Extension="emf" ContentType="image/x-emf"/>
  <Default Extension="bin" ContentType="application/vnd.openxmlformats-officedocument.presentationml.printerSettings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48" r:id="rId1"/>
  </p:sldMasterIdLst>
  <p:notesMasterIdLst>
    <p:notesMasterId r:id="rId12"/>
  </p:notesMasterIdLst>
  <p:sldIdLst>
    <p:sldId id="256" r:id="rId2"/>
    <p:sldId id="345" r:id="rId3"/>
    <p:sldId id="346" r:id="rId4"/>
    <p:sldId id="336" r:id="rId5"/>
    <p:sldId id="337" r:id="rId6"/>
    <p:sldId id="338" r:id="rId7"/>
    <p:sldId id="339" r:id="rId8"/>
    <p:sldId id="340" r:id="rId9"/>
    <p:sldId id="343" r:id="rId10"/>
    <p:sldId id="344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DF9AD"/>
    <a:srgbClr val="FFFFCC"/>
    <a:srgbClr val="FFCC00"/>
    <a:srgbClr val="00BC8B"/>
    <a:srgbClr val="FDFAB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363" autoAdjust="0"/>
    <p:restoredTop sz="94101" autoAdjust="0"/>
  </p:normalViewPr>
  <p:slideViewPr>
    <p:cSldViewPr>
      <p:cViewPr>
        <p:scale>
          <a:sx n="100" d="100"/>
          <a:sy n="100" d="100"/>
        </p:scale>
        <p:origin x="-1392" y="-8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3696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notesMaster" Target="notesMasters/notesMaster1.xml"/><Relationship Id="rId13" Type="http://schemas.openxmlformats.org/officeDocument/2006/relationships/printerSettings" Target="printerSettings/printerSettings1.bin"/><Relationship Id="rId14" Type="http://schemas.openxmlformats.org/officeDocument/2006/relationships/presProps" Target="presProps.xml"/><Relationship Id="rId15" Type="http://schemas.openxmlformats.org/officeDocument/2006/relationships/viewProps" Target="viewProps.xml"/><Relationship Id="rId16" Type="http://schemas.openxmlformats.org/officeDocument/2006/relationships/theme" Target="theme/theme1.xml"/><Relationship Id="rId1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2BD5908-4F95-40C3-8AEF-5A3239A84643}" type="datetimeFigureOut">
              <a:rPr lang="en-GB" smtClean="0"/>
              <a:pPr/>
              <a:t>08/11/15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3B5A546-0747-4123-8C3D-C73464F64D54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831299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A3FD06-E1CF-4C43-B66B-163C0EBDB854}" type="datetimeFigureOut">
              <a:rPr lang="en-GB" smtClean="0"/>
              <a:pPr/>
              <a:t>08/11/15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E573A-2749-4CFC-AB19-27EF0D40C55F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96774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A3FD06-E1CF-4C43-B66B-163C0EBDB854}" type="datetimeFigureOut">
              <a:rPr lang="en-GB" smtClean="0"/>
              <a:pPr/>
              <a:t>08/11/15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E573A-2749-4CFC-AB19-27EF0D40C55F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32176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A3FD06-E1CF-4C43-B66B-163C0EBDB854}" type="datetimeFigureOut">
              <a:rPr lang="en-GB" smtClean="0"/>
              <a:pPr/>
              <a:t>08/11/15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E573A-2749-4CFC-AB19-27EF0D40C55F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742310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A3FD06-E1CF-4C43-B66B-163C0EBDB854}" type="datetimeFigureOut">
              <a:rPr lang="en-GB" smtClean="0"/>
              <a:pPr/>
              <a:t>08/11/15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E573A-2749-4CFC-AB19-27EF0D40C55F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953670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A3FD06-E1CF-4C43-B66B-163C0EBDB854}" type="datetimeFigureOut">
              <a:rPr lang="en-GB" smtClean="0"/>
              <a:pPr/>
              <a:t>08/11/15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E573A-2749-4CFC-AB19-27EF0D40C55F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495955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A3FD06-E1CF-4C43-B66B-163C0EBDB854}" type="datetimeFigureOut">
              <a:rPr lang="en-GB" smtClean="0"/>
              <a:pPr/>
              <a:t>08/11/15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E573A-2749-4CFC-AB19-27EF0D40C55F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717556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A3FD06-E1CF-4C43-B66B-163C0EBDB854}" type="datetimeFigureOut">
              <a:rPr lang="en-GB" smtClean="0"/>
              <a:pPr/>
              <a:t>08/11/15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E573A-2749-4CFC-AB19-27EF0D40C55F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75808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A3FD06-E1CF-4C43-B66B-163C0EBDB854}" type="datetimeFigureOut">
              <a:rPr lang="en-GB" smtClean="0"/>
              <a:pPr/>
              <a:t>08/11/15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E573A-2749-4CFC-AB19-27EF0D40C55F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096517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A3FD06-E1CF-4C43-B66B-163C0EBDB854}" type="datetimeFigureOut">
              <a:rPr lang="en-GB" smtClean="0"/>
              <a:pPr/>
              <a:t>08/11/15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E573A-2749-4CFC-AB19-27EF0D40C55F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603428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A3FD06-E1CF-4C43-B66B-163C0EBDB854}" type="datetimeFigureOut">
              <a:rPr lang="en-GB" smtClean="0"/>
              <a:pPr/>
              <a:t>08/11/15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E573A-2749-4CFC-AB19-27EF0D40C55F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478857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A3FD06-E1CF-4C43-B66B-163C0EBDB854}" type="datetimeFigureOut">
              <a:rPr lang="en-GB" smtClean="0"/>
              <a:pPr/>
              <a:t>08/11/15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E573A-2749-4CFC-AB19-27EF0D40C55F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745685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diagBrick">
          <a:fgClr>
            <a:srgbClr val="FDF9AD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A3FD06-E1CF-4C43-B66B-163C0EBDB854}" type="datetimeFigureOut">
              <a:rPr lang="en-GB" smtClean="0"/>
              <a:pPr/>
              <a:t>08/11/15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E573A-2749-4CFC-AB19-27EF0D40C55F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54861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4" Type="http://schemas.openxmlformats.org/officeDocument/2006/relationships/image" Target="../media/image4.emf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wm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wm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Relationship Id="rId3" Type="http://schemas.openxmlformats.org/officeDocument/2006/relationships/image" Target="../media/image2.wm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wmf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Relationship Id="rId3" Type="http://schemas.openxmlformats.org/officeDocument/2006/relationships/image" Target="../media/image2.wmf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wmf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Relationship Id="rId3" Type="http://schemas.openxmlformats.org/officeDocument/2006/relationships/image" Target="../media/image2.wmf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1" name="Picture 7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312" t="11786" r="9312" b="11273"/>
          <a:stretch/>
        </p:blipFill>
        <p:spPr bwMode="auto">
          <a:xfrm>
            <a:off x="683568" y="1124744"/>
            <a:ext cx="8064896" cy="33565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GB" sz="5400" dirty="0" smtClean="0">
                <a:latin typeface="Lucida Calligraphy" pitchFamily="66" charset="0"/>
              </a:rPr>
              <a:t>The Balls in the Barrel Problem</a:t>
            </a:r>
            <a:endParaRPr lang="en-GB" sz="5400" dirty="0">
              <a:latin typeface="Lucida Calligraphy" pitchFamily="66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 dirty="0" smtClean="0"/>
          </a:p>
          <a:p>
            <a:r>
              <a:rPr lang="en-GB" dirty="0" smtClean="0"/>
              <a:t>David Bedford</a:t>
            </a:r>
          </a:p>
        </p:txBody>
      </p:sp>
    </p:spTree>
    <p:extLst>
      <p:ext uri="{BB962C8B-B14F-4D97-AF65-F5344CB8AC3E}">
        <p14:creationId xmlns:p14="http://schemas.microsoft.com/office/powerpoint/2010/main" val="364621391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GB"/>
              <a:t>At 1 minute past midnight…</a:t>
            </a:r>
            <a:endParaRPr lang="en-US"/>
          </a:p>
        </p:txBody>
      </p:sp>
      <p:pic>
        <p:nvPicPr>
          <p:cNvPr id="15974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792913" y="1196975"/>
            <a:ext cx="2351087" cy="2147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59748" name="Picture 4" descr="MCj02900780000[1]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3850" y="4076700"/>
            <a:ext cx="1985963" cy="2438400"/>
          </a:xfrm>
          <a:prstGeom prst="rect">
            <a:avLst/>
          </a:prstGeom>
          <a:noFill/>
        </p:spPr>
      </p:pic>
      <p:sp>
        <p:nvSpPr>
          <p:cNvPr id="159749" name="Text Box 5"/>
          <p:cNvSpPr txBox="1">
            <a:spLocks noChangeArrowheads="1"/>
          </p:cNvSpPr>
          <p:nvPr/>
        </p:nvSpPr>
        <p:spPr bwMode="auto">
          <a:xfrm>
            <a:off x="611560" y="2492896"/>
            <a:ext cx="532859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GB" sz="2400" dirty="0" smtClean="0"/>
              <a:t>Obviously 0 or         </a:t>
            </a:r>
            <a:endParaRPr lang="en-US" sz="2400" dirty="0"/>
          </a:p>
        </p:txBody>
      </p:sp>
      <p:sp>
        <p:nvSpPr>
          <p:cNvPr id="159750" name="Text Box 6"/>
          <p:cNvSpPr txBox="1">
            <a:spLocks noChangeArrowheads="1"/>
          </p:cNvSpPr>
          <p:nvPr/>
        </p:nvSpPr>
        <p:spPr bwMode="auto">
          <a:xfrm>
            <a:off x="539750" y="1700213"/>
            <a:ext cx="5184775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2400" dirty="0"/>
              <a:t>How many balls are outside the barrel?</a:t>
            </a:r>
            <a:endParaRPr lang="en-US" sz="2400" dirty="0"/>
          </a:p>
        </p:txBody>
      </p:sp>
      <p:pic>
        <p:nvPicPr>
          <p:cNvPr id="2" name="Picture 1" descr="latex-image-1.pdf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5776" y="2636912"/>
            <a:ext cx="419100" cy="21590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611560" y="3212976"/>
            <a:ext cx="441914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They all end up back in </a:t>
            </a:r>
            <a:r>
              <a:rPr lang="en-US" sz="2400" smtClean="0"/>
              <a:t>the barrel.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50315936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7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97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9749" grpId="0" build="allAtOnce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Balls in Barrels</a:t>
            </a:r>
            <a:endParaRPr lang="en-US"/>
          </a:p>
        </p:txBody>
      </p:sp>
      <p:pic>
        <p:nvPicPr>
          <p:cNvPr id="156677" name="Picture 5" descr="MCj02900780000[1]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850" y="4076700"/>
            <a:ext cx="1985963" cy="2438400"/>
          </a:xfrm>
          <a:prstGeom prst="rect">
            <a:avLst/>
          </a:prstGeom>
          <a:noFill/>
        </p:spPr>
      </p:pic>
      <p:sp>
        <p:nvSpPr>
          <p:cNvPr id="156678" name="Text Box 6"/>
          <p:cNvSpPr txBox="1">
            <a:spLocks noChangeArrowheads="1"/>
          </p:cNvSpPr>
          <p:nvPr/>
        </p:nvSpPr>
        <p:spPr bwMode="auto">
          <a:xfrm>
            <a:off x="323850" y="1844675"/>
            <a:ext cx="84248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2400" dirty="0"/>
              <a:t>A barrel contains infinitely many balls numbered 1,2,3,4,…</a:t>
            </a:r>
            <a:endParaRPr lang="en-US" sz="2400" dirty="0"/>
          </a:p>
        </p:txBody>
      </p:sp>
      <p:sp>
        <p:nvSpPr>
          <p:cNvPr id="156679" name="Rectangle 7"/>
          <p:cNvSpPr>
            <a:spLocks noChangeArrowheads="1"/>
          </p:cNvSpPr>
          <p:nvPr/>
        </p:nvSpPr>
        <p:spPr bwMode="auto">
          <a:xfrm>
            <a:off x="250825" y="2716213"/>
            <a:ext cx="7643813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lnSpc>
                <a:spcPct val="90000"/>
              </a:lnSpc>
              <a:spcBef>
                <a:spcPct val="20000"/>
              </a:spcBef>
            </a:pPr>
            <a:r>
              <a:rPr lang="en-GB" sz="2400" dirty="0"/>
              <a:t>The hour from 11pm to midnight is divided into infinitely</a:t>
            </a:r>
          </a:p>
          <a:p>
            <a:pPr>
              <a:lnSpc>
                <a:spcPct val="90000"/>
              </a:lnSpc>
              <a:spcBef>
                <a:spcPct val="20000"/>
              </a:spcBef>
            </a:pPr>
            <a:r>
              <a:rPr lang="en-GB" sz="2400" dirty="0"/>
              <a:t>many intervals T</a:t>
            </a:r>
            <a:r>
              <a:rPr lang="en-GB" sz="2400" baseline="-25000" dirty="0"/>
              <a:t>1</a:t>
            </a:r>
            <a:r>
              <a:rPr lang="en-GB" sz="2400" dirty="0"/>
              <a:t>, T</a:t>
            </a:r>
            <a:r>
              <a:rPr lang="en-GB" sz="2400" baseline="-25000" dirty="0"/>
              <a:t>2</a:t>
            </a:r>
            <a:r>
              <a:rPr lang="en-GB" sz="2400" dirty="0"/>
              <a:t>, T</a:t>
            </a:r>
            <a:r>
              <a:rPr lang="en-GB" sz="2400" baseline="-25000" dirty="0"/>
              <a:t>3</a:t>
            </a:r>
            <a:r>
              <a:rPr lang="en-GB" sz="2400" dirty="0"/>
              <a:t>, …</a:t>
            </a:r>
          </a:p>
        </p:txBody>
      </p:sp>
    </p:spTree>
    <p:extLst>
      <p:ext uri="{BB962C8B-B14F-4D97-AF65-F5344CB8AC3E}">
        <p14:creationId xmlns:p14="http://schemas.microsoft.com/office/powerpoint/2010/main" val="103614133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66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566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6678" grpId="0"/>
      <p:bldP spid="15667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Balls in Barrels</a:t>
            </a:r>
            <a:endParaRPr lang="en-US"/>
          </a:p>
        </p:txBody>
      </p:sp>
      <p:pic>
        <p:nvPicPr>
          <p:cNvPr id="156677" name="Picture 5" descr="MCj02900780000[1]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850" y="4076700"/>
            <a:ext cx="1985963" cy="2438400"/>
          </a:xfrm>
          <a:prstGeom prst="rect">
            <a:avLst/>
          </a:prstGeom>
          <a:noFill/>
        </p:spPr>
      </p:pic>
      <p:sp>
        <p:nvSpPr>
          <p:cNvPr id="156681" name="Text Box 9"/>
          <p:cNvSpPr txBox="1">
            <a:spLocks noChangeArrowheads="1"/>
          </p:cNvSpPr>
          <p:nvPr/>
        </p:nvSpPr>
        <p:spPr bwMode="auto">
          <a:xfrm>
            <a:off x="3132138" y="1700808"/>
            <a:ext cx="547211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2400" dirty="0"/>
              <a:t>T</a:t>
            </a:r>
            <a:r>
              <a:rPr lang="en-GB" sz="2400" baseline="-25000" dirty="0"/>
              <a:t>1</a:t>
            </a:r>
            <a:r>
              <a:rPr lang="en-GB" sz="2400" dirty="0"/>
              <a:t>: take out balls number 1 and 2</a:t>
            </a:r>
            <a:endParaRPr lang="en-US" sz="2400" dirty="0"/>
          </a:p>
        </p:txBody>
      </p:sp>
      <p:sp>
        <p:nvSpPr>
          <p:cNvPr id="156682" name="Text Box 10"/>
          <p:cNvSpPr txBox="1">
            <a:spLocks noChangeArrowheads="1"/>
          </p:cNvSpPr>
          <p:nvPr/>
        </p:nvSpPr>
        <p:spPr bwMode="auto">
          <a:xfrm>
            <a:off x="3132138" y="2205633"/>
            <a:ext cx="547211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2400" dirty="0"/>
              <a:t>T</a:t>
            </a:r>
            <a:r>
              <a:rPr lang="en-GB" sz="2400" baseline="-25000" dirty="0"/>
              <a:t>2</a:t>
            </a:r>
            <a:r>
              <a:rPr lang="en-GB" sz="2400" dirty="0"/>
              <a:t>: replace ball number 1</a:t>
            </a:r>
            <a:endParaRPr lang="en-US" sz="2400" dirty="0"/>
          </a:p>
        </p:txBody>
      </p:sp>
      <p:sp>
        <p:nvSpPr>
          <p:cNvPr id="156683" name="Text Box 11"/>
          <p:cNvSpPr txBox="1">
            <a:spLocks noChangeArrowheads="1"/>
          </p:cNvSpPr>
          <p:nvPr/>
        </p:nvSpPr>
        <p:spPr bwMode="auto">
          <a:xfrm>
            <a:off x="3132138" y="2708871"/>
            <a:ext cx="547211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2400" dirty="0"/>
              <a:t>T</a:t>
            </a:r>
            <a:r>
              <a:rPr lang="en-GB" sz="2400" baseline="-25000" dirty="0"/>
              <a:t>3</a:t>
            </a:r>
            <a:r>
              <a:rPr lang="en-GB" sz="2400" dirty="0"/>
              <a:t>: take out balls number 3 and 4</a:t>
            </a:r>
            <a:endParaRPr lang="en-US" sz="2400" dirty="0"/>
          </a:p>
        </p:txBody>
      </p:sp>
      <p:sp>
        <p:nvSpPr>
          <p:cNvPr id="156684" name="Text Box 12"/>
          <p:cNvSpPr txBox="1">
            <a:spLocks noChangeArrowheads="1"/>
          </p:cNvSpPr>
          <p:nvPr/>
        </p:nvSpPr>
        <p:spPr bwMode="auto">
          <a:xfrm>
            <a:off x="3149600" y="3213696"/>
            <a:ext cx="5472113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2400" dirty="0"/>
              <a:t>T</a:t>
            </a:r>
            <a:r>
              <a:rPr lang="en-GB" sz="2400" baseline="-25000" dirty="0"/>
              <a:t>4</a:t>
            </a:r>
            <a:r>
              <a:rPr lang="en-GB" sz="2400" dirty="0"/>
              <a:t>: replace ball number 3</a:t>
            </a:r>
            <a:endParaRPr lang="en-US" sz="2400" dirty="0"/>
          </a:p>
        </p:txBody>
      </p:sp>
      <p:sp>
        <p:nvSpPr>
          <p:cNvPr id="156685" name="Text Box 13"/>
          <p:cNvSpPr txBox="1">
            <a:spLocks noChangeArrowheads="1"/>
          </p:cNvSpPr>
          <p:nvPr/>
        </p:nvSpPr>
        <p:spPr bwMode="auto">
          <a:xfrm>
            <a:off x="3175000" y="4142383"/>
            <a:ext cx="5472113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2400" dirty="0"/>
              <a:t>T</a:t>
            </a:r>
            <a:r>
              <a:rPr lang="en-GB" sz="2400" baseline="-25000" dirty="0"/>
              <a:t>6</a:t>
            </a:r>
            <a:r>
              <a:rPr lang="en-GB" sz="2400" dirty="0"/>
              <a:t>: replace ball number 5 and so on…</a:t>
            </a:r>
            <a:endParaRPr lang="en-US" sz="2400" dirty="0"/>
          </a:p>
        </p:txBody>
      </p:sp>
      <p:sp>
        <p:nvSpPr>
          <p:cNvPr id="156687" name="Text Box 15"/>
          <p:cNvSpPr txBox="1">
            <a:spLocks noChangeArrowheads="1"/>
          </p:cNvSpPr>
          <p:nvPr/>
        </p:nvSpPr>
        <p:spPr bwMode="auto">
          <a:xfrm>
            <a:off x="3162300" y="3710583"/>
            <a:ext cx="5472113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2400" dirty="0"/>
              <a:t>T</a:t>
            </a:r>
            <a:r>
              <a:rPr lang="en-GB" sz="2400" baseline="-25000" dirty="0"/>
              <a:t>5</a:t>
            </a:r>
            <a:r>
              <a:rPr lang="en-GB" sz="2400" dirty="0"/>
              <a:t>: take out balls number 5 and 6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14977355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66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566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566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566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566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566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6681" grpId="0"/>
      <p:bldP spid="156682" grpId="0"/>
      <p:bldP spid="156683" grpId="0"/>
      <p:bldP spid="156684" grpId="0"/>
      <p:bldP spid="156685" grpId="0"/>
      <p:bldP spid="15668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GB"/>
              <a:t>At 1 minute past midnight…</a:t>
            </a:r>
            <a:endParaRPr lang="en-US"/>
          </a:p>
        </p:txBody>
      </p:sp>
      <p:pic>
        <p:nvPicPr>
          <p:cNvPr id="157701" name="Picture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792913" y="1196975"/>
            <a:ext cx="2351087" cy="2147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57702" name="Picture 6" descr="MCj02900780000[1]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3850" y="4076700"/>
            <a:ext cx="1985963" cy="2438400"/>
          </a:xfrm>
          <a:prstGeom prst="rect">
            <a:avLst/>
          </a:prstGeom>
          <a:noFill/>
        </p:spPr>
      </p:pic>
      <p:sp>
        <p:nvSpPr>
          <p:cNvPr id="157703" name="Text Box 7"/>
          <p:cNvSpPr txBox="1">
            <a:spLocks noChangeArrowheads="1"/>
          </p:cNvSpPr>
          <p:nvPr/>
        </p:nvSpPr>
        <p:spPr bwMode="auto">
          <a:xfrm>
            <a:off x="2627313" y="3573016"/>
            <a:ext cx="6337300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2400" dirty="0"/>
              <a:t>All the odd numbered balls are in the barrel and all of the even numbered balls are outside.</a:t>
            </a:r>
            <a:endParaRPr lang="en-US" sz="2400" dirty="0"/>
          </a:p>
        </p:txBody>
      </p:sp>
      <p:sp>
        <p:nvSpPr>
          <p:cNvPr id="157704" name="Text Box 8"/>
          <p:cNvSpPr txBox="1">
            <a:spLocks noChangeArrowheads="1"/>
          </p:cNvSpPr>
          <p:nvPr/>
        </p:nvSpPr>
        <p:spPr bwMode="auto">
          <a:xfrm>
            <a:off x="539750" y="1700213"/>
            <a:ext cx="5184775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2400"/>
              <a:t>How many balls are outside the barrel?</a:t>
            </a:r>
            <a:endParaRPr lang="en-US" sz="2400"/>
          </a:p>
        </p:txBody>
      </p:sp>
      <p:sp>
        <p:nvSpPr>
          <p:cNvPr id="157705" name="Text Box 9"/>
          <p:cNvSpPr txBox="1">
            <a:spLocks noChangeArrowheads="1"/>
          </p:cNvSpPr>
          <p:nvPr/>
        </p:nvSpPr>
        <p:spPr bwMode="auto">
          <a:xfrm>
            <a:off x="2700338" y="4653136"/>
            <a:ext cx="597535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2400" dirty="0"/>
              <a:t>So, as we’d expect (?), there are infinitely many balls outside the barrel.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7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77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7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577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7703" grpId="0"/>
      <p:bldP spid="15770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8723" name="Picture 3" descr="MCj02900780000[1]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850" y="4086944"/>
            <a:ext cx="1985963" cy="2438400"/>
          </a:xfrm>
          <a:prstGeom prst="rect">
            <a:avLst/>
          </a:prstGeom>
          <a:noFill/>
        </p:spPr>
      </p:pic>
      <p:sp>
        <p:nvSpPr>
          <p:cNvPr id="158724" name="Text Box 4"/>
          <p:cNvSpPr txBox="1">
            <a:spLocks noChangeArrowheads="1"/>
          </p:cNvSpPr>
          <p:nvPr/>
        </p:nvSpPr>
        <p:spPr bwMode="auto">
          <a:xfrm>
            <a:off x="323850" y="116632"/>
            <a:ext cx="84248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2400"/>
              <a:t>Let’s try again with a different strategy</a:t>
            </a:r>
            <a:endParaRPr lang="en-US" sz="2400"/>
          </a:p>
        </p:txBody>
      </p:sp>
      <p:sp>
        <p:nvSpPr>
          <p:cNvPr id="158725" name="Rectangle 5"/>
          <p:cNvSpPr>
            <a:spLocks noChangeArrowheads="1"/>
          </p:cNvSpPr>
          <p:nvPr/>
        </p:nvSpPr>
        <p:spPr bwMode="auto">
          <a:xfrm>
            <a:off x="250825" y="988170"/>
            <a:ext cx="6966721" cy="8371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lnSpc>
                <a:spcPct val="90000"/>
              </a:lnSpc>
              <a:spcBef>
                <a:spcPct val="20000"/>
              </a:spcBef>
            </a:pPr>
            <a:r>
              <a:rPr lang="en-GB" sz="2400" dirty="0"/>
              <a:t>Once again the hour from </a:t>
            </a:r>
            <a:r>
              <a:rPr lang="en-GB" sz="2400" dirty="0" smtClean="0"/>
              <a:t>11pm </a:t>
            </a:r>
            <a:r>
              <a:rPr lang="en-GB" sz="2400" dirty="0"/>
              <a:t>to midnight is divided </a:t>
            </a:r>
          </a:p>
          <a:p>
            <a:pPr>
              <a:lnSpc>
                <a:spcPct val="90000"/>
              </a:lnSpc>
              <a:spcBef>
                <a:spcPct val="20000"/>
              </a:spcBef>
            </a:pPr>
            <a:r>
              <a:rPr lang="en-GB" sz="2400" dirty="0"/>
              <a:t>into infinitely many intervals T</a:t>
            </a:r>
            <a:r>
              <a:rPr lang="en-GB" sz="2400" baseline="-25000" dirty="0"/>
              <a:t>1</a:t>
            </a:r>
            <a:r>
              <a:rPr lang="en-GB" sz="2400" dirty="0"/>
              <a:t>, T</a:t>
            </a:r>
            <a:r>
              <a:rPr lang="en-GB" sz="2400" baseline="-25000" dirty="0"/>
              <a:t>2</a:t>
            </a:r>
            <a:r>
              <a:rPr lang="en-GB" sz="2400" dirty="0"/>
              <a:t>, T</a:t>
            </a:r>
            <a:r>
              <a:rPr lang="en-GB" sz="2400" baseline="-25000" dirty="0"/>
              <a:t>3</a:t>
            </a:r>
            <a:r>
              <a:rPr lang="en-GB" sz="2400" dirty="0"/>
              <a:t>, …</a:t>
            </a:r>
          </a:p>
        </p:txBody>
      </p:sp>
      <p:sp>
        <p:nvSpPr>
          <p:cNvPr id="158726" name="Text Box 6"/>
          <p:cNvSpPr txBox="1">
            <a:spLocks noChangeArrowheads="1"/>
          </p:cNvSpPr>
          <p:nvPr/>
        </p:nvSpPr>
        <p:spPr bwMode="auto">
          <a:xfrm>
            <a:off x="3132138" y="2205782"/>
            <a:ext cx="547211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2400" dirty="0"/>
              <a:t>T</a:t>
            </a:r>
            <a:r>
              <a:rPr lang="en-GB" sz="2400" baseline="-25000" dirty="0"/>
              <a:t>1</a:t>
            </a:r>
            <a:r>
              <a:rPr lang="en-GB" sz="2400" dirty="0"/>
              <a:t>: take out balls number 1 and 2</a:t>
            </a:r>
            <a:endParaRPr lang="en-US" sz="2400" dirty="0"/>
          </a:p>
        </p:txBody>
      </p:sp>
      <p:sp>
        <p:nvSpPr>
          <p:cNvPr id="158727" name="Text Box 7"/>
          <p:cNvSpPr txBox="1">
            <a:spLocks noChangeArrowheads="1"/>
          </p:cNvSpPr>
          <p:nvPr/>
        </p:nvSpPr>
        <p:spPr bwMode="auto">
          <a:xfrm>
            <a:off x="3132138" y="2637582"/>
            <a:ext cx="547211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2400" dirty="0"/>
              <a:t>T</a:t>
            </a:r>
            <a:r>
              <a:rPr lang="en-GB" sz="2400" baseline="-25000" dirty="0"/>
              <a:t>2</a:t>
            </a:r>
            <a:r>
              <a:rPr lang="en-GB" sz="2400" dirty="0"/>
              <a:t>: replace ball number 1</a:t>
            </a:r>
            <a:endParaRPr lang="en-US" sz="2400" dirty="0"/>
          </a:p>
        </p:txBody>
      </p:sp>
      <p:sp>
        <p:nvSpPr>
          <p:cNvPr id="158728" name="Text Box 8"/>
          <p:cNvSpPr txBox="1">
            <a:spLocks noChangeArrowheads="1"/>
          </p:cNvSpPr>
          <p:nvPr/>
        </p:nvSpPr>
        <p:spPr bwMode="auto">
          <a:xfrm>
            <a:off x="3132138" y="3069382"/>
            <a:ext cx="547211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2400" dirty="0"/>
              <a:t>T</a:t>
            </a:r>
            <a:r>
              <a:rPr lang="en-GB" sz="2400" baseline="-25000" dirty="0"/>
              <a:t>3</a:t>
            </a:r>
            <a:r>
              <a:rPr lang="en-GB" sz="2400" dirty="0"/>
              <a:t>: take out balls number 3 and 4</a:t>
            </a:r>
            <a:endParaRPr lang="en-US" sz="2400" dirty="0"/>
          </a:p>
        </p:txBody>
      </p:sp>
      <p:sp>
        <p:nvSpPr>
          <p:cNvPr id="158729" name="Text Box 9"/>
          <p:cNvSpPr txBox="1">
            <a:spLocks noChangeArrowheads="1"/>
          </p:cNvSpPr>
          <p:nvPr/>
        </p:nvSpPr>
        <p:spPr bwMode="auto">
          <a:xfrm>
            <a:off x="3132138" y="3501182"/>
            <a:ext cx="547211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2400" dirty="0"/>
              <a:t>T</a:t>
            </a:r>
            <a:r>
              <a:rPr lang="en-GB" sz="2400" baseline="-25000" dirty="0"/>
              <a:t>4</a:t>
            </a:r>
            <a:r>
              <a:rPr lang="en-GB" sz="2400" dirty="0"/>
              <a:t>: replace ball number 2 </a:t>
            </a:r>
            <a:endParaRPr lang="en-US" sz="2400" dirty="0"/>
          </a:p>
        </p:txBody>
      </p:sp>
      <p:sp>
        <p:nvSpPr>
          <p:cNvPr id="158730" name="Text Box 10"/>
          <p:cNvSpPr txBox="1">
            <a:spLocks noChangeArrowheads="1"/>
          </p:cNvSpPr>
          <p:nvPr/>
        </p:nvSpPr>
        <p:spPr bwMode="auto">
          <a:xfrm>
            <a:off x="3132138" y="3926632"/>
            <a:ext cx="547211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2400" dirty="0"/>
              <a:t>T</a:t>
            </a:r>
            <a:r>
              <a:rPr lang="en-GB" sz="2400" baseline="-25000" dirty="0"/>
              <a:t>5</a:t>
            </a:r>
            <a:r>
              <a:rPr lang="en-GB" sz="2400" dirty="0"/>
              <a:t>: take out balls number 5 and 6</a:t>
            </a:r>
            <a:endParaRPr lang="en-US" sz="2400" dirty="0"/>
          </a:p>
        </p:txBody>
      </p:sp>
      <p:sp>
        <p:nvSpPr>
          <p:cNvPr id="158731" name="Text Box 11"/>
          <p:cNvSpPr txBox="1">
            <a:spLocks noChangeArrowheads="1"/>
          </p:cNvSpPr>
          <p:nvPr/>
        </p:nvSpPr>
        <p:spPr bwMode="auto">
          <a:xfrm>
            <a:off x="3132138" y="4358432"/>
            <a:ext cx="547211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2400" dirty="0"/>
              <a:t>T</a:t>
            </a:r>
            <a:r>
              <a:rPr lang="en-GB" sz="2400" baseline="-25000" dirty="0"/>
              <a:t>6</a:t>
            </a:r>
            <a:r>
              <a:rPr lang="en-GB" sz="2400" dirty="0"/>
              <a:t>: replace ball number 3 and so on…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87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587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587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587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587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587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8726" grpId="0"/>
      <p:bldP spid="158727" grpId="0"/>
      <p:bldP spid="158728" grpId="0"/>
      <p:bldP spid="158729" grpId="0"/>
      <p:bldP spid="158730" grpId="0"/>
      <p:bldP spid="15873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GB"/>
              <a:t>At 1 minute past midnight…</a:t>
            </a:r>
            <a:endParaRPr lang="en-US"/>
          </a:p>
        </p:txBody>
      </p:sp>
      <p:pic>
        <p:nvPicPr>
          <p:cNvPr id="15974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792913" y="1196975"/>
            <a:ext cx="2351087" cy="2147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59748" name="Picture 4" descr="MCj02900780000[1]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3850" y="4076700"/>
            <a:ext cx="1985963" cy="2438400"/>
          </a:xfrm>
          <a:prstGeom prst="rect">
            <a:avLst/>
          </a:prstGeom>
          <a:noFill/>
        </p:spPr>
      </p:pic>
      <p:sp>
        <p:nvSpPr>
          <p:cNvPr id="159749" name="Text Box 5"/>
          <p:cNvSpPr txBox="1">
            <a:spLocks noChangeArrowheads="1"/>
          </p:cNvSpPr>
          <p:nvPr/>
        </p:nvSpPr>
        <p:spPr bwMode="auto">
          <a:xfrm>
            <a:off x="2627313" y="3573016"/>
            <a:ext cx="63373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2400" dirty="0"/>
              <a:t>This time every ball is taken out once AND every ball is replaced once.</a:t>
            </a:r>
            <a:endParaRPr lang="en-US" sz="2400" dirty="0"/>
          </a:p>
        </p:txBody>
      </p:sp>
      <p:sp>
        <p:nvSpPr>
          <p:cNvPr id="159750" name="Text Box 6"/>
          <p:cNvSpPr txBox="1">
            <a:spLocks noChangeArrowheads="1"/>
          </p:cNvSpPr>
          <p:nvPr/>
        </p:nvSpPr>
        <p:spPr bwMode="auto">
          <a:xfrm>
            <a:off x="539750" y="1700213"/>
            <a:ext cx="5184775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2400"/>
              <a:t>How many balls are outside the barrel?</a:t>
            </a:r>
            <a:endParaRPr lang="en-US" sz="2400"/>
          </a:p>
        </p:txBody>
      </p:sp>
      <p:sp>
        <p:nvSpPr>
          <p:cNvPr id="159751" name="Text Box 7"/>
          <p:cNvSpPr txBox="1">
            <a:spLocks noChangeArrowheads="1"/>
          </p:cNvSpPr>
          <p:nvPr/>
        </p:nvSpPr>
        <p:spPr bwMode="auto">
          <a:xfrm>
            <a:off x="2700338" y="4581128"/>
            <a:ext cx="597535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2400" dirty="0"/>
              <a:t>This time there are no balls outside the </a:t>
            </a:r>
            <a:r>
              <a:rPr lang="en-GB" sz="2400" dirty="0" smtClean="0"/>
              <a:t>barrel</a:t>
            </a:r>
            <a:r>
              <a:rPr lang="en-GB" sz="2400" dirty="0"/>
              <a:t>.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7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97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7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597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9749" grpId="0"/>
      <p:bldP spid="15975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8723" name="Picture 3" descr="MCj02900780000[1]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850" y="4076700"/>
            <a:ext cx="1985963" cy="2438400"/>
          </a:xfrm>
          <a:prstGeom prst="rect">
            <a:avLst/>
          </a:prstGeom>
          <a:noFill/>
        </p:spPr>
      </p:pic>
      <p:sp>
        <p:nvSpPr>
          <p:cNvPr id="158724" name="Text Box 4"/>
          <p:cNvSpPr txBox="1">
            <a:spLocks noChangeArrowheads="1"/>
          </p:cNvSpPr>
          <p:nvPr/>
        </p:nvSpPr>
        <p:spPr bwMode="auto">
          <a:xfrm>
            <a:off x="323850" y="836712"/>
            <a:ext cx="84248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2400"/>
              <a:t>Let’s try again with a different strategy</a:t>
            </a:r>
            <a:endParaRPr lang="en-US" sz="2400"/>
          </a:p>
        </p:txBody>
      </p:sp>
      <p:sp>
        <p:nvSpPr>
          <p:cNvPr id="158725" name="Rectangle 5"/>
          <p:cNvSpPr>
            <a:spLocks noChangeArrowheads="1"/>
          </p:cNvSpPr>
          <p:nvPr/>
        </p:nvSpPr>
        <p:spPr bwMode="auto">
          <a:xfrm>
            <a:off x="250825" y="1484784"/>
            <a:ext cx="6966721" cy="8371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lnSpc>
                <a:spcPct val="90000"/>
              </a:lnSpc>
              <a:spcBef>
                <a:spcPct val="20000"/>
              </a:spcBef>
            </a:pPr>
            <a:r>
              <a:rPr lang="en-GB" sz="2400" dirty="0"/>
              <a:t>Once again the hour from </a:t>
            </a:r>
            <a:r>
              <a:rPr lang="en-GB" sz="2400" dirty="0" smtClean="0"/>
              <a:t>11pm </a:t>
            </a:r>
            <a:r>
              <a:rPr lang="en-GB" sz="2400" dirty="0"/>
              <a:t>to midnight is divided </a:t>
            </a:r>
          </a:p>
          <a:p>
            <a:pPr>
              <a:lnSpc>
                <a:spcPct val="90000"/>
              </a:lnSpc>
              <a:spcBef>
                <a:spcPct val="20000"/>
              </a:spcBef>
            </a:pPr>
            <a:r>
              <a:rPr lang="en-GB" sz="2400" dirty="0"/>
              <a:t>into infinitely many intervals T</a:t>
            </a:r>
            <a:r>
              <a:rPr lang="en-GB" sz="2400" baseline="-25000" dirty="0"/>
              <a:t>1</a:t>
            </a:r>
            <a:r>
              <a:rPr lang="en-GB" sz="2400" dirty="0"/>
              <a:t>, T</a:t>
            </a:r>
            <a:r>
              <a:rPr lang="en-GB" sz="2400" baseline="-25000" dirty="0"/>
              <a:t>2</a:t>
            </a:r>
            <a:r>
              <a:rPr lang="en-GB" sz="2400" dirty="0"/>
              <a:t>, T</a:t>
            </a:r>
            <a:r>
              <a:rPr lang="en-GB" sz="2400" baseline="-25000" dirty="0"/>
              <a:t>3</a:t>
            </a:r>
            <a:r>
              <a:rPr lang="en-GB" sz="2400" dirty="0"/>
              <a:t>, …</a:t>
            </a:r>
          </a:p>
        </p:txBody>
      </p:sp>
      <p:sp>
        <p:nvSpPr>
          <p:cNvPr id="158726" name="Text Box 6"/>
          <p:cNvSpPr txBox="1">
            <a:spLocks noChangeArrowheads="1"/>
          </p:cNvSpPr>
          <p:nvPr/>
        </p:nvSpPr>
        <p:spPr bwMode="auto">
          <a:xfrm>
            <a:off x="3132138" y="2492896"/>
            <a:ext cx="547211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2400" dirty="0"/>
              <a:t>T</a:t>
            </a:r>
            <a:r>
              <a:rPr lang="en-GB" sz="2400" baseline="-25000" dirty="0"/>
              <a:t>1</a:t>
            </a:r>
            <a:r>
              <a:rPr lang="en-GB" sz="2400" dirty="0"/>
              <a:t>: take </a:t>
            </a:r>
            <a:r>
              <a:rPr lang="en-GB" sz="2400" dirty="0" smtClean="0"/>
              <a:t>two balls out</a:t>
            </a:r>
            <a:endParaRPr lang="en-US" sz="2400" dirty="0"/>
          </a:p>
        </p:txBody>
      </p:sp>
      <p:sp>
        <p:nvSpPr>
          <p:cNvPr id="158727" name="Text Box 7"/>
          <p:cNvSpPr txBox="1">
            <a:spLocks noChangeArrowheads="1"/>
          </p:cNvSpPr>
          <p:nvPr/>
        </p:nvSpPr>
        <p:spPr bwMode="auto">
          <a:xfrm>
            <a:off x="3132138" y="2924696"/>
            <a:ext cx="547211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2400" dirty="0"/>
              <a:t>T</a:t>
            </a:r>
            <a:r>
              <a:rPr lang="en-GB" sz="2400" baseline="-25000" dirty="0"/>
              <a:t>2</a:t>
            </a:r>
            <a:r>
              <a:rPr lang="en-GB" sz="2400" dirty="0"/>
              <a:t>: </a:t>
            </a:r>
            <a:r>
              <a:rPr lang="en-GB" sz="2400" dirty="0" smtClean="0"/>
              <a:t>put one ball back</a:t>
            </a:r>
            <a:endParaRPr lang="en-US" sz="2400" dirty="0"/>
          </a:p>
        </p:txBody>
      </p:sp>
      <p:sp>
        <p:nvSpPr>
          <p:cNvPr id="158728" name="Text Box 8"/>
          <p:cNvSpPr txBox="1">
            <a:spLocks noChangeArrowheads="1"/>
          </p:cNvSpPr>
          <p:nvPr/>
        </p:nvSpPr>
        <p:spPr bwMode="auto">
          <a:xfrm>
            <a:off x="3132138" y="3356496"/>
            <a:ext cx="547211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2400" dirty="0"/>
              <a:t>T</a:t>
            </a:r>
            <a:r>
              <a:rPr lang="en-GB" sz="2400" baseline="-25000" dirty="0"/>
              <a:t>3</a:t>
            </a:r>
            <a:r>
              <a:rPr lang="en-GB" sz="2400" dirty="0"/>
              <a:t>: take two balls out</a:t>
            </a:r>
            <a:endParaRPr lang="en-US" sz="2400" dirty="0"/>
          </a:p>
        </p:txBody>
      </p:sp>
      <p:sp>
        <p:nvSpPr>
          <p:cNvPr id="158729" name="Text Box 9"/>
          <p:cNvSpPr txBox="1">
            <a:spLocks noChangeArrowheads="1"/>
          </p:cNvSpPr>
          <p:nvPr/>
        </p:nvSpPr>
        <p:spPr bwMode="auto">
          <a:xfrm>
            <a:off x="3132138" y="3788296"/>
            <a:ext cx="5472112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2400" dirty="0"/>
              <a:t>T</a:t>
            </a:r>
            <a:r>
              <a:rPr lang="en-GB" sz="2400" baseline="-25000" dirty="0"/>
              <a:t>4</a:t>
            </a:r>
            <a:r>
              <a:rPr lang="en-GB" sz="2400" dirty="0"/>
              <a:t>: put one ball back</a:t>
            </a:r>
            <a:endParaRPr lang="en-US" sz="2400" dirty="0"/>
          </a:p>
          <a:p>
            <a:pPr>
              <a:spcBef>
                <a:spcPct val="50000"/>
              </a:spcBef>
            </a:pPr>
            <a:r>
              <a:rPr lang="en-GB" sz="2400" dirty="0" smtClean="0"/>
              <a:t> </a:t>
            </a:r>
            <a:endParaRPr lang="en-US" sz="2400" dirty="0"/>
          </a:p>
        </p:txBody>
      </p:sp>
      <p:sp>
        <p:nvSpPr>
          <p:cNvPr id="158730" name="Text Box 10"/>
          <p:cNvSpPr txBox="1">
            <a:spLocks noChangeArrowheads="1"/>
          </p:cNvSpPr>
          <p:nvPr/>
        </p:nvSpPr>
        <p:spPr bwMode="auto">
          <a:xfrm>
            <a:off x="3132138" y="4213746"/>
            <a:ext cx="547211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2400" dirty="0"/>
              <a:t>T</a:t>
            </a:r>
            <a:r>
              <a:rPr lang="en-GB" sz="2400" baseline="-25000" dirty="0"/>
              <a:t>5</a:t>
            </a:r>
            <a:r>
              <a:rPr lang="en-GB" sz="2400" dirty="0"/>
              <a:t>: take two balls out</a:t>
            </a:r>
            <a:endParaRPr lang="en-US" sz="2400" dirty="0"/>
          </a:p>
        </p:txBody>
      </p:sp>
      <p:sp>
        <p:nvSpPr>
          <p:cNvPr id="158731" name="Text Box 11"/>
          <p:cNvSpPr txBox="1">
            <a:spLocks noChangeArrowheads="1"/>
          </p:cNvSpPr>
          <p:nvPr/>
        </p:nvSpPr>
        <p:spPr bwMode="auto">
          <a:xfrm>
            <a:off x="3132138" y="4645546"/>
            <a:ext cx="547211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2400" dirty="0"/>
              <a:t>T</a:t>
            </a:r>
            <a:r>
              <a:rPr lang="en-GB" sz="2400" baseline="-25000" dirty="0"/>
              <a:t>6</a:t>
            </a:r>
            <a:r>
              <a:rPr lang="en-GB" sz="2400" dirty="0"/>
              <a:t>: put one ball </a:t>
            </a:r>
            <a:r>
              <a:rPr lang="en-GB" sz="2400" dirty="0" smtClean="0"/>
              <a:t>back </a:t>
            </a:r>
            <a:r>
              <a:rPr lang="en-GB" sz="2400" dirty="0"/>
              <a:t>and so on…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87896050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87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587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587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587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587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587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8726" grpId="0"/>
      <p:bldP spid="158727" grpId="0"/>
      <p:bldP spid="158728" grpId="0"/>
      <p:bldP spid="158729" grpId="0"/>
      <p:bldP spid="158730" grpId="0"/>
      <p:bldP spid="15873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GB"/>
              <a:t>At 1 minute past midnight…</a:t>
            </a:r>
            <a:endParaRPr lang="en-US"/>
          </a:p>
        </p:txBody>
      </p:sp>
      <p:pic>
        <p:nvPicPr>
          <p:cNvPr id="15974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792913" y="1196975"/>
            <a:ext cx="2351087" cy="2147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59748" name="Picture 4" descr="MCj02900780000[1]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3850" y="4076700"/>
            <a:ext cx="1985963" cy="2438400"/>
          </a:xfrm>
          <a:prstGeom prst="rect">
            <a:avLst/>
          </a:prstGeom>
          <a:noFill/>
        </p:spPr>
      </p:pic>
      <p:sp>
        <p:nvSpPr>
          <p:cNvPr id="159749" name="Text Box 5"/>
          <p:cNvSpPr txBox="1">
            <a:spLocks noChangeArrowheads="1"/>
          </p:cNvSpPr>
          <p:nvPr/>
        </p:nvSpPr>
        <p:spPr bwMode="auto">
          <a:xfrm>
            <a:off x="971600" y="2780928"/>
            <a:ext cx="63373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2400" dirty="0" smtClean="0"/>
              <a:t>How many would you like?</a:t>
            </a:r>
            <a:endParaRPr lang="en-US" sz="2400" dirty="0"/>
          </a:p>
        </p:txBody>
      </p:sp>
      <p:sp>
        <p:nvSpPr>
          <p:cNvPr id="159750" name="Text Box 6"/>
          <p:cNvSpPr txBox="1">
            <a:spLocks noChangeArrowheads="1"/>
          </p:cNvSpPr>
          <p:nvPr/>
        </p:nvSpPr>
        <p:spPr bwMode="auto">
          <a:xfrm>
            <a:off x="539750" y="1700213"/>
            <a:ext cx="5184775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2400"/>
              <a:t>How many balls are outside the barrel?</a:t>
            </a:r>
            <a:endParaRPr lang="en-US" sz="2400"/>
          </a:p>
        </p:txBody>
      </p:sp>
    </p:spTree>
    <p:extLst>
      <p:ext uri="{BB962C8B-B14F-4D97-AF65-F5344CB8AC3E}">
        <p14:creationId xmlns:p14="http://schemas.microsoft.com/office/powerpoint/2010/main" val="381739113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7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97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974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8723" name="Picture 3" descr="MCj02900780000[1]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850" y="4076700"/>
            <a:ext cx="1985963" cy="2438400"/>
          </a:xfrm>
          <a:prstGeom prst="rect">
            <a:avLst/>
          </a:prstGeom>
          <a:noFill/>
        </p:spPr>
      </p:pic>
      <p:sp>
        <p:nvSpPr>
          <p:cNvPr id="158724" name="Text Box 4"/>
          <p:cNvSpPr txBox="1">
            <a:spLocks noChangeArrowheads="1"/>
          </p:cNvSpPr>
          <p:nvPr/>
        </p:nvSpPr>
        <p:spPr bwMode="auto">
          <a:xfrm>
            <a:off x="323850" y="908720"/>
            <a:ext cx="84248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2400" dirty="0"/>
              <a:t>Let’s </a:t>
            </a:r>
            <a:r>
              <a:rPr lang="en-GB" sz="2400" dirty="0" smtClean="0"/>
              <a:t>try again with numbered balls</a:t>
            </a:r>
            <a:endParaRPr lang="en-US" sz="2400" dirty="0"/>
          </a:p>
        </p:txBody>
      </p:sp>
      <p:sp>
        <p:nvSpPr>
          <p:cNvPr id="158725" name="Rectangle 5"/>
          <p:cNvSpPr>
            <a:spLocks noChangeArrowheads="1"/>
          </p:cNvSpPr>
          <p:nvPr/>
        </p:nvSpPr>
        <p:spPr bwMode="auto">
          <a:xfrm>
            <a:off x="250825" y="1628800"/>
            <a:ext cx="8270263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lnSpc>
                <a:spcPct val="90000"/>
              </a:lnSpc>
              <a:spcBef>
                <a:spcPct val="20000"/>
              </a:spcBef>
            </a:pPr>
            <a:r>
              <a:rPr lang="en-GB" sz="2400" dirty="0" smtClean="0"/>
              <a:t>This time we choose the ball to be replaced uniformly at random</a:t>
            </a:r>
            <a:endParaRPr lang="en-GB" sz="2400" dirty="0"/>
          </a:p>
        </p:txBody>
      </p:sp>
      <p:sp>
        <p:nvSpPr>
          <p:cNvPr id="158726" name="Text Box 6"/>
          <p:cNvSpPr txBox="1">
            <a:spLocks noChangeArrowheads="1"/>
          </p:cNvSpPr>
          <p:nvPr/>
        </p:nvSpPr>
        <p:spPr bwMode="auto">
          <a:xfrm>
            <a:off x="3132138" y="2204864"/>
            <a:ext cx="547211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2400" dirty="0"/>
              <a:t>T</a:t>
            </a:r>
            <a:r>
              <a:rPr lang="en-GB" sz="2400" baseline="-25000" dirty="0"/>
              <a:t>1</a:t>
            </a:r>
            <a:r>
              <a:rPr lang="en-GB" sz="2400" dirty="0"/>
              <a:t>: take out balls number 1 and 2</a:t>
            </a:r>
            <a:endParaRPr lang="en-US" sz="2400" dirty="0"/>
          </a:p>
        </p:txBody>
      </p:sp>
      <p:sp>
        <p:nvSpPr>
          <p:cNvPr id="158727" name="Text Box 7"/>
          <p:cNvSpPr txBox="1">
            <a:spLocks noChangeArrowheads="1"/>
          </p:cNvSpPr>
          <p:nvPr/>
        </p:nvSpPr>
        <p:spPr bwMode="auto">
          <a:xfrm>
            <a:off x="3132138" y="2636664"/>
            <a:ext cx="547211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2400" dirty="0"/>
              <a:t>T</a:t>
            </a:r>
            <a:r>
              <a:rPr lang="en-GB" sz="2400" baseline="-25000" dirty="0"/>
              <a:t>2</a:t>
            </a:r>
            <a:r>
              <a:rPr lang="en-GB" sz="2400" dirty="0"/>
              <a:t>: </a:t>
            </a:r>
            <a:r>
              <a:rPr lang="en-GB" sz="2400" dirty="0" smtClean="0"/>
              <a:t>pick one at random and replace</a:t>
            </a:r>
            <a:endParaRPr lang="en-US" sz="2400" dirty="0"/>
          </a:p>
        </p:txBody>
      </p:sp>
      <p:sp>
        <p:nvSpPr>
          <p:cNvPr id="158728" name="Text Box 8"/>
          <p:cNvSpPr txBox="1">
            <a:spLocks noChangeArrowheads="1"/>
          </p:cNvSpPr>
          <p:nvPr/>
        </p:nvSpPr>
        <p:spPr bwMode="auto">
          <a:xfrm>
            <a:off x="3132138" y="3068464"/>
            <a:ext cx="547211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2400" dirty="0"/>
              <a:t>T</a:t>
            </a:r>
            <a:r>
              <a:rPr lang="en-GB" sz="2400" baseline="-25000" dirty="0"/>
              <a:t>3</a:t>
            </a:r>
            <a:r>
              <a:rPr lang="en-GB" sz="2400" dirty="0"/>
              <a:t>: take out balls number 3 and 4</a:t>
            </a:r>
            <a:endParaRPr lang="en-US" sz="2400" dirty="0"/>
          </a:p>
        </p:txBody>
      </p:sp>
      <p:sp>
        <p:nvSpPr>
          <p:cNvPr id="158729" name="Text Box 9"/>
          <p:cNvSpPr txBox="1">
            <a:spLocks noChangeArrowheads="1"/>
          </p:cNvSpPr>
          <p:nvPr/>
        </p:nvSpPr>
        <p:spPr bwMode="auto">
          <a:xfrm>
            <a:off x="3132138" y="3500264"/>
            <a:ext cx="612038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GB" sz="2400" dirty="0"/>
              <a:t>T</a:t>
            </a:r>
            <a:r>
              <a:rPr lang="en-GB" sz="2400" baseline="-25000" dirty="0"/>
              <a:t>4</a:t>
            </a:r>
            <a:r>
              <a:rPr lang="en-GB" sz="2400" dirty="0"/>
              <a:t>: </a:t>
            </a:r>
            <a:r>
              <a:rPr lang="en-GB" sz="2400" dirty="0" smtClean="0"/>
              <a:t>pick one (out of 3) at random and replace </a:t>
            </a:r>
            <a:endParaRPr lang="en-US" sz="2400" dirty="0"/>
          </a:p>
        </p:txBody>
      </p:sp>
      <p:sp>
        <p:nvSpPr>
          <p:cNvPr id="158730" name="Text Box 10"/>
          <p:cNvSpPr txBox="1">
            <a:spLocks noChangeArrowheads="1"/>
          </p:cNvSpPr>
          <p:nvPr/>
        </p:nvSpPr>
        <p:spPr bwMode="auto">
          <a:xfrm>
            <a:off x="3132138" y="3925714"/>
            <a:ext cx="547211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2400" dirty="0"/>
              <a:t>T</a:t>
            </a:r>
            <a:r>
              <a:rPr lang="en-GB" sz="2400" baseline="-25000" dirty="0"/>
              <a:t>5</a:t>
            </a:r>
            <a:r>
              <a:rPr lang="en-GB" sz="2400" dirty="0"/>
              <a:t>: take out balls number 5 and 6</a:t>
            </a:r>
            <a:endParaRPr lang="en-US" sz="2400" dirty="0"/>
          </a:p>
        </p:txBody>
      </p:sp>
      <p:sp>
        <p:nvSpPr>
          <p:cNvPr id="158731" name="Text Box 11"/>
          <p:cNvSpPr txBox="1">
            <a:spLocks noChangeArrowheads="1"/>
          </p:cNvSpPr>
          <p:nvPr/>
        </p:nvSpPr>
        <p:spPr bwMode="auto">
          <a:xfrm>
            <a:off x="3132138" y="4357514"/>
            <a:ext cx="5472112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2400" dirty="0"/>
              <a:t>T</a:t>
            </a:r>
            <a:r>
              <a:rPr lang="en-GB" sz="2400" baseline="-25000" dirty="0"/>
              <a:t>6</a:t>
            </a:r>
            <a:r>
              <a:rPr lang="en-GB" sz="2400" dirty="0"/>
              <a:t>: </a:t>
            </a:r>
            <a:r>
              <a:rPr lang="en-GB" sz="2400" dirty="0" smtClean="0"/>
              <a:t>pick one (out of 4) at random and replace </a:t>
            </a:r>
            <a:r>
              <a:rPr lang="en-GB" sz="2400" dirty="0"/>
              <a:t>and so on…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46656513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87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587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587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587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587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587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8726" grpId="0"/>
      <p:bldP spid="158727" grpId="0"/>
      <p:bldP spid="158728" grpId="0"/>
      <p:bldP spid="158729" grpId="0"/>
      <p:bldP spid="158730" grpId="0"/>
      <p:bldP spid="158731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9004</TotalTime>
  <Words>457</Words>
  <Application>Microsoft Macintosh PowerPoint</Application>
  <PresentationFormat>On-screen Show (4:3)</PresentationFormat>
  <Paragraphs>56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The Balls in the Barrel Problem</vt:lpstr>
      <vt:lpstr>Balls in Barrels</vt:lpstr>
      <vt:lpstr>Balls in Barrels</vt:lpstr>
      <vt:lpstr>At 1 minute past midnight…</vt:lpstr>
      <vt:lpstr>PowerPoint Presentation</vt:lpstr>
      <vt:lpstr>At 1 minute past midnight…</vt:lpstr>
      <vt:lpstr>PowerPoint Presentation</vt:lpstr>
      <vt:lpstr>At 1 minute past midnight…</vt:lpstr>
      <vt:lpstr>PowerPoint Presentation</vt:lpstr>
      <vt:lpstr>At 1 minute past midnight…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Tales of Ants, Bricks and Infinity</dc:title>
  <dc:creator>Ceri</dc:creator>
  <cp:lastModifiedBy>David Bedford</cp:lastModifiedBy>
  <cp:revision>108</cp:revision>
  <dcterms:created xsi:type="dcterms:W3CDTF">2012-10-31T09:07:24Z</dcterms:created>
  <dcterms:modified xsi:type="dcterms:W3CDTF">2015-11-08T10:01:53Z</dcterms:modified>
</cp:coreProperties>
</file>