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2" r:id="rId3"/>
    <p:sldId id="259" r:id="rId4"/>
    <p:sldId id="260" r:id="rId5"/>
    <p:sldId id="264" r:id="rId6"/>
    <p:sldId id="263" r:id="rId7"/>
    <p:sldId id="266" r:id="rId8"/>
    <p:sldId id="273" r:id="rId9"/>
    <p:sldId id="274" r:id="rId10"/>
    <p:sldId id="262" r:id="rId11"/>
    <p:sldId id="265" r:id="rId12"/>
    <p:sldId id="277" r:id="rId13"/>
    <p:sldId id="267" r:id="rId14"/>
    <p:sldId id="268" r:id="rId15"/>
    <p:sldId id="269" r:id="rId16"/>
    <p:sldId id="270" r:id="rId17"/>
    <p:sldId id="278" r:id="rId18"/>
    <p:sldId id="271" r:id="rId19"/>
    <p:sldId id="279" r:id="rId20"/>
    <p:sldId id="280" r:id="rId21"/>
    <p:sldId id="283" r:id="rId22"/>
    <p:sldId id="281" r:id="rId23"/>
    <p:sldId id="275" r:id="rId24"/>
    <p:sldId id="284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261" autoAdjust="0"/>
  </p:normalViewPr>
  <p:slideViewPr>
    <p:cSldViewPr>
      <p:cViewPr varScale="1">
        <p:scale>
          <a:sx n="71" d="100"/>
          <a:sy n="71" d="100"/>
        </p:scale>
        <p:origin x="-1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9CD20-E2D5-4C39-ACE2-A163EF7FB889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326BC-B0CC-46BD-B8CE-8767342B3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52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by experience selling books to mathematicians</a:t>
            </a:r>
            <a:r>
              <a:rPr lang="en-GB" baseline="0" dirty="0" smtClean="0"/>
              <a:t> – I knew that ethnographic patterns sell well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326BC-B0CC-46BD-B8CE-8767342B34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67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Weaving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kente</a:t>
            </a:r>
            <a:r>
              <a:rPr lang="en-GB" baseline="0" dirty="0" smtClean="0"/>
              <a:t> strips; sewing strips to form cloth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326BC-B0CC-46BD-B8CE-8767342B34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264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p.203 </a:t>
            </a:r>
            <a:r>
              <a:rPr lang="en-GB" dirty="0" err="1" smtClean="0"/>
              <a:t>Mbuti</a:t>
            </a:r>
            <a:r>
              <a:rPr lang="en-GB" baseline="0" dirty="0" smtClean="0"/>
              <a:t> bark-cloths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326BC-B0CC-46BD-B8CE-8767342B34F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29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pp.98-99 “</a:t>
            </a:r>
            <a:r>
              <a:rPr lang="en-GB" i="1" dirty="0" err="1" smtClean="0"/>
              <a:t>Rigan</a:t>
            </a:r>
            <a:r>
              <a:rPr lang="en-GB" i="1" dirty="0" smtClean="0"/>
              <a:t> </a:t>
            </a:r>
            <a:r>
              <a:rPr lang="en-GB" i="1" dirty="0" err="1" smtClean="0"/>
              <a:t>yaki</a:t>
            </a:r>
            <a:r>
              <a:rPr lang="en-GB" i="0" dirty="0" smtClean="0"/>
              <a:t> charm</a:t>
            </a:r>
            <a:r>
              <a:rPr lang="en-GB" i="0" baseline="0" dirty="0" smtClean="0"/>
              <a:t> gown, inscribed with Koranic verse, magical diagrams … with leather amulets”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326BC-B0CC-46BD-B8CE-8767342B34F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64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D9C6-6497-4A3F-9266-AC63CB8F8F7D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0113-7836-4E2A-9B9A-27509A7E2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4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D9C6-6497-4A3F-9266-AC63CB8F8F7D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0113-7836-4E2A-9B9A-27509A7E2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33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D9C6-6497-4A3F-9266-AC63CB8F8F7D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0113-7836-4E2A-9B9A-27509A7E2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2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D9C6-6497-4A3F-9266-AC63CB8F8F7D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0113-7836-4E2A-9B9A-27509A7E2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8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D9C6-6497-4A3F-9266-AC63CB8F8F7D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0113-7836-4E2A-9B9A-27509A7E2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7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D9C6-6497-4A3F-9266-AC63CB8F8F7D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0113-7836-4E2A-9B9A-27509A7E2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9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D9C6-6497-4A3F-9266-AC63CB8F8F7D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0113-7836-4E2A-9B9A-27509A7E2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76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D9C6-6497-4A3F-9266-AC63CB8F8F7D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0113-7836-4E2A-9B9A-27509A7E2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30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D9C6-6497-4A3F-9266-AC63CB8F8F7D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0113-7836-4E2A-9B9A-27509A7E2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96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D9C6-6497-4A3F-9266-AC63CB8F8F7D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0113-7836-4E2A-9B9A-27509A7E2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76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D9C6-6497-4A3F-9266-AC63CB8F8F7D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0113-7836-4E2A-9B9A-27509A7E2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03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8D9C6-6497-4A3F-9266-AC63CB8F8F7D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90113-7836-4E2A-9B9A-27509A7E2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522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636912"/>
            <a:ext cx="7772400" cy="1470025"/>
          </a:xfrm>
        </p:spPr>
        <p:txBody>
          <a:bodyPr/>
          <a:lstStyle/>
          <a:p>
            <a:r>
              <a:rPr lang="en-GB" b="1" dirty="0" smtClean="0"/>
              <a:t>Maths  &amp;  African  Textiles </a:t>
            </a:r>
            <a:br>
              <a:rPr lang="en-GB" b="1" dirty="0" smtClean="0"/>
            </a:br>
            <a:r>
              <a:rPr lang="en-GB" b="1" dirty="0" smtClean="0"/>
              <a:t>-  Common  Threads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4663"/>
            <a:ext cx="5400600" cy="2116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149081"/>
            <a:ext cx="5122058" cy="2122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7" y="836712"/>
            <a:ext cx="1344363" cy="2236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57" y="4467310"/>
            <a:ext cx="1361823" cy="1320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6655091" y="1173861"/>
            <a:ext cx="223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John  Bibby  – </a:t>
            </a:r>
          </a:p>
          <a:p>
            <a:pPr algn="ctr"/>
            <a:r>
              <a:rPr lang="en-GB" sz="1200" dirty="0" err="1" smtClean="0"/>
              <a:t>MathsJam</a:t>
            </a:r>
            <a:r>
              <a:rPr lang="en-GB" sz="1200" dirty="0" smtClean="0"/>
              <a:t>,    November 2015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7946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2" y="692696"/>
            <a:ext cx="8020981" cy="432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37321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“</a:t>
            </a:r>
            <a:r>
              <a:rPr lang="en-GB" sz="2800" b="1" i="1" dirty="0" err="1"/>
              <a:t>Rigan</a:t>
            </a:r>
            <a:r>
              <a:rPr lang="en-GB" sz="2800" b="1" i="1" dirty="0"/>
              <a:t> </a:t>
            </a:r>
            <a:r>
              <a:rPr lang="en-GB" sz="2800" b="1" i="1" dirty="0" smtClean="0"/>
              <a:t> </a:t>
            </a:r>
            <a:r>
              <a:rPr lang="en-GB" sz="2800" b="1" i="1" dirty="0" err="1" smtClean="0"/>
              <a:t>yaki</a:t>
            </a:r>
            <a:r>
              <a:rPr lang="en-GB" sz="2800" b="1" dirty="0" smtClean="0"/>
              <a:t>  charm  gown</a:t>
            </a:r>
            <a:r>
              <a:rPr lang="en-GB" sz="2800" b="1" dirty="0"/>
              <a:t>, </a:t>
            </a:r>
            <a:endParaRPr lang="en-GB" sz="2800" b="1" dirty="0" smtClean="0"/>
          </a:p>
          <a:p>
            <a:pPr algn="ctr"/>
            <a:r>
              <a:rPr lang="en-GB" b="1" dirty="0" smtClean="0"/>
              <a:t>inscribed  with  Koranic  verse</a:t>
            </a:r>
            <a:r>
              <a:rPr lang="en-GB" b="1" dirty="0"/>
              <a:t>, </a:t>
            </a:r>
            <a:r>
              <a:rPr lang="en-GB" b="1" dirty="0" smtClean="0"/>
              <a:t> magical  diagrams </a:t>
            </a:r>
            <a:r>
              <a:rPr lang="en-GB" b="1" dirty="0"/>
              <a:t>… with </a:t>
            </a:r>
            <a:r>
              <a:rPr lang="en-GB" b="1" dirty="0" smtClean="0"/>
              <a:t> leather  amulets</a:t>
            </a:r>
            <a:r>
              <a:rPr lang="en-GB" b="1" dirty="0"/>
              <a:t>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9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11318"/>
            <a:ext cx="3838575" cy="4543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92" y="7317432"/>
            <a:ext cx="2486025" cy="2409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5750"/>
            <a:ext cx="37623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114" y="2240432"/>
            <a:ext cx="2304256" cy="2304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1" y="387169"/>
            <a:ext cx="2066925" cy="1971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78" y="4608894"/>
            <a:ext cx="2283067" cy="19569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85854" y="5551928"/>
            <a:ext cx="2930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Images unclear – but there does seem to be a ‘gap’ in the central square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9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" y="652272"/>
            <a:ext cx="3215177" cy="2416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26160"/>
            <a:ext cx="3581400" cy="2549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39330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 another smock 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2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12976"/>
            <a:ext cx="2279599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60" y="-10585"/>
            <a:ext cx="2662566" cy="4005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6112"/>
            <a:ext cx="1752010" cy="1164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91953"/>
            <a:ext cx="1896632" cy="28529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35896" y="258771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Similar patterns  ….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8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60648"/>
            <a:ext cx="2933700" cy="261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57" y="170509"/>
            <a:ext cx="3775343" cy="5412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33" y="4840522"/>
            <a:ext cx="1524000" cy="1365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506" y="3248544"/>
            <a:ext cx="4176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/>
              <a:t>Magic</a:t>
            </a:r>
            <a:r>
              <a:rPr lang="en-GB" sz="1600" smtClean="0"/>
              <a:t>(???)   </a:t>
            </a:r>
            <a:r>
              <a:rPr lang="en-GB" sz="2400" smtClean="0"/>
              <a:t>squares  elsewhere</a:t>
            </a:r>
            <a:endParaRPr lang="en-GB" sz="2400" dirty="0" smtClean="0"/>
          </a:p>
          <a:p>
            <a:endParaRPr lang="en-GB" sz="2400" dirty="0" smtClean="0"/>
          </a:p>
          <a:p>
            <a:pPr algn="r"/>
            <a:r>
              <a:rPr lang="en-GB" dirty="0" smtClean="0"/>
              <a:t>(‘</a:t>
            </a:r>
            <a:r>
              <a:rPr lang="en-GB" i="1" dirty="0" err="1" smtClean="0"/>
              <a:t>Hatim</a:t>
            </a:r>
            <a:r>
              <a:rPr lang="en-GB" dirty="0" smtClean="0"/>
              <a:t>’ in Arabic: </a:t>
            </a:r>
            <a:r>
              <a:rPr lang="en-GB" i="1" dirty="0" smtClean="0"/>
              <a:t>pl. ‘</a:t>
            </a:r>
            <a:r>
              <a:rPr lang="en-GB" i="1" dirty="0" err="1" smtClean="0"/>
              <a:t>hatimi</a:t>
            </a:r>
            <a:r>
              <a:rPr lang="en-GB" i="1" dirty="0" smtClean="0"/>
              <a:t>’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2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64640"/>
            <a:ext cx="2286000" cy="2511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5744"/>
            <a:ext cx="2286000" cy="29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Arabic numer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4953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4005064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Good friends: 0, 1, 9 recognisable to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False friend: Arabic ‘6’ looks like ‘7’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5 and 0 easily confused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5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1957"/>
            <a:ext cx="6604905" cy="567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8"/>
            <a:ext cx="4464496" cy="1909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45024"/>
            <a:ext cx="624840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4681514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3"/>
            </a:pPr>
            <a:r>
              <a:rPr lang="en-GB" dirty="0" smtClean="0"/>
              <a:t>10    1</a:t>
            </a:r>
          </a:p>
          <a:p>
            <a:r>
              <a:rPr lang="en-GB" dirty="0" smtClean="0"/>
              <a:t>9             5</a:t>
            </a:r>
          </a:p>
          <a:p>
            <a:r>
              <a:rPr lang="en-GB" dirty="0" smtClean="0"/>
              <a:t>2     4      8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243366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3"/>
            </a:pPr>
            <a:r>
              <a:rPr lang="en-GB" dirty="0" smtClean="0"/>
              <a:t> 15      1</a:t>
            </a:r>
          </a:p>
          <a:p>
            <a:r>
              <a:rPr lang="en-GB" dirty="0" smtClean="0"/>
              <a:t>14             5</a:t>
            </a:r>
          </a:p>
          <a:p>
            <a:r>
              <a:rPr lang="en-GB" dirty="0" smtClean="0"/>
              <a:t>2      4      13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42309" y="26064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Swetz</a:t>
            </a:r>
            <a:r>
              <a:rPr lang="en-GB" dirty="0" smtClean="0"/>
              <a:t> </a:t>
            </a:r>
            <a:r>
              <a:rPr lang="en-GB" i="1" dirty="0" err="1" smtClean="0"/>
              <a:t>Luoshu</a:t>
            </a:r>
            <a:r>
              <a:rPr lang="en-GB" dirty="0" smtClean="0"/>
              <a:t> , p. 103</a:t>
            </a:r>
          </a:p>
          <a:p>
            <a:r>
              <a:rPr lang="en-GB" dirty="0" smtClean="0"/>
              <a:t>  - difficult to interpret!</a:t>
            </a:r>
          </a:p>
        </p:txBody>
      </p:sp>
    </p:spTree>
    <p:extLst>
      <p:ext uri="{BB962C8B-B14F-4D97-AF65-F5344CB8AC3E}">
        <p14:creationId xmlns:p14="http://schemas.microsoft.com/office/powerpoint/2010/main" val="1758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917121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Paulus  </a:t>
            </a:r>
            <a:r>
              <a:rPr lang="en-GB" sz="3600" dirty="0"/>
              <a:t> </a:t>
            </a:r>
            <a:r>
              <a:rPr lang="en-GB" sz="3600" dirty="0" err="1" smtClean="0"/>
              <a:t>Gerdes</a:t>
            </a:r>
            <a:endParaRPr lang="en-GB" sz="3600" dirty="0"/>
          </a:p>
          <a:p>
            <a:pPr algn="ctr"/>
            <a:r>
              <a:rPr lang="en-GB" sz="3600" dirty="0" smtClean="0"/>
              <a:t>1952 - 2014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2636912"/>
            <a:ext cx="619125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6344" y="5548373"/>
            <a:ext cx="374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smtClean="0"/>
              <a:t>In  Memoriam</a:t>
            </a:r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36096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95"/>
            <a:ext cx="9144000" cy="62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5561" y="2049728"/>
            <a:ext cx="22322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Map showing Islamic angels?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Adjarfil</a:t>
            </a:r>
            <a:r>
              <a:rPr lang="en-GB" dirty="0" smtClean="0"/>
              <a:t> 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Micail</a:t>
            </a:r>
            <a:r>
              <a:rPr lang="en-GB" dirty="0" smtClean="0"/>
              <a:t>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Djibril</a:t>
            </a:r>
            <a:r>
              <a:rPr lang="en-GB" dirty="0" smtClean="0"/>
              <a:t> (92)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Azrail</a:t>
            </a:r>
            <a:r>
              <a:rPr lang="en-GB" dirty="0" smtClean="0"/>
              <a:t> (2)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00900"/>
            <a:ext cx="5426436" cy="560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51" y="254985"/>
            <a:ext cx="2952328" cy="34664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75" y="-2907704"/>
            <a:ext cx="1800200" cy="2490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9787" y="366208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Changing 92, 93, 194 </a:t>
            </a:r>
          </a:p>
          <a:p>
            <a:pPr algn="r"/>
            <a:r>
              <a:rPr lang="en-GB" sz="2800" dirty="0"/>
              <a:t>t</a:t>
            </a:r>
            <a:r>
              <a:rPr lang="en-GB" sz="2800" dirty="0" smtClean="0"/>
              <a:t>o 2, 3, 4 </a:t>
            </a:r>
          </a:p>
          <a:p>
            <a:pPr algn="r"/>
            <a:r>
              <a:rPr lang="en-GB" sz="2800" dirty="0" smtClean="0"/>
              <a:t>gives: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2068612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3"/>
            </a:pPr>
            <a:r>
              <a:rPr lang="en-GB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4     1</a:t>
            </a:r>
          </a:p>
          <a:p>
            <a:r>
              <a:rPr lang="en-GB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     -     5</a:t>
            </a:r>
          </a:p>
          <a:p>
            <a:r>
              <a:rPr lang="en-GB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2    4     2</a:t>
            </a:r>
            <a:endParaRPr lang="en-GB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3364" y="3870710"/>
            <a:ext cx="400407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Is this </a:t>
            </a:r>
          </a:p>
          <a:p>
            <a:endParaRPr lang="en-GB" dirty="0" smtClean="0"/>
          </a:p>
          <a:p>
            <a:pPr marL="342900" indent="-342900">
              <a:buAutoNum type="alphaLcParenBoth"/>
            </a:pPr>
            <a:r>
              <a:rPr lang="en-GB" dirty="0" smtClean="0"/>
              <a:t>a magic square with total 8</a:t>
            </a:r>
          </a:p>
          <a:p>
            <a:pPr marL="342900" indent="-342900">
              <a:buAutoNum type="alphaLcParenBoth"/>
            </a:pPr>
            <a:endParaRPr lang="en-GB" dirty="0" smtClean="0"/>
          </a:p>
          <a:p>
            <a:pPr marL="342900" indent="-342900">
              <a:buAutoNum type="alphaLcParenBoth"/>
            </a:pPr>
            <a:r>
              <a:rPr lang="en-GB" dirty="0" smtClean="0"/>
              <a:t>A list all possible ways of summing </a:t>
            </a:r>
            <a:r>
              <a:rPr lang="en-GB" dirty="0"/>
              <a:t>numbers 1-5 </a:t>
            </a:r>
            <a:r>
              <a:rPr lang="en-GB" dirty="0" smtClean="0"/>
              <a:t>to add to 8 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7581" y="5936703"/>
            <a:ext cx="757611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3+4+1  =  3+5  =  2+4+2  =  3+3+2  =  4+4  =  1+5+2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7580" y="4623456"/>
            <a:ext cx="3395595" cy="923330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… or even </a:t>
            </a:r>
          </a:p>
          <a:p>
            <a:r>
              <a:rPr lang="en-GB" dirty="0" smtClean="0"/>
              <a:t>(c) a </a:t>
            </a:r>
            <a:r>
              <a:rPr lang="en-GB" dirty="0" err="1" smtClean="0"/>
              <a:t>Duhrer</a:t>
            </a:r>
            <a:r>
              <a:rPr lang="en-GB" dirty="0" smtClean="0"/>
              <a:t>-type square showing the date 1941 (cf. </a:t>
            </a:r>
            <a:r>
              <a:rPr lang="en-GB" i="1" dirty="0" smtClean="0"/>
              <a:t>Melancholia</a:t>
            </a:r>
            <a:r>
              <a:rPr lang="en-GB" dirty="0" smtClean="0"/>
              <a:t>)?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6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914400"/>
            <a:ext cx="59912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24744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More  questions than answers</a:t>
            </a:r>
            <a:r>
              <a:rPr lang="en-GB" sz="2400" b="1" dirty="0" smtClean="0"/>
              <a:t>: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Is there any ‘real’ maths here, or are we just ‘playing’?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If so, does it matter?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How best to ‘learn through play’?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Problems of ‘orientalism’ in discussing folk-mathematics.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986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5138" y="1043190"/>
            <a:ext cx="2420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The     End 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1" y="2817626"/>
            <a:ext cx="8625787" cy="35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4134"/>
            <a:ext cx="4667250" cy="6238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16288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Triggered by a random purchase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2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2068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Lots  of  stunning  images   …….</a:t>
            </a:r>
            <a:endParaRPr lang="en-GB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86036"/>
            <a:ext cx="3032708" cy="4249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0" y="1503296"/>
            <a:ext cx="3417446" cy="2501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6266" y="17728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Kenti</a:t>
            </a:r>
            <a:r>
              <a:rPr lang="en-GB" dirty="0" smtClean="0"/>
              <a:t>  loom  &amp;  </a:t>
            </a:r>
            <a:r>
              <a:rPr lang="en-GB" dirty="0" err="1" smtClean="0"/>
              <a:t>stitchwork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4000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Lots  of  stunning  patterns </a:t>
            </a:r>
          </a:p>
          <a:p>
            <a:r>
              <a:rPr lang="en-GB" b="1" dirty="0" smtClean="0"/>
              <a:t> …….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54" y="619813"/>
            <a:ext cx="5365156" cy="590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81" y="886793"/>
            <a:ext cx="4282696" cy="5688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67" y="1243610"/>
            <a:ext cx="1800200" cy="2995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8184" y="400156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Ndebele apron</a:t>
            </a:r>
          </a:p>
          <a:p>
            <a:pPr algn="ctr"/>
            <a:r>
              <a:rPr lang="en-GB" dirty="0" smtClean="0"/>
              <a:t>showing 2 “children”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0015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/>
              <a:t>Mbuti</a:t>
            </a:r>
            <a:r>
              <a:rPr lang="en-GB" sz="2000" dirty="0" smtClean="0"/>
              <a:t> bark-cloths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935941" y="5578661"/>
            <a:ext cx="403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Endless scope for </a:t>
            </a:r>
          </a:p>
          <a:p>
            <a:pPr algn="r"/>
            <a:r>
              <a:rPr lang="en-GB" dirty="0" smtClean="0"/>
              <a:t>mathematical imaginings 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0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80728"/>
            <a:ext cx="59046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“….. (I)t has been calculated that the </a:t>
            </a:r>
            <a:r>
              <a:rPr lang="en-GB" sz="4000" dirty="0" err="1" smtClean="0"/>
              <a:t>Shoowa</a:t>
            </a:r>
            <a:r>
              <a:rPr lang="en-GB" sz="4000" dirty="0" smtClean="0"/>
              <a:t> use at least two-thirds of the known geometric (wallpaper?) patterns in their cut-pile embroidery”  </a:t>
            </a:r>
          </a:p>
          <a:p>
            <a:pPr algn="r"/>
            <a:r>
              <a:rPr lang="en-GB" dirty="0" smtClean="0"/>
              <a:t>(p.196)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393023" y="590863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Not  much  explicit  maths  ……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1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4867644" cy="5422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2160" y="2420888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Shades  of  </a:t>
            </a:r>
          </a:p>
          <a:p>
            <a:pPr algn="ctr"/>
            <a:r>
              <a:rPr lang="en-GB" sz="3200" b="1" dirty="0" err="1" smtClean="0"/>
              <a:t>Sierpinski</a:t>
            </a:r>
            <a:r>
              <a:rPr lang="en-GB" sz="3200" b="1" dirty="0" smtClean="0"/>
              <a:t> </a:t>
            </a:r>
            <a:r>
              <a:rPr lang="en-GB" b="1" dirty="0" smtClean="0"/>
              <a:t>??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308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75152"/>
            <a:ext cx="2962275" cy="2847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46941"/>
            <a:ext cx="2412478" cy="253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397</Words>
  <Application>Microsoft Office PowerPoint</Application>
  <PresentationFormat>On-screen Show (4:3)</PresentationFormat>
  <Paragraphs>78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Maths  &amp;  African  Textiles  -  Common  Threads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</dc:title>
  <dc:creator>JOHN BIBBY</dc:creator>
  <cp:lastModifiedBy>JOHN BIBBY</cp:lastModifiedBy>
  <cp:revision>51</cp:revision>
  <dcterms:created xsi:type="dcterms:W3CDTF">2015-10-29T09:26:49Z</dcterms:created>
  <dcterms:modified xsi:type="dcterms:W3CDTF">2015-11-06T18:10:32Z</dcterms:modified>
</cp:coreProperties>
</file>