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4" r:id="rId6"/>
    <p:sldId id="265" r:id="rId7"/>
    <p:sldId id="266" r:id="rId8"/>
    <p:sldId id="267" r:id="rId9"/>
    <p:sldId id="268" r:id="rId10"/>
    <p:sldId id="259" r:id="rId11"/>
    <p:sldId id="260" r:id="rId12"/>
    <p:sldId id="261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2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83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31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32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947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77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52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16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13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539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63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21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2000"/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6DFB7-C02F-42AF-A3A9-AE5BD0374A6E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12D00-32E0-4D70-AB9C-07E472D4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98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96863"/>
            <a:ext cx="6858000" cy="2387600"/>
          </a:xfrm>
        </p:spPr>
        <p:txBody>
          <a:bodyPr>
            <a:normAutofit/>
          </a:bodyPr>
          <a:lstStyle/>
          <a:p>
            <a:r>
              <a:rPr lang="en-GB" b="1" dirty="0" smtClean="0"/>
              <a:t>How to Win Football Prediction Leagues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4000" dirty="0" smtClean="0"/>
              <a:t>By Michael Gibson</a:t>
            </a:r>
          </a:p>
          <a:p>
            <a:r>
              <a:rPr lang="en-GB" sz="4000" dirty="0" smtClean="0"/>
              <a:t>mikegibson2010@gmail.com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41489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Some interesting maths…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Optimal predictions tend to be “low-scoring”</a:t>
            </a:r>
          </a:p>
          <a:p>
            <a:r>
              <a:rPr lang="en-GB" dirty="0" smtClean="0"/>
              <a:t>For examples, the total number of goals “predicted” across the 10 matches is usually somewhat less than the actual total.</a:t>
            </a:r>
          </a:p>
          <a:p>
            <a:r>
              <a:rPr lang="en-GB" dirty="0" smtClean="0"/>
              <a:t>In the league at my own workplace, my (non-mathematician) colleague thought that my system was simply to give my predictions in </a:t>
            </a:r>
            <a:r>
              <a:rPr lang="en-GB" dirty="0" smtClean="0"/>
              <a:t>“binary”!</a:t>
            </a:r>
            <a:endParaRPr lang="en-GB" dirty="0" smtClean="0"/>
          </a:p>
          <a:p>
            <a:r>
              <a:rPr lang="en-GB" dirty="0" smtClean="0"/>
              <a:t>At the root of this is a very common statistical phenomenon…</a:t>
            </a:r>
          </a:p>
        </p:txBody>
      </p:sp>
    </p:spTree>
    <p:extLst>
      <p:ext uri="{BB962C8B-B14F-4D97-AF65-F5344CB8AC3E}">
        <p14:creationId xmlns:p14="http://schemas.microsoft.com/office/powerpoint/2010/main" val="292152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Simple </a:t>
            </a:r>
            <a:r>
              <a:rPr lang="en-GB" dirty="0" smtClean="0"/>
              <a:t>Demonstration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Suppose I roll an ordinary dice until I get a 6.</a:t>
            </a:r>
          </a:p>
          <a:p>
            <a:r>
              <a:rPr lang="en-GB" dirty="0" smtClean="0"/>
              <a:t>You need to predict how many times I will roll the dice.</a:t>
            </a:r>
          </a:p>
          <a:p>
            <a:r>
              <a:rPr lang="en-GB" dirty="0" smtClean="0"/>
              <a:t>The mean number of times will be 6.</a:t>
            </a:r>
          </a:p>
          <a:p>
            <a:r>
              <a:rPr lang="en-GB" dirty="0" smtClean="0"/>
              <a:t>The median number of times will be 4.</a:t>
            </a:r>
          </a:p>
          <a:p>
            <a:r>
              <a:rPr lang="en-GB" dirty="0" smtClean="0"/>
              <a:t>The modal number of times will be…</a:t>
            </a:r>
          </a:p>
          <a:p>
            <a:pPr marL="0" indent="0" algn="ctr">
              <a:buNone/>
            </a:pPr>
            <a:r>
              <a:rPr lang="en-GB" dirty="0" smtClean="0"/>
              <a:t>1!</a:t>
            </a:r>
            <a:endParaRPr lang="en-GB" dirty="0"/>
          </a:p>
          <a:p>
            <a:r>
              <a:rPr lang="en-GB" dirty="0" smtClean="0"/>
              <a:t> This is the most sensible prediction.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58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1126"/>
            <a:ext cx="7886700" cy="1325563"/>
          </a:xfrm>
        </p:spPr>
        <p:txBody>
          <a:bodyPr/>
          <a:lstStyle/>
          <a:p>
            <a:pPr algn="ctr"/>
            <a:r>
              <a:rPr lang="en-GB" dirty="0" smtClean="0"/>
              <a:t>Back to Football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4324"/>
            <a:ext cx="7886700" cy="4994275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The situation with football predictions is a little more complicated but the underlying principle is the same.</a:t>
            </a:r>
          </a:p>
          <a:p>
            <a:r>
              <a:rPr lang="en-GB" dirty="0" smtClean="0"/>
              <a:t>My hunch is that people who know lots about football but less about probability will tend to make predictions that are more “plausible” as opposed to more “probable”.</a:t>
            </a:r>
          </a:p>
          <a:p>
            <a:r>
              <a:rPr lang="en-GB" dirty="0" smtClean="0"/>
              <a:t>In the 2010 World Cup the most likely </a:t>
            </a:r>
            <a:r>
              <a:rPr lang="en-GB" dirty="0" err="1" smtClean="0"/>
              <a:t>scoreline</a:t>
            </a:r>
            <a:r>
              <a:rPr lang="en-GB" dirty="0" smtClean="0"/>
              <a:t>, according to bookmakers, for Brazil vs North Korea was 3-0.  Most people’s gut reaction was “Brazil will win by more goals than that!” – but of course “more than 3-0” is not a single option!</a:t>
            </a:r>
          </a:p>
          <a:p>
            <a:r>
              <a:rPr lang="en-GB" dirty="0" smtClean="0"/>
              <a:t>Does anyone remember what the actual </a:t>
            </a:r>
            <a:r>
              <a:rPr lang="en-GB" dirty="0" err="1" smtClean="0"/>
              <a:t>scoreline</a:t>
            </a:r>
            <a:r>
              <a:rPr lang="en-GB" dirty="0" smtClean="0"/>
              <a:t> was?</a:t>
            </a:r>
          </a:p>
          <a:p>
            <a:pPr marL="0" indent="0" algn="ctr">
              <a:buNone/>
            </a:pPr>
            <a:r>
              <a:rPr lang="en-GB" dirty="0" smtClean="0"/>
              <a:t>           BRAZIL      2-1    NORTH KOREA</a:t>
            </a:r>
          </a:p>
          <a:p>
            <a:pPr marL="0" indent="0">
              <a:buNone/>
            </a:pPr>
            <a:r>
              <a:rPr lang="en-GB" dirty="0" smtClean="0"/>
              <a:t>Well that’s football for you!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59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7627"/>
            <a:ext cx="7886700" cy="968374"/>
          </a:xfrm>
        </p:spPr>
        <p:txBody>
          <a:bodyPr/>
          <a:lstStyle/>
          <a:p>
            <a:pPr algn="ctr"/>
            <a:r>
              <a:rPr lang="en-GB" dirty="0" smtClean="0"/>
              <a:t>Finally:  What troubles me…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65224"/>
            <a:ext cx="7886700" cy="5426076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Since doing this I have sometimes asked myself…</a:t>
            </a:r>
          </a:p>
          <a:p>
            <a:r>
              <a:rPr lang="en-GB" dirty="0" smtClean="0"/>
              <a:t>If I had simply looked up the </a:t>
            </a:r>
            <a:r>
              <a:rPr lang="en-GB" dirty="0" err="1" smtClean="0"/>
              <a:t>scoreline</a:t>
            </a:r>
            <a:r>
              <a:rPr lang="en-GB" dirty="0" smtClean="0"/>
              <a:t> with the shortest bookmaker odds and used that for all my predictions, would it have made a difference…</a:t>
            </a:r>
          </a:p>
          <a:p>
            <a:r>
              <a:rPr lang="en-GB" dirty="0" smtClean="0"/>
              <a:t>I know it would sometimes have given different predictions, but might I have still won?</a:t>
            </a:r>
          </a:p>
          <a:p>
            <a:r>
              <a:rPr lang="en-GB" dirty="0" smtClean="0"/>
              <a:t>After all the, expectation values for the top few options differed by very little.</a:t>
            </a:r>
          </a:p>
          <a:p>
            <a:r>
              <a:rPr lang="en-GB" dirty="0" smtClean="0"/>
              <a:t>I have all the data I need should I choose to find this out.  I </a:t>
            </a:r>
            <a:r>
              <a:rPr lang="en-GB" i="1" dirty="0" smtClean="0"/>
              <a:t>really</a:t>
            </a:r>
            <a:r>
              <a:rPr lang="en-GB" dirty="0" smtClean="0"/>
              <a:t> would prefer not to know!</a:t>
            </a:r>
          </a:p>
          <a:p>
            <a:r>
              <a:rPr lang="en-GB" dirty="0" smtClean="0"/>
              <a:t>But my advice would be, if you’re in a football prediction league, unless </a:t>
            </a:r>
            <a:r>
              <a:rPr lang="en-GB" dirty="0" smtClean="0"/>
              <a:t>you have a lot of time on your hands</a:t>
            </a:r>
            <a:r>
              <a:rPr lang="en-GB" dirty="0" smtClean="0"/>
              <a:t>, </a:t>
            </a:r>
            <a:r>
              <a:rPr lang="en-GB" dirty="0" smtClean="0"/>
              <a:t>just go for the </a:t>
            </a:r>
            <a:r>
              <a:rPr lang="en-GB" dirty="0" err="1" smtClean="0"/>
              <a:t>scoreline</a:t>
            </a:r>
            <a:r>
              <a:rPr lang="en-GB" dirty="0" smtClean="0"/>
              <a:t> with the shortest bookmaker odds – you’ll save a lot of time and maybe make a lot of money!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180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 don’t know much about football.</a:t>
            </a:r>
          </a:p>
          <a:p>
            <a:r>
              <a:rPr lang="en-GB" dirty="0" smtClean="0"/>
              <a:t>I don’t have a huge interest in football.</a:t>
            </a:r>
          </a:p>
          <a:p>
            <a:r>
              <a:rPr lang="en-GB" dirty="0" smtClean="0"/>
              <a:t>This is just as well, given that I support Newcastle United.</a:t>
            </a:r>
          </a:p>
          <a:p>
            <a:endParaRPr lang="en-GB" dirty="0"/>
          </a:p>
          <a:p>
            <a:r>
              <a:rPr lang="en-GB" dirty="0" smtClean="0"/>
              <a:t>I do know a little bit about Maths.</a:t>
            </a:r>
          </a:p>
          <a:p>
            <a:r>
              <a:rPr lang="en-GB" dirty="0" smtClean="0"/>
              <a:t>I do know a little bit about computers and programming.</a:t>
            </a:r>
          </a:p>
          <a:p>
            <a:r>
              <a:rPr lang="en-GB" dirty="0" smtClean="0"/>
              <a:t>This is just as well, given that I work as a teacher of Maths and Computing.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7089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 Bit More 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5325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Between around 2010 and 2012 I had the opportunity to take part in a couple of “football prediction leagues”.</a:t>
            </a:r>
          </a:p>
          <a:p>
            <a:r>
              <a:rPr lang="en-GB" dirty="0" smtClean="0"/>
              <a:t>The first one was run by a colleague of mine.</a:t>
            </a:r>
          </a:p>
          <a:p>
            <a:r>
              <a:rPr lang="en-GB" dirty="0" smtClean="0"/>
              <a:t>Another was run by my wife’s friend’s dad’s former colleague.</a:t>
            </a:r>
          </a:p>
          <a:p>
            <a:r>
              <a:rPr lang="en-GB" dirty="0" smtClean="0"/>
              <a:t>Since I know very little about football, I decided to take a mathematical/computational approach to this challenge.</a:t>
            </a:r>
          </a:p>
          <a:p>
            <a:r>
              <a:rPr lang="en-GB" dirty="0" smtClean="0"/>
              <a:t>This proved to be very successful!</a:t>
            </a:r>
          </a:p>
        </p:txBody>
      </p:sp>
    </p:spTree>
    <p:extLst>
      <p:ext uri="{BB962C8B-B14F-4D97-AF65-F5344CB8AC3E}">
        <p14:creationId xmlns:p14="http://schemas.microsoft.com/office/powerpoint/2010/main" val="255168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9226"/>
            <a:ext cx="7886700" cy="1325563"/>
          </a:xfrm>
        </p:spPr>
        <p:txBody>
          <a:bodyPr/>
          <a:lstStyle/>
          <a:p>
            <a:pPr algn="ctr"/>
            <a:r>
              <a:rPr lang="en-GB" dirty="0" smtClean="0"/>
              <a:t>A Typical Prediction League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28724"/>
            <a:ext cx="7886700" cy="5184775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Participants pay £5 per month to take part.</a:t>
            </a:r>
          </a:p>
          <a:p>
            <a:r>
              <a:rPr lang="en-GB" dirty="0" smtClean="0"/>
              <a:t>Each week, participants submit their predictions for the </a:t>
            </a:r>
            <a:r>
              <a:rPr lang="en-GB" dirty="0" err="1" smtClean="0"/>
              <a:t>scorelines</a:t>
            </a:r>
            <a:r>
              <a:rPr lang="en-GB" dirty="0" smtClean="0"/>
              <a:t> for a selection of 10 matches.</a:t>
            </a:r>
          </a:p>
          <a:p>
            <a:r>
              <a:rPr lang="en-GB" dirty="0" smtClean="0"/>
              <a:t>Points are accumulated according to the following system: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Small prizes of around £40 are awarded each week.</a:t>
            </a:r>
          </a:p>
          <a:p>
            <a:r>
              <a:rPr lang="en-GB" dirty="0" smtClean="0"/>
              <a:t>A large prize of around £300 and second prize of around £100 are awarded at the end of the season.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216422"/>
              </p:ext>
            </p:extLst>
          </p:nvPr>
        </p:nvGraphicFramePr>
        <p:xfrm>
          <a:off x="1562100" y="3073400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5700"/>
                <a:gridCol w="2400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Correct </a:t>
                      </a:r>
                      <a:r>
                        <a:rPr lang="en-GB" b="1" dirty="0" err="1" smtClean="0"/>
                        <a:t>scoreline</a:t>
                      </a:r>
                      <a:r>
                        <a:rPr lang="en-GB" b="1" dirty="0" smtClean="0"/>
                        <a:t> (draw)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12 points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Correct </a:t>
                      </a:r>
                      <a:r>
                        <a:rPr lang="en-GB" b="1" dirty="0" err="1" smtClean="0"/>
                        <a:t>scoreline</a:t>
                      </a:r>
                      <a:r>
                        <a:rPr lang="en-GB" b="1" dirty="0" smtClean="0"/>
                        <a:t> (non-draw)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10 points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Correct goal</a:t>
                      </a:r>
                      <a:r>
                        <a:rPr lang="en-GB" b="1" baseline="0" dirty="0" smtClean="0"/>
                        <a:t> difference (draw)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5 points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Correct goal difference (non-draw)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3 points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Correct outcome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 point</a:t>
                      </a:r>
                      <a:endParaRPr lang="en-GB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87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1927"/>
            <a:ext cx="7886700" cy="1158873"/>
          </a:xfrm>
        </p:spPr>
        <p:txBody>
          <a:bodyPr/>
          <a:lstStyle/>
          <a:p>
            <a:pPr algn="ctr"/>
            <a:r>
              <a:rPr lang="en-GB" dirty="0" smtClean="0"/>
              <a:t>Expectation Values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292224"/>
                <a:ext cx="7886700" cy="5045075"/>
              </a:xfrm>
            </p:spPr>
            <p:txBody>
              <a:bodyPr>
                <a:normAutofit fontScale="92500"/>
              </a:bodyPr>
              <a:lstStyle/>
              <a:p>
                <a:r>
                  <a:rPr lang="en-GB" dirty="0" smtClean="0"/>
                  <a:t>Manchester Rovers are playing Liverpool United next weekend.</a:t>
                </a:r>
              </a:p>
              <a:p>
                <a:r>
                  <a:rPr lang="en-GB" dirty="0" smtClean="0"/>
                  <a:t>I predict that the score will be 3-1 to Rovers.</a:t>
                </a:r>
              </a:p>
              <a:p>
                <a:r>
                  <a:rPr lang="en-GB" dirty="0" smtClean="0"/>
                  <a:t>How many points do I expect to get?</a:t>
                </a:r>
              </a:p>
              <a:p>
                <a:endParaRPr lang="en-GB" dirty="0"/>
              </a:p>
              <a:p>
                <a:pPr marL="0" indent="0">
                  <a:buNone/>
                </a:pPr>
                <a:r>
                  <a:rPr lang="en-GB" dirty="0" smtClean="0"/>
                  <a:t>      10 x Probability of “3-1”</a:t>
                </a:r>
              </a:p>
              <a:p>
                <a:pPr marL="0" indent="0">
                  <a:buNone/>
                </a:pPr>
                <a:r>
                  <a:rPr lang="en-GB" dirty="0" smtClean="0"/>
                  <a:t>+   3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 smtClean="0"/>
                  <a:t> P(“2-0”)  +  3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 smtClean="0"/>
                  <a:t> P(“4-2”)  + 3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 smtClean="0"/>
                  <a:t> P(“5-3”)  +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⋯</m:t>
                    </m:r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+   1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 smtClean="0"/>
                  <a:t> P(“1-0”)  +  1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 smtClean="0"/>
                  <a:t> P(“3-0”)  +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⋯</m:t>
                    </m:r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r>
                  <a:rPr lang="en-GB" dirty="0" smtClean="0"/>
                  <a:t>If I do this calculation for all possible predictions, I can pick the one I expect to give me the most points.</a:t>
                </a: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292224"/>
                <a:ext cx="7886700" cy="5045075"/>
              </a:xfrm>
              <a:blipFill rotWithShape="0">
                <a:blip r:embed="rId2"/>
                <a:stretch>
                  <a:fillRect l="-1391" t="-1812" b="-2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226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1927"/>
            <a:ext cx="7886700" cy="1158873"/>
          </a:xfrm>
        </p:spPr>
        <p:txBody>
          <a:bodyPr/>
          <a:lstStyle/>
          <a:p>
            <a:pPr algn="ctr"/>
            <a:r>
              <a:rPr lang="en-GB" dirty="0" smtClean="0"/>
              <a:t>Probabilities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2224"/>
            <a:ext cx="7886700" cy="5045075"/>
          </a:xfrm>
        </p:spPr>
        <p:txBody>
          <a:bodyPr>
            <a:normAutofit/>
          </a:bodyPr>
          <a:lstStyle/>
          <a:p>
            <a:r>
              <a:rPr lang="en-GB" dirty="0" smtClean="0"/>
              <a:t>But what are the probabilities for each of the possible </a:t>
            </a:r>
            <a:r>
              <a:rPr lang="en-GB" dirty="0" err="1" smtClean="0"/>
              <a:t>scorelines</a:t>
            </a:r>
            <a:r>
              <a:rPr lang="en-GB" dirty="0" smtClean="0"/>
              <a:t>?</a:t>
            </a:r>
          </a:p>
          <a:p>
            <a:r>
              <a:rPr lang="en-GB" dirty="0" smtClean="0"/>
              <a:t>Surely this requires some knowledge football?</a:t>
            </a:r>
          </a:p>
          <a:p>
            <a:r>
              <a:rPr lang="en-GB" dirty="0" smtClean="0"/>
              <a:t>Not if you consult someone who </a:t>
            </a:r>
            <a:r>
              <a:rPr lang="en-GB" i="1" dirty="0" smtClean="0"/>
              <a:t>really</a:t>
            </a:r>
            <a:r>
              <a:rPr lang="en-GB" dirty="0" smtClean="0"/>
              <a:t> knows…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845" t="32589" r="26607" b="31696"/>
          <a:stretch/>
        </p:blipFill>
        <p:spPr>
          <a:xfrm>
            <a:off x="502920" y="3280953"/>
            <a:ext cx="8138160" cy="2612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72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1927"/>
            <a:ext cx="7886700" cy="1158873"/>
          </a:xfrm>
        </p:spPr>
        <p:txBody>
          <a:bodyPr/>
          <a:lstStyle/>
          <a:p>
            <a:pPr algn="ctr"/>
            <a:r>
              <a:rPr lang="en-GB" dirty="0" smtClean="0"/>
              <a:t>Probabilities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2224"/>
            <a:ext cx="7886700" cy="5045075"/>
          </a:xfrm>
        </p:spPr>
        <p:txBody>
          <a:bodyPr>
            <a:normAutofit/>
          </a:bodyPr>
          <a:lstStyle/>
          <a:p>
            <a:r>
              <a:rPr lang="en-GB" dirty="0" smtClean="0"/>
              <a:t>Bookmakers quote odds for individual </a:t>
            </a:r>
            <a:r>
              <a:rPr lang="en-GB" dirty="0" err="1" smtClean="0"/>
              <a:t>scorelines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These are probably the closest thing you can get to actual probabilities ahead of a sporting event.</a:t>
            </a:r>
          </a:p>
          <a:p>
            <a:r>
              <a:rPr lang="en-GB" dirty="0" smtClean="0"/>
              <a:t>Obviously bookmakers “tighten” their odds to make a profit.</a:t>
            </a:r>
          </a:p>
          <a:p>
            <a:r>
              <a:rPr lang="en-GB" dirty="0" smtClean="0"/>
              <a:t>I assumed that they would make an equal profit margin on all bets.  This allowed me to infer working “probabilities”.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4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1927"/>
            <a:ext cx="7886700" cy="1158873"/>
          </a:xfrm>
        </p:spPr>
        <p:txBody>
          <a:bodyPr/>
          <a:lstStyle/>
          <a:p>
            <a:pPr algn="ctr"/>
            <a:r>
              <a:rPr lang="en-GB" dirty="0" smtClean="0"/>
              <a:t>Practicalities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2224"/>
            <a:ext cx="7886700" cy="5045075"/>
          </a:xfrm>
        </p:spPr>
        <p:txBody>
          <a:bodyPr>
            <a:normAutofit/>
          </a:bodyPr>
          <a:lstStyle/>
          <a:p>
            <a:r>
              <a:rPr lang="en-GB" dirty="0" smtClean="0"/>
              <a:t>Doing all of this manually proved to be somewhat time-consuming!  Here are some ways of speeding this up…</a:t>
            </a:r>
          </a:p>
          <a:p>
            <a:r>
              <a:rPr lang="en-GB" dirty="0" smtClean="0"/>
              <a:t>Microsoft Excel allows imports of data from web pages.</a:t>
            </a:r>
          </a:p>
          <a:p>
            <a:r>
              <a:rPr lang="en-GB" dirty="0" smtClean="0"/>
              <a:t>It also has a built-in programming language (VBA) that allows quite straightforward processing of the data after importing.</a:t>
            </a:r>
          </a:p>
          <a:p>
            <a:r>
              <a:rPr lang="en-GB" dirty="0" smtClean="0"/>
              <a:t>This speeds up the process and amounts to a “black box” – import the odd from the bookies, press “go”, output a list of recommended predictions.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684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1127"/>
            <a:ext cx="7886700" cy="790573"/>
          </a:xfrm>
        </p:spPr>
        <p:txBody>
          <a:bodyPr/>
          <a:lstStyle/>
          <a:p>
            <a:pPr algn="ctr"/>
            <a:r>
              <a:rPr lang="en-GB" dirty="0" smtClean="0"/>
              <a:t>Outcomes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19102" r="37350" b="41905"/>
          <a:stretch/>
        </p:blipFill>
        <p:spPr>
          <a:xfrm>
            <a:off x="617854" y="876301"/>
            <a:ext cx="7586346" cy="265463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8650" y="3822702"/>
            <a:ext cx="7886700" cy="259079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place overall in the first season, prize ~£100.</a:t>
            </a:r>
          </a:p>
          <a:p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place overall in the second season, prize ~£300</a:t>
            </a:r>
          </a:p>
          <a:p>
            <a:r>
              <a:rPr lang="en-GB" dirty="0" smtClean="0"/>
              <a:t>After that the company split in two and the league no longer operates.</a:t>
            </a:r>
          </a:p>
          <a:p>
            <a:r>
              <a:rPr lang="en-GB" dirty="0" smtClean="0"/>
              <a:t>Awkward moments at parties when my wife’s friend’s dad tries to engage me in intelligent conversation about football!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637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1005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How to Win Football Prediction Leagues</vt:lpstr>
      <vt:lpstr>Background</vt:lpstr>
      <vt:lpstr>A Bit More Background</vt:lpstr>
      <vt:lpstr>A Typical Prediction League</vt:lpstr>
      <vt:lpstr>Expectation Values</vt:lpstr>
      <vt:lpstr>Probabilities</vt:lpstr>
      <vt:lpstr>Probabilities</vt:lpstr>
      <vt:lpstr>Practicalities</vt:lpstr>
      <vt:lpstr>Outcomes</vt:lpstr>
      <vt:lpstr>Some interesting maths…</vt:lpstr>
      <vt:lpstr>Simple Demonstration…</vt:lpstr>
      <vt:lpstr>Back to Football</vt:lpstr>
      <vt:lpstr>Finally:  What troubles me…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Win Football Prediction Leagues</dc:title>
  <dc:creator>Mike</dc:creator>
  <cp:lastModifiedBy>Mike</cp:lastModifiedBy>
  <cp:revision>21</cp:revision>
  <dcterms:created xsi:type="dcterms:W3CDTF">2015-10-21T20:13:20Z</dcterms:created>
  <dcterms:modified xsi:type="dcterms:W3CDTF">2015-11-06T19:25:01Z</dcterms:modified>
</cp:coreProperties>
</file>