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86" r:id="rId3"/>
    <p:sldId id="287" r:id="rId4"/>
    <p:sldId id="261" r:id="rId5"/>
    <p:sldId id="271" r:id="rId6"/>
    <p:sldId id="262" r:id="rId7"/>
    <p:sldId id="274" r:id="rId8"/>
    <p:sldId id="278" r:id="rId9"/>
    <p:sldId id="279" r:id="rId10"/>
    <p:sldId id="270" r:id="rId11"/>
    <p:sldId id="28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ED8C-C4BB-F34E-8070-F781D8B0CC59}" type="datetimeFigureOut">
              <a:rPr lang="en-US" smtClean="0"/>
              <a:t>11/7/2015</a:t>
            </a:fld>
            <a:endParaRPr lang="pt-PT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50F38FC-5827-D449-A7A1-79E20F989921}" type="slidenum">
              <a:rPr lang="pt-PT" smtClean="0"/>
              <a:t>‹#›</a:t>
            </a:fld>
            <a:endParaRPr lang="pt-PT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t-PT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Click to edit Master text styles</a:t>
            </a:r>
          </a:p>
          <a:p>
            <a:pPr lvl="1" eaLnBrk="1" latinLnBrk="0" hangingPunct="1"/>
            <a:r>
              <a:rPr lang="pt-PT" smtClean="0"/>
              <a:t>Second level</a:t>
            </a:r>
          </a:p>
          <a:p>
            <a:pPr lvl="2" eaLnBrk="1" latinLnBrk="0" hangingPunct="1"/>
            <a:r>
              <a:rPr lang="pt-PT" smtClean="0"/>
              <a:t>Third level</a:t>
            </a:r>
          </a:p>
          <a:p>
            <a:pPr lvl="3" eaLnBrk="1" latinLnBrk="0" hangingPunct="1"/>
            <a:r>
              <a:rPr lang="pt-PT" smtClean="0"/>
              <a:t>Fourth level</a:t>
            </a:r>
          </a:p>
          <a:p>
            <a:pPr lvl="4" eaLnBrk="1" latinLnBrk="0" hangingPunct="1"/>
            <a:r>
              <a:rPr lang="pt-PT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ED8C-C4BB-F34E-8070-F781D8B0CC59}" type="datetimeFigureOut">
              <a:rPr lang="en-US" smtClean="0"/>
              <a:t>11/7/2015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38FC-5827-D449-A7A1-79E20F989921}" type="slidenum">
              <a:rPr lang="pt-PT" smtClean="0"/>
              <a:t>‹#›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50F38FC-5827-D449-A7A1-79E20F989921}" type="slidenum">
              <a:rPr lang="pt-PT" smtClean="0"/>
              <a:t>‹#›</a:t>
            </a:fld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Click to edit Master text styles</a:t>
            </a:r>
          </a:p>
          <a:p>
            <a:pPr lvl="1" eaLnBrk="1" latinLnBrk="0" hangingPunct="1"/>
            <a:r>
              <a:rPr lang="pt-PT" smtClean="0"/>
              <a:t>Second level</a:t>
            </a:r>
          </a:p>
          <a:p>
            <a:pPr lvl="2" eaLnBrk="1" latinLnBrk="0" hangingPunct="1"/>
            <a:r>
              <a:rPr lang="pt-PT" smtClean="0"/>
              <a:t>Third level</a:t>
            </a:r>
          </a:p>
          <a:p>
            <a:pPr lvl="3" eaLnBrk="1" latinLnBrk="0" hangingPunct="1"/>
            <a:r>
              <a:rPr lang="pt-PT" smtClean="0"/>
              <a:t>Fourth level</a:t>
            </a:r>
          </a:p>
          <a:p>
            <a:pPr lvl="4" eaLnBrk="1" latinLnBrk="0" hangingPunct="1"/>
            <a:r>
              <a:rPr lang="pt-PT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ED8C-C4BB-F34E-8070-F781D8B0CC59}" type="datetimeFigureOut">
              <a:rPr lang="en-US" smtClean="0"/>
              <a:t>11/7/2015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t-PT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t-PT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ED8C-C4BB-F34E-8070-F781D8B0CC59}" type="datetimeFigureOut">
              <a:rPr lang="en-US" smtClean="0"/>
              <a:t>11/7/2015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50F38FC-5827-D449-A7A1-79E20F989921}" type="slidenum">
              <a:rPr lang="pt-PT" smtClean="0"/>
              <a:t>‹#›</a:t>
            </a:fld>
            <a:endParaRPr lang="pt-P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Click to edit Master text styles</a:t>
            </a:r>
          </a:p>
          <a:p>
            <a:pPr lvl="1" eaLnBrk="1" latinLnBrk="0" hangingPunct="1"/>
            <a:r>
              <a:rPr lang="pt-PT" smtClean="0"/>
              <a:t>Second level</a:t>
            </a:r>
          </a:p>
          <a:p>
            <a:pPr lvl="2" eaLnBrk="1" latinLnBrk="0" hangingPunct="1"/>
            <a:r>
              <a:rPr lang="pt-PT" smtClean="0"/>
              <a:t>Third level</a:t>
            </a:r>
          </a:p>
          <a:p>
            <a:pPr lvl="3" eaLnBrk="1" latinLnBrk="0" hangingPunct="1"/>
            <a:r>
              <a:rPr lang="pt-PT" smtClean="0"/>
              <a:t>Fourth level</a:t>
            </a:r>
          </a:p>
          <a:p>
            <a:pPr lvl="4" eaLnBrk="1" latinLnBrk="0" hangingPunct="1"/>
            <a:r>
              <a:rPr lang="pt-PT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ED8C-C4BB-F34E-8070-F781D8B0CC59}" type="datetimeFigureOut">
              <a:rPr lang="en-US" smtClean="0"/>
              <a:t>11/7/2015</a:t>
            </a:fld>
            <a:endParaRPr lang="pt-PT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50F38FC-5827-D449-A7A1-79E20F989921}" type="slidenum">
              <a:rPr lang="pt-PT" smtClean="0"/>
              <a:t>‹#›</a:t>
            </a:fld>
            <a:endParaRPr lang="pt-P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t-PT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t-PT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914ED8C-C4BB-F34E-8070-F781D8B0CC59}" type="datetimeFigureOut">
              <a:rPr lang="en-US" smtClean="0"/>
              <a:t>11/7/2015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38FC-5827-D449-A7A1-79E20F989921}" type="slidenum">
              <a:rPr lang="pt-PT" smtClean="0"/>
              <a:t>‹#›</a:t>
            </a:fld>
            <a:endParaRPr lang="pt-PT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PT" smtClean="0"/>
              <a:t>Click to edit Master text styles</a:t>
            </a:r>
          </a:p>
          <a:p>
            <a:pPr lvl="1" eaLnBrk="1" latinLnBrk="0" hangingPunct="1"/>
            <a:r>
              <a:rPr lang="pt-PT" smtClean="0"/>
              <a:t>Second level</a:t>
            </a:r>
          </a:p>
          <a:p>
            <a:pPr lvl="2" eaLnBrk="1" latinLnBrk="0" hangingPunct="1"/>
            <a:r>
              <a:rPr lang="pt-PT" smtClean="0"/>
              <a:t>Third level</a:t>
            </a:r>
          </a:p>
          <a:p>
            <a:pPr lvl="3" eaLnBrk="1" latinLnBrk="0" hangingPunct="1"/>
            <a:r>
              <a:rPr lang="pt-PT" smtClean="0"/>
              <a:t>Fourth level</a:t>
            </a:r>
          </a:p>
          <a:p>
            <a:pPr lvl="4" eaLnBrk="1" latinLnBrk="0" hangingPunct="1"/>
            <a:r>
              <a:rPr lang="pt-PT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PT" smtClean="0"/>
              <a:t>Click to edit Master text styles</a:t>
            </a:r>
          </a:p>
          <a:p>
            <a:pPr lvl="1" eaLnBrk="1" latinLnBrk="0" hangingPunct="1"/>
            <a:r>
              <a:rPr lang="pt-PT" smtClean="0"/>
              <a:t>Second level</a:t>
            </a:r>
          </a:p>
          <a:p>
            <a:pPr lvl="2" eaLnBrk="1" latinLnBrk="0" hangingPunct="1"/>
            <a:r>
              <a:rPr lang="pt-PT" smtClean="0"/>
              <a:t>Third level</a:t>
            </a:r>
          </a:p>
          <a:p>
            <a:pPr lvl="3" eaLnBrk="1" latinLnBrk="0" hangingPunct="1"/>
            <a:r>
              <a:rPr lang="pt-PT" smtClean="0"/>
              <a:t>Fourth level</a:t>
            </a:r>
          </a:p>
          <a:p>
            <a:pPr lvl="4" eaLnBrk="1" latinLnBrk="0" hangingPunct="1"/>
            <a:r>
              <a:rPr lang="pt-PT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ED8C-C4BB-F34E-8070-F781D8B0CC59}" type="datetimeFigureOut">
              <a:rPr lang="en-US" smtClean="0"/>
              <a:t>11/7/2015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t-PT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Click to edit Master text styles</a:t>
            </a:r>
          </a:p>
          <a:p>
            <a:pPr lvl="1" eaLnBrk="1" latinLnBrk="0" hangingPunct="1"/>
            <a:r>
              <a:rPr lang="pt-PT" smtClean="0"/>
              <a:t>Second level</a:t>
            </a:r>
          </a:p>
          <a:p>
            <a:pPr lvl="2" eaLnBrk="1" latinLnBrk="0" hangingPunct="1"/>
            <a:r>
              <a:rPr lang="pt-PT" smtClean="0"/>
              <a:t>Third level</a:t>
            </a:r>
          </a:p>
          <a:p>
            <a:pPr lvl="3" eaLnBrk="1" latinLnBrk="0" hangingPunct="1"/>
            <a:r>
              <a:rPr lang="pt-PT" smtClean="0"/>
              <a:t>Fourth level</a:t>
            </a:r>
          </a:p>
          <a:p>
            <a:pPr lvl="4" eaLnBrk="1" latinLnBrk="0" hangingPunct="1"/>
            <a:r>
              <a:rPr lang="pt-PT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Click to edit Master text styles</a:t>
            </a:r>
          </a:p>
          <a:p>
            <a:pPr lvl="1" eaLnBrk="1" latinLnBrk="0" hangingPunct="1"/>
            <a:r>
              <a:rPr lang="pt-PT" smtClean="0"/>
              <a:t>Second level</a:t>
            </a:r>
          </a:p>
          <a:p>
            <a:pPr lvl="2" eaLnBrk="1" latinLnBrk="0" hangingPunct="1"/>
            <a:r>
              <a:rPr lang="pt-PT" smtClean="0"/>
              <a:t>Third level</a:t>
            </a:r>
          </a:p>
          <a:p>
            <a:pPr lvl="3" eaLnBrk="1" latinLnBrk="0" hangingPunct="1"/>
            <a:r>
              <a:rPr lang="pt-PT" smtClean="0"/>
              <a:t>Fourth level</a:t>
            </a:r>
          </a:p>
          <a:p>
            <a:pPr lvl="4" eaLnBrk="1" latinLnBrk="0" hangingPunct="1"/>
            <a:r>
              <a:rPr lang="pt-PT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50F38FC-5827-D449-A7A1-79E20F989921}" type="slidenum">
              <a:rPr lang="pt-PT" smtClean="0"/>
              <a:t>‹#›</a:t>
            </a:fld>
            <a:endParaRPr lang="pt-PT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PT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ED8C-C4BB-F34E-8070-F781D8B0CC59}" type="datetimeFigureOut">
              <a:rPr lang="en-US" smtClean="0"/>
              <a:t>11/7/2015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50F38FC-5827-D449-A7A1-79E20F989921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ED8C-C4BB-F34E-8070-F781D8B0CC59}" type="datetimeFigureOut">
              <a:rPr lang="en-US" smtClean="0"/>
              <a:t>11/7/2015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0F38FC-5827-D449-A7A1-79E20F989921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t-PT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Click to edit Master text styles</a:t>
            </a:r>
          </a:p>
          <a:p>
            <a:pPr lvl="1" eaLnBrk="1" latinLnBrk="0" hangingPunct="1"/>
            <a:r>
              <a:rPr lang="pt-PT" smtClean="0"/>
              <a:t>Second level</a:t>
            </a:r>
          </a:p>
          <a:p>
            <a:pPr lvl="2" eaLnBrk="1" latinLnBrk="0" hangingPunct="1"/>
            <a:r>
              <a:rPr lang="pt-PT" smtClean="0"/>
              <a:t>Third level</a:t>
            </a:r>
          </a:p>
          <a:p>
            <a:pPr lvl="3" eaLnBrk="1" latinLnBrk="0" hangingPunct="1"/>
            <a:r>
              <a:rPr lang="pt-PT" smtClean="0"/>
              <a:t>Fourth level</a:t>
            </a:r>
          </a:p>
          <a:p>
            <a:pPr lvl="4" eaLnBrk="1" latinLnBrk="0" hangingPunct="1"/>
            <a:r>
              <a:rPr lang="pt-PT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50F38FC-5827-D449-A7A1-79E20F989921}" type="slidenum">
              <a:rPr lang="pt-PT" smtClean="0"/>
              <a:t>‹#›</a:t>
            </a:fld>
            <a:endParaRPr lang="pt-PT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ED8C-C4BB-F34E-8070-F781D8B0CC59}" type="datetimeFigureOut">
              <a:rPr lang="en-US" smtClean="0"/>
              <a:t>11/7/2015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50F38FC-5827-D449-A7A1-79E20F989921}" type="slidenum">
              <a:rPr lang="pt-PT" smtClean="0"/>
              <a:t>‹#›</a:t>
            </a:fld>
            <a:endParaRPr lang="pt-P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t-PT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914ED8C-C4BB-F34E-8070-F781D8B0CC59}" type="datetimeFigureOut">
              <a:rPr lang="en-US" smtClean="0"/>
              <a:t>11/7/2015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914ED8C-C4BB-F34E-8070-F781D8B0CC59}" type="datetimeFigureOut">
              <a:rPr lang="en-US" smtClean="0"/>
              <a:t>11/7/2015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t-PT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50F38FC-5827-D449-A7A1-79E20F989921}" type="slidenum">
              <a:rPr lang="pt-PT" smtClean="0"/>
              <a:t>‹#›</a:t>
            </a:fld>
            <a:endParaRPr lang="pt-PT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PT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Click to edit Master text styles</a:t>
            </a:r>
          </a:p>
          <a:p>
            <a:pPr lvl="1" eaLnBrk="1" latinLnBrk="0" hangingPunct="1"/>
            <a:r>
              <a:rPr kumimoji="0" lang="pt-PT" smtClean="0"/>
              <a:t>Second level</a:t>
            </a:r>
          </a:p>
          <a:p>
            <a:pPr lvl="2" eaLnBrk="1" latinLnBrk="0" hangingPunct="1"/>
            <a:r>
              <a:rPr kumimoji="0" lang="pt-PT" smtClean="0"/>
              <a:t>Third level</a:t>
            </a:r>
          </a:p>
          <a:p>
            <a:pPr lvl="3" eaLnBrk="1" latinLnBrk="0" hangingPunct="1"/>
            <a:r>
              <a:rPr kumimoji="0" lang="pt-PT" smtClean="0"/>
              <a:t>Fourth level</a:t>
            </a:r>
          </a:p>
          <a:p>
            <a:pPr lvl="4" eaLnBrk="1" latinLnBrk="0" hangingPunct="1"/>
            <a:r>
              <a:rPr kumimoji="0" lang="pt-PT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jpg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346200"/>
          </a:xfrm>
        </p:spPr>
        <p:txBody>
          <a:bodyPr/>
          <a:lstStyle/>
          <a:p>
            <a:r>
              <a:rPr lang="pt-PT" dirty="0" smtClean="0"/>
              <a:t>Pedro J Freitas</a:t>
            </a:r>
          </a:p>
          <a:p>
            <a:r>
              <a:rPr lang="pt-PT" dirty="0" smtClean="0"/>
              <a:t>Simao palmeirim costa</a:t>
            </a:r>
            <a:endParaRPr lang="pt-PT" dirty="0" smtClean="0"/>
          </a:p>
          <a:p>
            <a:endParaRPr lang="pt-PT" dirty="0"/>
          </a:p>
          <a:p>
            <a:r>
              <a:rPr lang="pt-PT" dirty="0" err="1" smtClean="0"/>
              <a:t>University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lisbon</a:t>
            </a:r>
            <a:endParaRPr lang="pt-PT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67019"/>
            <a:ext cx="7772400" cy="763457"/>
          </a:xfrm>
        </p:spPr>
        <p:txBody>
          <a:bodyPr>
            <a:normAutofit fontScale="90000"/>
          </a:bodyPr>
          <a:lstStyle/>
          <a:p>
            <a:pPr>
              <a:lnSpc>
                <a:spcPts val="5500"/>
              </a:lnSpc>
            </a:pPr>
            <a:r>
              <a:rPr lang="pt-PT" dirty="0" smtClean="0"/>
              <a:t>Almada Negreiros</a:t>
            </a:r>
            <a:endParaRPr lang="pt-PT" dirty="0"/>
          </a:p>
        </p:txBody>
      </p:sp>
      <p:pic>
        <p:nvPicPr>
          <p:cNvPr id="7" name="Picture 6" descr="591_bis_r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593" y="4222810"/>
            <a:ext cx="1830523" cy="188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14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More </a:t>
            </a:r>
            <a:r>
              <a:rPr lang="pt-PT" dirty="0" err="1" smtClean="0"/>
              <a:t>on</a:t>
            </a:r>
            <a:r>
              <a:rPr lang="pt-PT" dirty="0" smtClean="0"/>
              <a:t> </a:t>
            </a:r>
            <a:r>
              <a:rPr lang="pt-PT" dirty="0" err="1" smtClean="0"/>
              <a:t>this</a:t>
            </a:r>
            <a:endParaRPr lang="pt-PT" dirty="0"/>
          </a:p>
        </p:txBody>
      </p:sp>
      <p:pic>
        <p:nvPicPr>
          <p:cNvPr id="3" name="Picture 2" descr="foto_almada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12" y="1810644"/>
            <a:ext cx="2219993" cy="29777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32666" y="1810644"/>
            <a:ext cx="5703485" cy="2977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pt-PT" i="1" dirty="0" smtClean="0"/>
          </a:p>
          <a:p>
            <a:pPr>
              <a:lnSpc>
                <a:spcPct val="150000"/>
              </a:lnSpc>
            </a:pPr>
            <a:r>
              <a:rPr lang="pt-PT" i="1" dirty="0" smtClean="0"/>
              <a:t>• Almada </a:t>
            </a:r>
            <a:r>
              <a:rPr lang="pt-PT" i="1" dirty="0" err="1" smtClean="0"/>
              <a:t>and</a:t>
            </a:r>
            <a:r>
              <a:rPr lang="pt-PT" i="1" dirty="0" smtClean="0"/>
              <a:t> </a:t>
            </a:r>
            <a:r>
              <a:rPr lang="pt-PT" i="1" dirty="0" err="1" smtClean="0"/>
              <a:t>the</a:t>
            </a:r>
            <a:r>
              <a:rPr lang="pt-PT" i="1" dirty="0" smtClean="0"/>
              <a:t> </a:t>
            </a:r>
            <a:r>
              <a:rPr lang="pt-PT" i="1" dirty="0" err="1" smtClean="0"/>
              <a:t>Geometric</a:t>
            </a:r>
            <a:r>
              <a:rPr lang="pt-PT" i="1" dirty="0" smtClean="0"/>
              <a:t> Canon</a:t>
            </a:r>
            <a:r>
              <a:rPr lang="pt-PT" dirty="0" smtClean="0"/>
              <a:t>, </a:t>
            </a:r>
            <a:r>
              <a:rPr lang="pt-PT" dirty="0" err="1" smtClean="0"/>
              <a:t>Journal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Mathematics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Arts</a:t>
            </a:r>
            <a:r>
              <a:rPr lang="pt-PT" dirty="0" smtClean="0"/>
              <a:t> (2015)</a:t>
            </a:r>
          </a:p>
          <a:p>
            <a:pPr>
              <a:lnSpc>
                <a:spcPct val="150000"/>
              </a:lnSpc>
            </a:pPr>
            <a:endParaRPr lang="pt-PT" dirty="0"/>
          </a:p>
          <a:p>
            <a:pPr>
              <a:lnSpc>
                <a:spcPct val="150000"/>
              </a:lnSpc>
            </a:pPr>
            <a:r>
              <a:rPr lang="pt-PT" i="1" dirty="0" smtClean="0"/>
              <a:t>• Almada </a:t>
            </a:r>
            <a:r>
              <a:rPr lang="pt-PT" i="1" dirty="0"/>
              <a:t>Negreiros </a:t>
            </a:r>
            <a:r>
              <a:rPr lang="pt-PT" i="1" dirty="0" err="1"/>
              <a:t>and</a:t>
            </a:r>
            <a:r>
              <a:rPr lang="pt-PT" i="1" dirty="0"/>
              <a:t> </a:t>
            </a:r>
            <a:r>
              <a:rPr lang="pt-PT" i="1" dirty="0" err="1"/>
              <a:t>the</a:t>
            </a:r>
            <a:r>
              <a:rPr lang="pt-PT" i="1" dirty="0"/>
              <a:t> </a:t>
            </a:r>
            <a:r>
              <a:rPr lang="pt-PT" i="1" dirty="0" err="1" smtClean="0"/>
              <a:t>nonagon</a:t>
            </a:r>
            <a:r>
              <a:rPr lang="pt-PT" i="1" dirty="0" smtClean="0"/>
              <a:t>, </a:t>
            </a:r>
            <a:r>
              <a:rPr lang="pt-PT" dirty="0" err="1" smtClean="0"/>
              <a:t>Recreational</a:t>
            </a:r>
            <a:r>
              <a:rPr lang="pt-PT" dirty="0" smtClean="0"/>
              <a:t> </a:t>
            </a:r>
            <a:r>
              <a:rPr lang="pt-PT" dirty="0" err="1"/>
              <a:t>Mathematics</a:t>
            </a:r>
            <a:r>
              <a:rPr lang="pt-PT" dirty="0"/>
              <a:t> </a:t>
            </a:r>
            <a:r>
              <a:rPr lang="pt-PT" dirty="0" smtClean="0"/>
              <a:t>Magazine (2015)</a:t>
            </a:r>
            <a:endParaRPr lang="pt-PT" dirty="0"/>
          </a:p>
          <a:p>
            <a:pPr>
              <a:lnSpc>
                <a:spcPct val="150000"/>
              </a:lnSpc>
            </a:pPr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73567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More </a:t>
            </a:r>
            <a:r>
              <a:rPr lang="pt-PT" dirty="0" err="1" smtClean="0"/>
              <a:t>on</a:t>
            </a:r>
            <a:r>
              <a:rPr lang="pt-PT" dirty="0" smtClean="0"/>
              <a:t> </a:t>
            </a:r>
            <a:r>
              <a:rPr lang="pt-PT" dirty="0" err="1" smtClean="0"/>
              <a:t>this</a:t>
            </a:r>
            <a:endParaRPr lang="pt-PT" dirty="0"/>
          </a:p>
        </p:txBody>
      </p:sp>
      <p:pic>
        <p:nvPicPr>
          <p:cNvPr id="3" name="Picture 2" descr="foto_almada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12" y="1810644"/>
            <a:ext cx="2219993" cy="2977739"/>
          </a:xfrm>
          <a:prstGeom prst="rect">
            <a:avLst/>
          </a:prstGeom>
        </p:spPr>
      </p:pic>
      <p:pic>
        <p:nvPicPr>
          <p:cNvPr id="5" name="Picture 4" descr="capa_sp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65" y="1641311"/>
            <a:ext cx="2853858" cy="449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96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44856"/>
            <a:ext cx="8534400" cy="758952"/>
          </a:xfrm>
        </p:spPr>
        <p:txBody>
          <a:bodyPr>
            <a:normAutofit/>
          </a:bodyPr>
          <a:lstStyle/>
          <a:p>
            <a:r>
              <a:rPr lang="pt-PT" dirty="0" smtClean="0"/>
              <a:t>S Tomé e </a:t>
            </a:r>
            <a:r>
              <a:rPr lang="pt-PT" dirty="0"/>
              <a:t>Príncipe, 1893 </a:t>
            </a:r>
            <a:r>
              <a:rPr lang="pt-PT" dirty="0" smtClean="0"/>
              <a:t>– Lisboa, 1970</a:t>
            </a:r>
            <a:endParaRPr lang="pt-PT" dirty="0"/>
          </a:p>
        </p:txBody>
      </p:sp>
      <p:pic>
        <p:nvPicPr>
          <p:cNvPr id="11" name="Picture 10" descr="almada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" y="1851660"/>
            <a:ext cx="2804160" cy="3803904"/>
          </a:xfrm>
          <a:prstGeom prst="rect">
            <a:avLst/>
          </a:prstGeom>
        </p:spPr>
      </p:pic>
      <p:pic>
        <p:nvPicPr>
          <p:cNvPr id="12" name="Picture 11" descr="almada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740" y="1851660"/>
            <a:ext cx="2865120" cy="38404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28737" y="5784334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 smtClean="0"/>
              <a:t>Futurist</a:t>
            </a:r>
            <a:r>
              <a:rPr lang="pt-PT" dirty="0" smtClean="0"/>
              <a:t> Conference, 1917</a:t>
            </a:r>
            <a:endParaRPr lang="pt-PT" dirty="0"/>
          </a:p>
        </p:txBody>
      </p:sp>
      <p:sp>
        <p:nvSpPr>
          <p:cNvPr id="14" name="TextBox 13"/>
          <p:cNvSpPr txBox="1"/>
          <p:nvPr/>
        </p:nvSpPr>
        <p:spPr>
          <a:xfrm>
            <a:off x="5984724" y="5784334"/>
            <a:ext cx="1449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 smtClean="0"/>
              <a:t>In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1940s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7034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Famous</a:t>
            </a:r>
            <a:r>
              <a:rPr lang="pt-PT" dirty="0" smtClean="0"/>
              <a:t> </a:t>
            </a:r>
            <a:r>
              <a:rPr lang="pt-PT" dirty="0" err="1" smtClean="0"/>
              <a:t>works</a:t>
            </a:r>
            <a:endParaRPr lang="pt-PT" dirty="0"/>
          </a:p>
        </p:txBody>
      </p:sp>
      <p:pic>
        <p:nvPicPr>
          <p:cNvPr id="4" name="Picture 3" descr="Almada_Negreiros,_Retrato_de_Fernando_Pessoa,_1954,_oleo_sobre_tela,_201_x_201_c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781" y="1879345"/>
            <a:ext cx="3544719" cy="3466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54781" y="5436968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dirty="0" err="1" smtClean="0"/>
              <a:t>Portrait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/>
              <a:t>F</a:t>
            </a:r>
            <a:r>
              <a:rPr lang="pt-PT" dirty="0" smtClean="0"/>
              <a:t>ernando Pessoa, 1954</a:t>
            </a:r>
            <a:endParaRPr lang="pt-PT" dirty="0"/>
          </a:p>
        </p:txBody>
      </p:sp>
      <p:pic>
        <p:nvPicPr>
          <p:cNvPr id="7" name="Picture 6" descr="almada-portalegre-co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87" y="1665837"/>
            <a:ext cx="4304260" cy="42142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842" y="5880100"/>
            <a:ext cx="4822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dirty="0" smtClean="0"/>
              <a:t>Mural</a:t>
            </a:r>
            <a:r>
              <a:rPr lang="pt-PT" dirty="0" smtClean="0"/>
              <a:t> </a:t>
            </a:r>
            <a:r>
              <a:rPr lang="pt-PT" dirty="0" smtClean="0"/>
              <a:t>at the Maritime Station of Rocha, 1948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500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 Geometric</a:t>
            </a:r>
            <a:r>
              <a:rPr lang="pt-PT" dirty="0" smtClean="0"/>
              <a:t> </a:t>
            </a:r>
            <a:r>
              <a:rPr lang="pt-PT" dirty="0" smtClean="0"/>
              <a:t>Canon</a:t>
            </a:r>
            <a:endParaRPr lang="pt-PT" dirty="0"/>
          </a:p>
        </p:txBody>
      </p:sp>
      <p:pic>
        <p:nvPicPr>
          <p:cNvPr id="4" name="Picture 3" descr="numer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621" y="1833588"/>
            <a:ext cx="4020731" cy="431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0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Language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square</a:t>
            </a:r>
            <a:endParaRPr lang="pt-PT" dirty="0"/>
          </a:p>
        </p:txBody>
      </p:sp>
      <p:pic>
        <p:nvPicPr>
          <p:cNvPr id="4" name="Picture 3" descr="591_b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83" y="1725452"/>
            <a:ext cx="4163803" cy="429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8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Language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/>
              <a:t>s</a:t>
            </a:r>
            <a:r>
              <a:rPr lang="pt-PT" dirty="0" err="1" smtClean="0"/>
              <a:t>quare</a:t>
            </a:r>
            <a:endParaRPr lang="pt-PT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471448"/>
              </p:ext>
            </p:extLst>
          </p:nvPr>
        </p:nvGraphicFramePr>
        <p:xfrm>
          <a:off x="3734551" y="2495131"/>
          <a:ext cx="837187" cy="2113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" name="Equation" r:id="rId3" imgW="508000" imgH="1282700" progId="Equation.3">
                  <p:embed/>
                </p:oleObj>
              </mc:Choice>
              <mc:Fallback>
                <p:oleObj name="Equation" r:id="rId3" imgW="508000" imgH="1282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34551" y="2495131"/>
                        <a:ext cx="837187" cy="21138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31843" y="2787320"/>
            <a:ext cx="19117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i="1" dirty="0" err="1"/>
              <a:t>ac</a:t>
            </a:r>
            <a:r>
              <a:rPr lang="pt-PT" dirty="0"/>
              <a:t>: </a:t>
            </a:r>
            <a:r>
              <a:rPr lang="pt-PT" dirty="0" smtClean="0"/>
              <a:t>error </a:t>
            </a:r>
            <a:r>
              <a:rPr lang="pt-PT" dirty="0"/>
              <a:t>0,001%</a:t>
            </a:r>
          </a:p>
          <a:p>
            <a:endParaRPr lang="pt-PT" i="1" dirty="0" smtClean="0"/>
          </a:p>
          <a:p>
            <a:r>
              <a:rPr lang="pt-PT" i="1" dirty="0" smtClean="0"/>
              <a:t>ao</a:t>
            </a:r>
            <a:r>
              <a:rPr lang="pt-PT" dirty="0" smtClean="0"/>
              <a:t>: </a:t>
            </a:r>
            <a:r>
              <a:rPr lang="pt-PT" dirty="0" err="1" smtClean="0"/>
              <a:t>exact</a:t>
            </a:r>
            <a:endParaRPr lang="pt-PT" dirty="0" smtClean="0"/>
          </a:p>
          <a:p>
            <a:endParaRPr lang="pt-PT" dirty="0"/>
          </a:p>
          <a:p>
            <a:r>
              <a:rPr lang="pt-PT" i="1" dirty="0" err="1" smtClean="0"/>
              <a:t>ab</a:t>
            </a:r>
            <a:r>
              <a:rPr lang="pt-PT" dirty="0" smtClean="0"/>
              <a:t>: error 1%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1843" y="5036554"/>
            <a:ext cx="39363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i="1" dirty="0" smtClean="0"/>
              <a:t>Almada Negreiros </a:t>
            </a:r>
            <a:r>
              <a:rPr lang="pt-PT" i="1" dirty="0" err="1" smtClean="0"/>
              <a:t>and</a:t>
            </a:r>
            <a:r>
              <a:rPr lang="pt-PT" i="1" dirty="0" smtClean="0"/>
              <a:t> </a:t>
            </a:r>
            <a:r>
              <a:rPr lang="pt-PT" i="1" dirty="0" err="1" smtClean="0"/>
              <a:t>the</a:t>
            </a:r>
            <a:r>
              <a:rPr lang="pt-PT" i="1" dirty="0" smtClean="0"/>
              <a:t> </a:t>
            </a:r>
            <a:r>
              <a:rPr lang="pt-PT" i="1" dirty="0" err="1" smtClean="0"/>
              <a:t>nonagon</a:t>
            </a:r>
            <a:endParaRPr lang="pt-PT" i="1" dirty="0" smtClean="0"/>
          </a:p>
          <a:p>
            <a:r>
              <a:rPr lang="pt-PT" dirty="0" err="1" smtClean="0"/>
              <a:t>Recreational</a:t>
            </a:r>
            <a:r>
              <a:rPr lang="pt-PT" dirty="0" smtClean="0"/>
              <a:t> </a:t>
            </a:r>
            <a:r>
              <a:rPr lang="pt-PT" dirty="0" err="1" smtClean="0"/>
              <a:t>Mathematics</a:t>
            </a:r>
            <a:r>
              <a:rPr lang="pt-PT" dirty="0" smtClean="0"/>
              <a:t> Magazine</a:t>
            </a:r>
          </a:p>
          <a:p>
            <a:r>
              <a:rPr lang="pt-PT" dirty="0" smtClean="0"/>
              <a:t>Associação </a:t>
            </a:r>
            <a:r>
              <a:rPr lang="pt-PT" dirty="0" err="1" smtClean="0"/>
              <a:t>Ludus</a:t>
            </a:r>
            <a:endParaRPr lang="pt-PT" dirty="0"/>
          </a:p>
        </p:txBody>
      </p:sp>
      <p:pic>
        <p:nvPicPr>
          <p:cNvPr id="4" name="Picture 3" descr="squar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047" y="1694885"/>
            <a:ext cx="3009925" cy="445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6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Gauss-</a:t>
            </a:r>
            <a:r>
              <a:rPr lang="pt-PT" dirty="0" err="1" smtClean="0"/>
              <a:t>Wantzel’s</a:t>
            </a:r>
            <a:r>
              <a:rPr lang="pt-PT" dirty="0" smtClean="0"/>
              <a:t> </a:t>
            </a:r>
            <a:r>
              <a:rPr lang="pt-PT" dirty="0" err="1" smtClean="0"/>
              <a:t>Theorem</a:t>
            </a:r>
            <a:endParaRPr lang="pt-PT" dirty="0"/>
          </a:p>
        </p:txBody>
      </p:sp>
      <p:sp>
        <p:nvSpPr>
          <p:cNvPr id="5" name="TextBox 4"/>
          <p:cNvSpPr txBox="1"/>
          <p:nvPr/>
        </p:nvSpPr>
        <p:spPr>
          <a:xfrm>
            <a:off x="539372" y="1653537"/>
            <a:ext cx="8075492" cy="339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err="1">
                <a:solidFill>
                  <a:srgbClr val="000000"/>
                </a:solidFill>
              </a:rPr>
              <a:t>It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is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possible</a:t>
            </a:r>
            <a:r>
              <a:rPr lang="pt-PT" dirty="0">
                <a:solidFill>
                  <a:srgbClr val="000000"/>
                </a:solidFill>
              </a:rPr>
              <a:t> to divide </a:t>
            </a:r>
            <a:r>
              <a:rPr lang="pt-PT" dirty="0" err="1">
                <a:solidFill>
                  <a:srgbClr val="000000"/>
                </a:solidFill>
              </a:rPr>
              <a:t>the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circle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in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i="1" dirty="0">
                <a:solidFill>
                  <a:srgbClr val="000000"/>
                </a:solidFill>
              </a:rPr>
              <a:t>n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equal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parts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with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straightedge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and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compass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if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and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only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if</a:t>
            </a:r>
            <a:endParaRPr lang="en-US" dirty="0">
              <a:solidFill>
                <a:srgbClr val="0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pt-PT" i="1" dirty="0">
                <a:solidFill>
                  <a:srgbClr val="000000"/>
                </a:solidFill>
              </a:rPr>
              <a:t> = </a:t>
            </a:r>
            <a:r>
              <a:rPr lang="pt-PT" dirty="0">
                <a:solidFill>
                  <a:srgbClr val="000000"/>
                </a:solidFill>
              </a:rPr>
              <a:t>2</a:t>
            </a:r>
            <a:r>
              <a:rPr lang="pt-PT" i="1" baseline="30000" dirty="0">
                <a:solidFill>
                  <a:srgbClr val="000000"/>
                </a:solidFill>
              </a:rPr>
              <a:t>k</a:t>
            </a:r>
            <a:r>
              <a:rPr lang="pt-PT" i="1" dirty="0">
                <a:solidFill>
                  <a:srgbClr val="000000"/>
                </a:solidFill>
              </a:rPr>
              <a:t> p</a:t>
            </a:r>
            <a:r>
              <a:rPr lang="pt-PT" i="1" baseline="-25000" dirty="0">
                <a:solidFill>
                  <a:srgbClr val="000000"/>
                </a:solidFill>
              </a:rPr>
              <a:t>1</a:t>
            </a:r>
            <a:r>
              <a:rPr lang="pt-PT" i="1" dirty="0">
                <a:solidFill>
                  <a:srgbClr val="000000"/>
                </a:solidFill>
              </a:rPr>
              <a:t> … </a:t>
            </a:r>
            <a:r>
              <a:rPr lang="pt-PT" i="1" dirty="0" err="1">
                <a:solidFill>
                  <a:srgbClr val="000000"/>
                </a:solidFill>
              </a:rPr>
              <a:t>p</a:t>
            </a:r>
            <a:r>
              <a:rPr lang="pt-PT" i="1" baseline="-25000" dirty="0" err="1">
                <a:solidFill>
                  <a:srgbClr val="000000"/>
                </a:solidFill>
              </a:rPr>
              <a:t>t</a:t>
            </a:r>
            <a:endParaRPr lang="en-US" i="1" baseline="-250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pt-PT" dirty="0" err="1">
                <a:solidFill>
                  <a:srgbClr val="000000"/>
                </a:solidFill>
              </a:rPr>
              <a:t>where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i="1" dirty="0">
                <a:solidFill>
                  <a:srgbClr val="000000"/>
                </a:solidFill>
              </a:rPr>
              <a:t>p</a:t>
            </a:r>
            <a:r>
              <a:rPr lang="pt-PT" i="1" baseline="-25000" dirty="0">
                <a:solidFill>
                  <a:srgbClr val="000000"/>
                </a:solidFill>
              </a:rPr>
              <a:t>1</a:t>
            </a:r>
            <a:r>
              <a:rPr lang="pt-PT" i="1" dirty="0">
                <a:solidFill>
                  <a:srgbClr val="000000"/>
                </a:solidFill>
              </a:rPr>
              <a:t>, …, </a:t>
            </a:r>
            <a:r>
              <a:rPr lang="pt-PT" i="1" dirty="0" err="1">
                <a:solidFill>
                  <a:srgbClr val="000000"/>
                </a:solidFill>
              </a:rPr>
              <a:t>p</a:t>
            </a:r>
            <a:r>
              <a:rPr lang="pt-PT" i="1" baseline="-25000" dirty="0" err="1">
                <a:solidFill>
                  <a:srgbClr val="000000"/>
                </a:solidFill>
              </a:rPr>
              <a:t>t</a:t>
            </a:r>
            <a:r>
              <a:rPr lang="pt-PT" dirty="0">
                <a:solidFill>
                  <a:srgbClr val="000000"/>
                </a:solidFill>
              </a:rPr>
              <a:t> are </a:t>
            </a:r>
            <a:r>
              <a:rPr lang="pt-PT" dirty="0" err="1">
                <a:solidFill>
                  <a:srgbClr val="000000"/>
                </a:solidFill>
              </a:rPr>
              <a:t>distinct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Fermat</a:t>
            </a:r>
            <a:r>
              <a:rPr lang="pt-PT" dirty="0">
                <a:solidFill>
                  <a:srgbClr val="000000"/>
                </a:solidFill>
              </a:rPr>
              <a:t> primes. </a:t>
            </a:r>
          </a:p>
          <a:p>
            <a:pPr>
              <a:lnSpc>
                <a:spcPct val="150000"/>
              </a:lnSpc>
            </a:pPr>
            <a:endParaRPr lang="pt-PT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pt-PT" dirty="0">
                <a:solidFill>
                  <a:srgbClr val="000000"/>
                </a:solidFill>
              </a:rPr>
              <a:t>A </a:t>
            </a:r>
            <a:r>
              <a:rPr lang="pt-PT" dirty="0" err="1">
                <a:solidFill>
                  <a:srgbClr val="000000"/>
                </a:solidFill>
              </a:rPr>
              <a:t>Fermat</a:t>
            </a:r>
            <a:r>
              <a:rPr lang="pt-PT" dirty="0">
                <a:solidFill>
                  <a:srgbClr val="000000"/>
                </a:solidFill>
              </a:rPr>
              <a:t> prime </a:t>
            </a:r>
            <a:r>
              <a:rPr lang="pt-PT" dirty="0" err="1">
                <a:solidFill>
                  <a:srgbClr val="000000"/>
                </a:solidFill>
              </a:rPr>
              <a:t>is</a:t>
            </a:r>
            <a:r>
              <a:rPr lang="pt-PT" dirty="0">
                <a:solidFill>
                  <a:srgbClr val="000000"/>
                </a:solidFill>
              </a:rPr>
              <a:t> a prime </a:t>
            </a:r>
            <a:r>
              <a:rPr lang="pt-PT" dirty="0" err="1">
                <a:solidFill>
                  <a:srgbClr val="000000"/>
                </a:solidFill>
              </a:rPr>
              <a:t>of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the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form</a:t>
            </a:r>
            <a:r>
              <a:rPr lang="pt-PT" dirty="0">
                <a:solidFill>
                  <a:srgbClr val="000000"/>
                </a:solidFill>
              </a:rPr>
              <a:t> 2</a:t>
            </a:r>
            <a:r>
              <a:rPr lang="pt-PT" i="1" baseline="30000" dirty="0">
                <a:solidFill>
                  <a:srgbClr val="000000"/>
                </a:solidFill>
              </a:rPr>
              <a:t>m</a:t>
            </a:r>
            <a:r>
              <a:rPr lang="pt-PT" i="1" dirty="0">
                <a:solidFill>
                  <a:srgbClr val="000000"/>
                </a:solidFill>
              </a:rPr>
              <a:t>+</a:t>
            </a:r>
            <a:r>
              <a:rPr lang="pt-PT" dirty="0">
                <a:solidFill>
                  <a:srgbClr val="000000"/>
                </a:solidFill>
              </a:rPr>
              <a:t>1, </a:t>
            </a:r>
            <a:r>
              <a:rPr lang="pt-PT" dirty="0" err="1">
                <a:solidFill>
                  <a:srgbClr val="000000"/>
                </a:solidFill>
              </a:rPr>
              <a:t>where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i="1" dirty="0">
                <a:solidFill>
                  <a:srgbClr val="000000"/>
                </a:solidFill>
              </a:rPr>
              <a:t>m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is</a:t>
            </a:r>
            <a:r>
              <a:rPr lang="pt-PT" dirty="0">
                <a:solidFill>
                  <a:srgbClr val="000000"/>
                </a:solidFill>
              </a:rPr>
              <a:t> a </a:t>
            </a:r>
            <a:r>
              <a:rPr lang="pt-PT" dirty="0" err="1">
                <a:solidFill>
                  <a:srgbClr val="000000"/>
                </a:solidFill>
              </a:rPr>
              <a:t>power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of</a:t>
            </a:r>
            <a:r>
              <a:rPr lang="pt-PT" dirty="0">
                <a:solidFill>
                  <a:srgbClr val="000000"/>
                </a:solidFill>
              </a:rPr>
              <a:t> 2. </a:t>
            </a:r>
          </a:p>
          <a:p>
            <a:pPr>
              <a:lnSpc>
                <a:spcPct val="150000"/>
              </a:lnSpc>
            </a:pPr>
            <a:r>
              <a:rPr lang="pt-PT" dirty="0" err="1">
                <a:solidFill>
                  <a:srgbClr val="000000"/>
                </a:solidFill>
              </a:rPr>
              <a:t>Known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Fermat</a:t>
            </a:r>
            <a:r>
              <a:rPr lang="pt-PT" dirty="0">
                <a:solidFill>
                  <a:srgbClr val="000000"/>
                </a:solidFill>
              </a:rPr>
              <a:t> primes: 3, 5, 17, 257 </a:t>
            </a:r>
            <a:r>
              <a:rPr lang="pt-PT" dirty="0" err="1">
                <a:solidFill>
                  <a:srgbClr val="000000"/>
                </a:solidFill>
              </a:rPr>
              <a:t>and</a:t>
            </a:r>
            <a:r>
              <a:rPr lang="pt-PT" dirty="0">
                <a:solidFill>
                  <a:srgbClr val="000000"/>
                </a:solidFill>
              </a:rPr>
              <a:t> 65537.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pt-PT" dirty="0">
                <a:solidFill>
                  <a:srgbClr val="000000"/>
                </a:solidFill>
              </a:rPr>
              <a:t>Regular </a:t>
            </a:r>
            <a:r>
              <a:rPr lang="pt-PT" dirty="0" err="1">
                <a:solidFill>
                  <a:srgbClr val="000000"/>
                </a:solidFill>
              </a:rPr>
              <a:t>polygons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with</a:t>
            </a:r>
            <a:r>
              <a:rPr lang="pt-PT" dirty="0">
                <a:solidFill>
                  <a:srgbClr val="000000"/>
                </a:solidFill>
              </a:rPr>
              <a:t> 7, 9, 14 </a:t>
            </a:r>
            <a:r>
              <a:rPr lang="pt-PT" dirty="0" err="1">
                <a:solidFill>
                  <a:srgbClr val="000000"/>
                </a:solidFill>
              </a:rPr>
              <a:t>sides</a:t>
            </a:r>
            <a:r>
              <a:rPr lang="pt-PT" dirty="0">
                <a:solidFill>
                  <a:srgbClr val="000000"/>
                </a:solidFill>
              </a:rPr>
              <a:t> are </a:t>
            </a:r>
            <a:r>
              <a:rPr lang="pt-PT" dirty="0" err="1">
                <a:solidFill>
                  <a:srgbClr val="000000"/>
                </a:solidFill>
              </a:rPr>
              <a:t>nor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constructible</a:t>
            </a:r>
            <a:r>
              <a:rPr lang="pt-PT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855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i="1" dirty="0" smtClean="0"/>
              <a:t>Começar</a:t>
            </a:r>
            <a:endParaRPr lang="pt-PT" i="1" dirty="0"/>
          </a:p>
        </p:txBody>
      </p:sp>
      <p:pic>
        <p:nvPicPr>
          <p:cNvPr id="5" name="Picture 4" descr="Comecar_FC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19" y="2704718"/>
            <a:ext cx="8248763" cy="22490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24583" y="5444758"/>
            <a:ext cx="588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Mural, 1968/69. </a:t>
            </a:r>
            <a:r>
              <a:rPr lang="en-US" dirty="0" err="1" smtClean="0"/>
              <a:t>Fundação</a:t>
            </a:r>
            <a:r>
              <a:rPr lang="en-US" dirty="0" smtClean="0"/>
              <a:t> </a:t>
            </a:r>
            <a:r>
              <a:rPr lang="en-US" dirty="0" err="1" smtClean="0"/>
              <a:t>Calouste</a:t>
            </a:r>
            <a:r>
              <a:rPr lang="en-US" dirty="0" smtClean="0"/>
              <a:t> </a:t>
            </a:r>
            <a:r>
              <a:rPr lang="en-US" dirty="0" err="1" smtClean="0"/>
              <a:t>Gulbenkian</a:t>
            </a:r>
            <a:r>
              <a:rPr lang="en-US" dirty="0" smtClean="0"/>
              <a:t>, </a:t>
            </a:r>
            <a:r>
              <a:rPr lang="en-US" dirty="0" err="1" smtClean="0"/>
              <a:t>Lisboa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34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Pentalpha</a:t>
            </a:r>
            <a:endParaRPr lang="pt-PT" dirty="0"/>
          </a:p>
        </p:txBody>
      </p:sp>
      <p:sp>
        <p:nvSpPr>
          <p:cNvPr id="3" name="TextBox 2"/>
          <p:cNvSpPr txBox="1"/>
          <p:nvPr/>
        </p:nvSpPr>
        <p:spPr>
          <a:xfrm>
            <a:off x="1487294" y="5595098"/>
            <a:ext cx="1887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Error in </a:t>
            </a:r>
            <a:r>
              <a:rPr lang="en-US" dirty="0" smtClean="0"/>
              <a:t>O/9: 1%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53959" y="5595098"/>
            <a:ext cx="2043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2r = 2 O/9 + O/</a:t>
            </a:r>
            <a:r>
              <a:rPr lang="en-US" dirty="0" smtClean="0"/>
              <a:t>10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62" y="1676755"/>
            <a:ext cx="3791244" cy="3798075"/>
          </a:xfrm>
          <a:prstGeom prst="rect">
            <a:avLst/>
          </a:prstGeom>
        </p:spPr>
      </p:pic>
      <p:pic>
        <p:nvPicPr>
          <p:cNvPr id="5" name="Picture 4" descr="penta_fi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967" y="1688197"/>
            <a:ext cx="3926777" cy="379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316</TotalTime>
  <Words>208</Words>
  <Application>Microsoft Office PowerPoint</Application>
  <PresentationFormat>On-screen Show (4:3)</PresentationFormat>
  <Paragraphs>41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Civic</vt:lpstr>
      <vt:lpstr>Equation</vt:lpstr>
      <vt:lpstr>Almada Negreiros</vt:lpstr>
      <vt:lpstr>S Tomé e Príncipe, 1893 – Lisboa, 1970</vt:lpstr>
      <vt:lpstr>Famous works</vt:lpstr>
      <vt:lpstr>A Geometric Canon</vt:lpstr>
      <vt:lpstr>Language of the square</vt:lpstr>
      <vt:lpstr>Language of the square</vt:lpstr>
      <vt:lpstr>Gauss-Wantzel’s Theorem</vt:lpstr>
      <vt:lpstr>Começar</vt:lpstr>
      <vt:lpstr>Pentalpha</vt:lpstr>
      <vt:lpstr>More on this</vt:lpstr>
      <vt:lpstr>More on this</vt:lpstr>
    </vt:vector>
  </TitlesOfParts>
  <Company>University Lisbon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Almada Negreiros e a lei dos cossenos</dc:title>
  <dc:creator>Pedro Freitas</dc:creator>
  <cp:lastModifiedBy>MD</cp:lastModifiedBy>
  <cp:revision>143</cp:revision>
  <dcterms:created xsi:type="dcterms:W3CDTF">2015-03-23T15:40:27Z</dcterms:created>
  <dcterms:modified xsi:type="dcterms:W3CDTF">2015-11-07T10:40:34Z</dcterms:modified>
</cp:coreProperties>
</file>