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2C7"/>
    <a:srgbClr val="487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85" d="100"/>
          <a:sy n="85" d="100"/>
        </p:scale>
        <p:origin x="40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73DB-6402-4455-A85D-3684DB3BA8B2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E21A-6CC0-4348-8E12-F113A2D06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153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73DB-6402-4455-A85D-3684DB3BA8B2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E21A-6CC0-4348-8E12-F113A2D06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54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73DB-6402-4455-A85D-3684DB3BA8B2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E21A-6CC0-4348-8E12-F113A2D06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7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73DB-6402-4455-A85D-3684DB3BA8B2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E21A-6CC0-4348-8E12-F113A2D06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76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73DB-6402-4455-A85D-3684DB3BA8B2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E21A-6CC0-4348-8E12-F113A2D06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43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73DB-6402-4455-A85D-3684DB3BA8B2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E21A-6CC0-4348-8E12-F113A2D06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88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73DB-6402-4455-A85D-3684DB3BA8B2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E21A-6CC0-4348-8E12-F113A2D06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5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73DB-6402-4455-A85D-3684DB3BA8B2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E21A-6CC0-4348-8E12-F113A2D06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2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73DB-6402-4455-A85D-3684DB3BA8B2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E21A-6CC0-4348-8E12-F113A2D06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97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73DB-6402-4455-A85D-3684DB3BA8B2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E21A-6CC0-4348-8E12-F113A2D06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04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73DB-6402-4455-A85D-3684DB3BA8B2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E21A-6CC0-4348-8E12-F113A2D06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11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A73DB-6402-4455-A85D-3684DB3BA8B2}" type="datetimeFigureOut">
              <a:rPr lang="en-GB" smtClean="0"/>
              <a:t>09/11/2016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FE21A-6CC0-4348-8E12-F113A2D065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35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n.com/earth-matters/climate-weather/photos/10-stunning-images-of-rainbows-and-their-less-famous-cousins/at" TargetMode="External"/><Relationship Id="rId2" Type="http://schemas.openxmlformats.org/officeDocument/2006/relationships/hyperlink" Target="http://www.tankonyvtar.hu/hu/tartalom/tamop425/0038_matematika_Miklos_Hoffmann-Topology_and_differential_geometry/images/caustic_circle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merald-stock.deviantart.com/art/Blue-water-light-30204399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Cardioids in Coffee Cups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Dominika Vasilkova (@</a:t>
            </a:r>
            <a:r>
              <a:rPr lang="en-GB" dirty="0" err="1" smtClean="0"/>
              <a:t>dragon_dodo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8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625" t="17054" r="30626" b="6905"/>
          <a:stretch/>
        </p:blipFill>
        <p:spPr>
          <a:xfrm>
            <a:off x="7231380" y="1408962"/>
            <a:ext cx="3970020" cy="4067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" y="1248275"/>
            <a:ext cx="5920740" cy="43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3058512" y="267893"/>
            <a:ext cx="6132545" cy="6148552"/>
          </a:xfrm>
          <a:prstGeom prst="ellips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2743199" y="126123"/>
            <a:ext cx="3436883" cy="655821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3020412" y="447675"/>
            <a:ext cx="4114798" cy="157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35210" y="476250"/>
            <a:ext cx="1749973" cy="15765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058512" y="867103"/>
            <a:ext cx="4855778" cy="157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7930055" y="898634"/>
            <a:ext cx="693683" cy="21283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058512" y="1261241"/>
            <a:ext cx="5312978" cy="315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182303" y="1292772"/>
            <a:ext cx="189187" cy="20022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106137" y="1671145"/>
            <a:ext cx="5565226" cy="157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7949105" y="1686910"/>
            <a:ext cx="693683" cy="17499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010887" y="2033752"/>
            <a:ext cx="58647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7620657" y="2052802"/>
            <a:ext cx="1245476" cy="15765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63287" y="2459421"/>
            <a:ext cx="58647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264619" y="2459421"/>
            <a:ext cx="1765738" cy="11508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25187" y="2853559"/>
            <a:ext cx="5990895" cy="157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6873437" y="2869324"/>
            <a:ext cx="2269995" cy="5675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893047" y="3247695"/>
            <a:ext cx="627419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034697" y="3610303"/>
            <a:ext cx="613254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6887721" y="3026979"/>
            <a:ext cx="2269995" cy="5833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058512" y="4035972"/>
            <a:ext cx="599089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7192360" y="3046029"/>
            <a:ext cx="1876097" cy="9932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058512" y="4433395"/>
            <a:ext cx="58647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7413078" y="2872609"/>
            <a:ext cx="1529255" cy="15607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3058512" y="4808483"/>
            <a:ext cx="5722881" cy="315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7696857" y="2878849"/>
            <a:ext cx="1072055" cy="19233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3058512" y="5218386"/>
            <a:ext cx="54548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8071946" y="3436883"/>
            <a:ext cx="441435" cy="17972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3058512" y="5596759"/>
            <a:ext cx="5123791" cy="3153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8182303" y="3610303"/>
            <a:ext cx="331076" cy="19549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058510" y="6022428"/>
            <a:ext cx="45089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7583211" y="4083271"/>
            <a:ext cx="1103586" cy="19549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8292663" y="7110248"/>
            <a:ext cx="1213944" cy="157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78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according to maths, I’m wrong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With uniformly spaced light – actually a </a:t>
            </a:r>
            <a:r>
              <a:rPr lang="en-GB" dirty="0" err="1" smtClean="0"/>
              <a:t>nephroid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Point source gives a cardioid, though.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511" y="1899275"/>
            <a:ext cx="7343506" cy="311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8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cups are 3D…oh no.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didn’t realise this for an embarrassingly long time.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7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016" y="232681"/>
            <a:ext cx="5347969" cy="6010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162" y="465826"/>
            <a:ext cx="2300658" cy="33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places to see caustics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98" y="1506478"/>
            <a:ext cx="5767298" cy="3534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738" y="1825625"/>
            <a:ext cx="5397260" cy="4047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258" y="3459192"/>
            <a:ext cx="5867308" cy="29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0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124" y="2133540"/>
            <a:ext cx="5476336" cy="1325563"/>
          </a:xfrm>
        </p:spPr>
        <p:txBody>
          <a:bodyPr/>
          <a:lstStyle/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Thanks for listening! 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754" y="5001165"/>
            <a:ext cx="113774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Image credits:</a:t>
            </a:r>
          </a:p>
          <a:p>
            <a:r>
              <a:rPr lang="en-GB" sz="1400" u="sng" dirty="0">
                <a:solidFill>
                  <a:srgbClr val="1E72C7"/>
                </a:solidFill>
              </a:rPr>
              <a:t>https://thatsmaths.com/2014/09/25/curves-with-singularities/</a:t>
            </a:r>
          </a:p>
          <a:p>
            <a:r>
              <a:rPr lang="en-GB" sz="1400" u="sng" dirty="0">
                <a:solidFill>
                  <a:srgbClr val="1E72C7"/>
                </a:solidFill>
                <a:hlinkClick r:id="rId2"/>
              </a:rPr>
              <a:t>http://</a:t>
            </a:r>
            <a:r>
              <a:rPr lang="en-GB" sz="1400" u="sng" dirty="0" smtClean="0">
                <a:solidFill>
                  <a:srgbClr val="1E72C7"/>
                </a:solidFill>
                <a:hlinkClick r:id="rId2"/>
              </a:rPr>
              <a:t>www.tankonyvtar.hu/hu/tartalom/tamop425/0038_matematika_Miklos_Hoffmann-Topology_and_differential_geometry/images/caustic_circle.png</a:t>
            </a:r>
            <a:endParaRPr lang="en-GB" sz="1400" u="sng" dirty="0" smtClean="0">
              <a:solidFill>
                <a:srgbClr val="1E72C7"/>
              </a:solidFill>
            </a:endParaRPr>
          </a:p>
          <a:p>
            <a:r>
              <a:rPr lang="en-GB" sz="1400" u="sng" dirty="0">
                <a:solidFill>
                  <a:srgbClr val="1E72C7"/>
                </a:solidFill>
              </a:rPr>
              <a:t>http://www.singsurf.org/parade/caustics.php </a:t>
            </a:r>
          </a:p>
          <a:p>
            <a:r>
              <a:rPr lang="en-GB" sz="1400" u="sng" dirty="0">
                <a:solidFill>
                  <a:srgbClr val="1E72C7"/>
                </a:solidFill>
                <a:hlinkClick r:id="rId3"/>
              </a:rPr>
              <a:t>http://</a:t>
            </a:r>
            <a:r>
              <a:rPr lang="en-GB" sz="1400" u="sng" dirty="0" smtClean="0">
                <a:solidFill>
                  <a:srgbClr val="1E72C7"/>
                </a:solidFill>
                <a:hlinkClick r:id="rId3"/>
              </a:rPr>
              <a:t>www.mnn.com/earth-matters/climate-weather/photos/10-stunning-images-of-rainbows-and-their-less-famous-cousins/at</a:t>
            </a:r>
            <a:endParaRPr lang="en-GB" sz="1400" u="sng" dirty="0" smtClean="0">
              <a:solidFill>
                <a:srgbClr val="1E72C7"/>
              </a:solidFill>
            </a:endParaRPr>
          </a:p>
          <a:p>
            <a:r>
              <a:rPr lang="en-GB" sz="1400" u="sng" dirty="0">
                <a:solidFill>
                  <a:srgbClr val="1E72C7"/>
                </a:solidFill>
                <a:hlinkClick r:id="rId4"/>
              </a:rPr>
              <a:t>http://</a:t>
            </a:r>
            <a:r>
              <a:rPr lang="en-GB" sz="1400" u="sng" dirty="0" smtClean="0">
                <a:solidFill>
                  <a:srgbClr val="1E72C7"/>
                </a:solidFill>
                <a:hlinkClick r:id="rId4"/>
              </a:rPr>
              <a:t>emerald-stock.deviantart.com/art/Blue-water-light-302043993</a:t>
            </a:r>
            <a:endParaRPr lang="en-GB" sz="1400" u="sng" dirty="0" smtClean="0">
              <a:solidFill>
                <a:srgbClr val="1E72C7"/>
              </a:solidFill>
            </a:endParaRPr>
          </a:p>
          <a:p>
            <a:r>
              <a:rPr lang="en-GB" sz="1400" u="sng" dirty="0">
                <a:solidFill>
                  <a:srgbClr val="1E72C7"/>
                </a:solidFill>
              </a:rPr>
              <a:t>http://www.ams.org/news/math-in-the-media/mmarc-07-2003-media#caustics</a:t>
            </a:r>
          </a:p>
        </p:txBody>
      </p:sp>
    </p:spTree>
    <p:extLst>
      <p:ext uri="{BB962C8B-B14F-4D97-AF65-F5344CB8AC3E}">
        <p14:creationId xmlns:p14="http://schemas.microsoft.com/office/powerpoint/2010/main" val="26020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3536</TotalTime>
  <Words>79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Cardioids in Coffee Cups</vt:lpstr>
      <vt:lpstr>PowerPoint Presentation</vt:lpstr>
      <vt:lpstr>PowerPoint Presentation</vt:lpstr>
      <vt:lpstr>But according to maths, I’m wrong</vt:lpstr>
      <vt:lpstr>But cups are 3D…oh no. </vt:lpstr>
      <vt:lpstr>PowerPoint Presentation</vt:lpstr>
      <vt:lpstr>Other places to see caustics</vt:lpstr>
      <vt:lpstr>Thanks for listening! </vt:lpstr>
    </vt:vector>
  </TitlesOfParts>
  <Company>Imperial College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Vasilkova, Dominika</dc:creator>
  <cp:lastModifiedBy>Dominika Vasilkova</cp:lastModifiedBy>
  <cp:revision>27</cp:revision>
  <dcterms:created xsi:type="dcterms:W3CDTF">2016-11-07T17:31:47Z</dcterms:created>
  <dcterms:modified xsi:type="dcterms:W3CDTF">2016-11-10T21:43:18Z</dcterms:modified>
</cp:coreProperties>
</file>