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7" r:id="rId2"/>
    <p:sldId id="274" r:id="rId3"/>
    <p:sldId id="276" r:id="rId4"/>
    <p:sldId id="278" r:id="rId5"/>
    <p:sldId id="305" r:id="rId6"/>
    <p:sldId id="302" r:id="rId7"/>
    <p:sldId id="293" r:id="rId8"/>
    <p:sldId id="294" r:id="rId9"/>
    <p:sldId id="290" r:id="rId10"/>
    <p:sldId id="304" r:id="rId11"/>
    <p:sldId id="313" r:id="rId12"/>
    <p:sldId id="315" r:id="rId13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2474" autoAdjust="0"/>
  </p:normalViewPr>
  <p:slideViewPr>
    <p:cSldViewPr snapToGrid="0">
      <p:cViewPr varScale="1">
        <p:scale>
          <a:sx n="46" d="100"/>
          <a:sy n="46" d="100"/>
        </p:scale>
        <p:origin x="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6437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B530842C-2CCA-4AE3-B8DB-4ACF79E447CA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7628"/>
            <a:ext cx="4434999" cy="356435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7628"/>
            <a:ext cx="4434999" cy="356435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BA019314-46DB-45C2-B046-CFCA24DB0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3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6040" cy="35616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170" y="0"/>
            <a:ext cx="4436040" cy="35616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1C050072-1D33-4511-B1F0-BD460BE601CB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243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5" tIns="47457" rIns="94915" bIns="4745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702" y="3418753"/>
            <a:ext cx="8187210" cy="2797161"/>
          </a:xfrm>
          <a:prstGeom prst="rect">
            <a:avLst/>
          </a:prstGeom>
        </p:spPr>
        <p:txBody>
          <a:bodyPr vert="horz" lIns="94915" tIns="47457" rIns="94915" bIns="4745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7895"/>
            <a:ext cx="4436040" cy="356168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170" y="6747895"/>
            <a:ext cx="4436040" cy="356168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27C9EFF8-A5D1-46FE-A6F9-A29E1D5A6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0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7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our Muses?</a:t>
            </a:r>
          </a:p>
          <a:p>
            <a:endParaRPr lang="en-GB" dirty="0"/>
          </a:p>
          <a:p>
            <a:r>
              <a:rPr lang="en-GB" dirty="0"/>
              <a:t>Get away from disciplinary silos.</a:t>
            </a:r>
          </a:p>
          <a:p>
            <a:endParaRPr lang="en-GB" dirty="0"/>
          </a:p>
          <a:p>
            <a:r>
              <a:rPr lang="en-GB" dirty="0"/>
              <a:t>It may</a:t>
            </a:r>
            <a:r>
              <a:rPr lang="en-GB" baseline="0" dirty="0"/>
              <a:t> seem ironic that mathematics is the most theoretical of subjects, but at the same time has unreasonable effectiveness in so many areas (Wigner 1960).</a:t>
            </a:r>
          </a:p>
          <a:p>
            <a:endParaRPr lang="en-GB" baseline="0" dirty="0"/>
          </a:p>
          <a:p>
            <a:endParaRPr lang="en-GB" dirty="0"/>
          </a:p>
          <a:p>
            <a:r>
              <a:rPr lang="en-GB" dirty="0"/>
              <a:t>Mark Peterson</a:t>
            </a:r>
            <a:r>
              <a:rPr lang="en-GB" baseline="0" dirty="0"/>
              <a:t> (2011) traces modern mathematics back via Galileo to Dante’s vision of hell (! – chapter 10), and beyond that to poetry, painting, music and architecture – the renaissance arts, not the sciences.  Perhaps it is here that we may find our mathematical muses. However, I want to look forward and explore more tongue-in-cheek potential muses for our mathematical future.  </a:t>
            </a:r>
          </a:p>
          <a:p>
            <a:endParaRPr lang="en-GB" baseline="0" dirty="0"/>
          </a:p>
          <a:p>
            <a:r>
              <a:rPr lang="en-GB" dirty="0"/>
              <a:t>Mark Peterson (2011) Galileo’s Muse. Harvard University Press.</a:t>
            </a:r>
          </a:p>
          <a:p>
            <a:endParaRPr lang="en-GB" dirty="0"/>
          </a:p>
          <a:p>
            <a:r>
              <a:rPr lang="en-GB" dirty="0"/>
              <a:t>Eugene Wigner (1980) “The Unreasonable Effectiveness of Mathematics in the Natural Sciences.” </a:t>
            </a:r>
          </a:p>
          <a:p>
            <a:endParaRPr lang="en-GB" dirty="0"/>
          </a:p>
          <a:p>
            <a:r>
              <a:rPr lang="en-GB" dirty="0"/>
              <a:t>R.W. Hamming (1980) “The Unreasonable Effectiveness of Mathematics.” The American Mathematical Monthly 87(2):81–90.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1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4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147">
              <a:defRPr/>
            </a:pPr>
            <a:r>
              <a:rPr lang="en-GB" dirty="0"/>
              <a:t>Maths is</a:t>
            </a:r>
            <a:r>
              <a:rPr lang="en-GB" baseline="0" dirty="0"/>
              <a:t> hard like a diamond. And like a diamond it combines a host of industrial applications with exceptional beauty.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2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4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0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5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5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EFF8-A5D1-46FE-A6F9-A29E1D5A66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3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5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6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2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1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1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0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6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900B-8925-44C8-AEAB-93499B3EE14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5DF6-CDAC-4C59-90C8-F7A68269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3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jb43@York.ac.uk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12" Type="http://schemas.openxmlformats.org/officeDocument/2006/relationships/image" Target="../media/image39.GIF"/><Relationship Id="rId17" Type="http://schemas.openxmlformats.org/officeDocument/2006/relationships/image" Target="../media/image1.jpg"/><Relationship Id="rId2" Type="http://schemas.openxmlformats.org/officeDocument/2006/relationships/image" Target="../media/image2.jpg"/><Relationship Id="rId16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gif"/><Relationship Id="rId15" Type="http://schemas.openxmlformats.org/officeDocument/2006/relationships/image" Target="../media/image42.jp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jb43@York.ac.uk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921" y="426438"/>
            <a:ext cx="7104185" cy="2708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Will you join in?</a:t>
            </a:r>
          </a:p>
          <a:p>
            <a:pPr algn="ctr"/>
            <a:endParaRPr lang="en-GB" dirty="0"/>
          </a:p>
          <a:p>
            <a:pPr algn="ctr"/>
            <a:r>
              <a:rPr lang="en-GB" sz="4800" b="1" dirty="0"/>
              <a:t>World  Maths  Year  2020</a:t>
            </a:r>
            <a:endParaRPr lang="en-GB" sz="1400" dirty="0"/>
          </a:p>
          <a:p>
            <a:pPr algn="ctr"/>
            <a:r>
              <a:rPr lang="en-GB" sz="2000" i="1" dirty="0"/>
              <a:t>Or maybe 2025? - a possible legacy for this conference</a:t>
            </a:r>
          </a:p>
          <a:p>
            <a:pPr algn="ctr"/>
            <a:endParaRPr lang="en-GB" sz="2800" i="1" dirty="0"/>
          </a:p>
          <a:p>
            <a:pPr algn="ctr"/>
            <a:r>
              <a:rPr lang="en-GB" sz="2400" b="1" i="1" dirty="0"/>
              <a:t>John Bibby:  </a:t>
            </a:r>
            <a:r>
              <a:rPr lang="en-GB" sz="2400" b="1" i="1" dirty="0">
                <a:hlinkClick r:id="rId3"/>
              </a:rPr>
              <a:t>jb43@York.ac.uk</a:t>
            </a:r>
            <a:r>
              <a:rPr lang="en-GB" sz="2400" b="1" i="1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19948" y="4599567"/>
            <a:ext cx="1974870" cy="1998681"/>
            <a:chOff x="208318" y="524841"/>
            <a:chExt cx="1974870" cy="19986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18" y="524841"/>
              <a:ext cx="1974870" cy="19748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85788" y="1600192"/>
              <a:ext cx="43198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2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2" y="4730847"/>
            <a:ext cx="2278229" cy="186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31" y="5479062"/>
            <a:ext cx="5667375" cy="109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31" y="5479062"/>
            <a:ext cx="2447925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73" y="3945833"/>
            <a:ext cx="1895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139" y="323951"/>
            <a:ext cx="79306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/>
              <a:t>Lastly – on BBC World Service yesterday:</a:t>
            </a:r>
          </a:p>
          <a:p>
            <a:r>
              <a:rPr lang="en-GB" sz="2400" dirty="0"/>
              <a:t>From ‘The Jungle’ migrant camp in Calais</a:t>
            </a:r>
          </a:p>
          <a:p>
            <a:endParaRPr lang="en-GB" sz="2400" dirty="0"/>
          </a:p>
          <a:p>
            <a:r>
              <a:rPr lang="en-GB" sz="2800" dirty="0"/>
              <a:t>Young maths teacher: “I want to go to UK so I can teach mathematics. It’s what I do. It’s beautiful.”</a:t>
            </a:r>
          </a:p>
          <a:p>
            <a:endParaRPr lang="en-GB" sz="2800" dirty="0"/>
          </a:p>
          <a:p>
            <a:endParaRPr lang="en-GB" sz="2400" dirty="0"/>
          </a:p>
          <a:p>
            <a:pPr algn="ctr"/>
            <a:r>
              <a:rPr lang="en-GB" sz="3200" i="1" dirty="0"/>
              <a:t>An impossible dream?</a:t>
            </a:r>
            <a:endParaRPr lang="en-GB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76" y="3732605"/>
            <a:ext cx="3547522" cy="2357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3359" y="6090409"/>
            <a:ext cx="616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Catherine </a:t>
            </a:r>
            <a:r>
              <a:rPr lang="en-GB" sz="1400" dirty="0" err="1"/>
              <a:t>Carr</a:t>
            </a:r>
            <a:r>
              <a:rPr lang="en-GB" sz="1400" dirty="0"/>
              <a:t>: </a:t>
            </a:r>
            <a:r>
              <a:rPr lang="en-GB" sz="1600" dirty="0"/>
              <a:t>“</a:t>
            </a:r>
            <a:r>
              <a:rPr lang="en-GB" sz="1600" i="1" dirty="0"/>
              <a:t>Where are you going?</a:t>
            </a:r>
            <a:r>
              <a:rPr lang="en-GB" sz="1600" dirty="0"/>
              <a:t>” </a:t>
            </a:r>
            <a:r>
              <a:rPr lang="en-GB" sz="1400" dirty="0"/>
              <a:t>BBC World Service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338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0" y="628870"/>
            <a:ext cx="2278229" cy="186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43" y="2464325"/>
            <a:ext cx="1765262" cy="1823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60" y="4267223"/>
            <a:ext cx="1256089" cy="1586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7" y="1840024"/>
            <a:ext cx="2261843" cy="1515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8" y="5856467"/>
            <a:ext cx="3190679" cy="504388"/>
          </a:xfrm>
          <a:prstGeom prst="rect">
            <a:avLst/>
          </a:prstGeom>
        </p:spPr>
      </p:pic>
      <p:pic>
        <p:nvPicPr>
          <p:cNvPr id="5" name="Picture 4" descr="MWUK logo-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1118" y="5818219"/>
            <a:ext cx="2717036" cy="580884"/>
          </a:xfrm>
          <a:prstGeom prst="rect">
            <a:avLst/>
          </a:prstGeom>
        </p:spPr>
      </p:pic>
      <p:pic>
        <p:nvPicPr>
          <p:cNvPr id="6" name="Picture 2" descr="Image result for mathsworld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2" y="3375894"/>
            <a:ext cx="1447295" cy="20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07" y="4499375"/>
            <a:ext cx="3323700" cy="470903"/>
          </a:xfrm>
          <a:prstGeom prst="rect">
            <a:avLst/>
          </a:prstGeom>
        </p:spPr>
      </p:pic>
      <p:pic>
        <p:nvPicPr>
          <p:cNvPr id="9" name="Picture 4" descr="THE GARDEN OF ARCHIMEDES - A museum for Mathematic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39" y="5545385"/>
            <a:ext cx="3427001" cy="6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39" y="1912182"/>
            <a:ext cx="11430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78" y="1577009"/>
            <a:ext cx="1369985" cy="1135646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FFFF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61" y="569893"/>
            <a:ext cx="1152525" cy="115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49" y="152077"/>
            <a:ext cx="2216530" cy="1496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18" y="2496271"/>
            <a:ext cx="1910227" cy="149374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43200" y="3703312"/>
            <a:ext cx="1974870" cy="1998681"/>
            <a:chOff x="208318" y="524841"/>
            <a:chExt cx="1974870" cy="19986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18" y="524841"/>
              <a:ext cx="1974870" cy="19748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85788" y="1600192"/>
              <a:ext cx="43198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78238" y="306302"/>
            <a:ext cx="10348833" cy="2708434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Do we have a critical mass here at MATRIX</a:t>
            </a:r>
          </a:p>
          <a:p>
            <a:pPr algn="ctr"/>
            <a:r>
              <a:rPr lang="en-GB" sz="2400" b="1" dirty="0"/>
              <a:t>along with partners</a:t>
            </a:r>
          </a:p>
          <a:p>
            <a:pPr algn="ctr"/>
            <a:r>
              <a:rPr lang="en-GB" sz="4000" b="1" dirty="0"/>
              <a:t>to turn an “impossible dream” </a:t>
            </a:r>
          </a:p>
          <a:p>
            <a:pPr algn="ctr"/>
            <a:r>
              <a:rPr lang="en-GB" sz="4000" b="1" dirty="0"/>
              <a:t>into   </a:t>
            </a:r>
            <a:r>
              <a:rPr lang="en-GB" sz="6600" b="1" dirty="0"/>
              <a:t>WMY 2020 </a:t>
            </a:r>
            <a:r>
              <a:rPr lang="en-GB" sz="4000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6047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921" y="426438"/>
            <a:ext cx="7104185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Will you join in?</a:t>
            </a:r>
          </a:p>
          <a:p>
            <a:pPr algn="ctr"/>
            <a:endParaRPr lang="en-GB" dirty="0"/>
          </a:p>
          <a:p>
            <a:pPr algn="ctr"/>
            <a:r>
              <a:rPr lang="en-GB" sz="4800" b="1" dirty="0"/>
              <a:t>World  Maths  Year  2020</a:t>
            </a:r>
          </a:p>
          <a:p>
            <a:pPr algn="ctr"/>
            <a:r>
              <a:rPr lang="en-GB" sz="2800" b="1" i="1" dirty="0"/>
              <a:t>(and the need for lots more maths t-shirts)</a:t>
            </a:r>
            <a:endParaRPr lang="en-GB" sz="1400" i="1" dirty="0"/>
          </a:p>
          <a:p>
            <a:pPr algn="ctr"/>
            <a:endParaRPr lang="en-GB" sz="2800" i="1" dirty="0"/>
          </a:p>
          <a:p>
            <a:pPr algn="ctr"/>
            <a:r>
              <a:rPr lang="en-GB" sz="2400" b="1" i="1" dirty="0"/>
              <a:t>John Bibby:  </a:t>
            </a:r>
            <a:r>
              <a:rPr lang="en-GB" sz="2400" b="1" i="1" dirty="0">
                <a:hlinkClick r:id="rId3"/>
              </a:rPr>
              <a:t>jb43@York.ac.uk</a:t>
            </a:r>
            <a:r>
              <a:rPr lang="en-GB" sz="2400" b="1" i="1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19948" y="4599567"/>
            <a:ext cx="1974870" cy="1998681"/>
            <a:chOff x="208318" y="524841"/>
            <a:chExt cx="1974870" cy="19986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18" y="524841"/>
              <a:ext cx="1974870" cy="19748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85788" y="1600192"/>
              <a:ext cx="43198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2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2" y="4730847"/>
            <a:ext cx="2278229" cy="186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31" y="5479062"/>
            <a:ext cx="5667375" cy="109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31" y="5479062"/>
            <a:ext cx="2447925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73" y="3945833"/>
            <a:ext cx="1895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1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4" y="364446"/>
            <a:ext cx="3612498" cy="545888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163948" y="124824"/>
            <a:ext cx="5392613" cy="5895202"/>
            <a:chOff x="6600094" y="998931"/>
            <a:chExt cx="4725720" cy="5333709"/>
          </a:xfrm>
        </p:grpSpPr>
        <p:grpSp>
          <p:nvGrpSpPr>
            <p:cNvPr id="17" name="Group 16"/>
            <p:cNvGrpSpPr/>
            <p:nvPr/>
          </p:nvGrpSpPr>
          <p:grpSpPr>
            <a:xfrm>
              <a:off x="6600094" y="1532040"/>
              <a:ext cx="4725720" cy="4800600"/>
              <a:chOff x="6986955" y="255545"/>
              <a:chExt cx="4725720" cy="48006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6955" y="255545"/>
                <a:ext cx="4725720" cy="4800600"/>
              </a:xfrm>
              <a:prstGeom prst="rect">
                <a:avLst/>
              </a:prstGeom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7074873" y="381571"/>
                <a:ext cx="896815" cy="334107"/>
              </a:xfrm>
              <a:prstGeom prst="roundRect">
                <a:avLst/>
              </a:prstGeom>
              <a:solidFill>
                <a:srgbClr val="FFFF00">
                  <a:alpha val="4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197968" y="1605814"/>
                <a:ext cx="896815" cy="334107"/>
              </a:xfrm>
              <a:prstGeom prst="roundRect">
                <a:avLst/>
              </a:prstGeom>
              <a:solidFill>
                <a:srgbClr val="FFFF00">
                  <a:alpha val="4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104180" y="2778940"/>
                <a:ext cx="896815" cy="334107"/>
              </a:xfrm>
              <a:prstGeom prst="roundRect">
                <a:avLst/>
              </a:prstGeom>
              <a:solidFill>
                <a:srgbClr val="FFFF00">
                  <a:alpha val="4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180383" y="3969652"/>
                <a:ext cx="1248509" cy="315704"/>
              </a:xfrm>
              <a:prstGeom prst="roundRect">
                <a:avLst/>
              </a:prstGeom>
              <a:solidFill>
                <a:srgbClr val="FFFF00">
                  <a:alpha val="4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717319" y="998931"/>
              <a:ext cx="1471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Contents:</a:t>
              </a:r>
            </a:p>
          </p:txBody>
        </p:sp>
      </p:grpSp>
      <p:sp useBgFill="1">
        <p:nvSpPr>
          <p:cNvPr id="20" name="TextBox 19"/>
          <p:cNvSpPr txBox="1"/>
          <p:nvPr/>
        </p:nvSpPr>
        <p:spPr>
          <a:xfrm>
            <a:off x="679004" y="3832300"/>
            <a:ext cx="481792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/>
              <a:t>Galileo’s Muses</a:t>
            </a:r>
            <a:r>
              <a:rPr lang="en-GB" sz="2400" dirty="0"/>
              <a:t>:  Poetry,  Painting, Music, Architecture    </a:t>
            </a:r>
            <a:r>
              <a:rPr lang="en-GB" sz="2000" dirty="0"/>
              <a:t>(including Dante’s “</a:t>
            </a:r>
            <a:r>
              <a:rPr lang="en-GB" sz="2000" i="1" dirty="0"/>
              <a:t>Dimensions of Hell</a:t>
            </a:r>
            <a:r>
              <a:rPr lang="en-GB" sz="2000" dirty="0"/>
              <a:t>”!)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66573" y="5934670"/>
            <a:ext cx="375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 Peterson (2011) </a:t>
            </a:r>
            <a:r>
              <a:rPr lang="en-GB" i="1" dirty="0"/>
              <a:t>Galileo’s Muse. </a:t>
            </a:r>
          </a:p>
          <a:p>
            <a:r>
              <a:rPr lang="en-GB" dirty="0"/>
              <a:t>Harvard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397549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71" y="1237649"/>
            <a:ext cx="433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Out of the silo</a:t>
            </a:r>
            <a:r>
              <a:rPr lang="en-GB" sz="2000" b="1" dirty="0"/>
              <a:t> (1): Physical silos </a:t>
            </a:r>
          </a:p>
          <a:p>
            <a:r>
              <a:rPr lang="en-GB" dirty="0"/>
              <a:t>(Get out of the building: build bridges to </a:t>
            </a:r>
          </a:p>
          <a:p>
            <a:r>
              <a:rPr lang="en-GB" dirty="0"/>
              <a:t>“</a:t>
            </a:r>
            <a:r>
              <a:rPr lang="en-GB" i="1" dirty="0"/>
              <a:t>Non-standard learning environments</a:t>
            </a:r>
            <a:r>
              <a:rPr lang="en-GB" dirty="0"/>
              <a:t>”)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560" y="2379763"/>
            <a:ext cx="7190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buses / On the train</a:t>
            </a:r>
            <a:r>
              <a:rPr lang="en-GB" sz="1400" dirty="0"/>
              <a:t> (and stations and stops)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home</a:t>
            </a:r>
            <a:r>
              <a:rPr lang="en-GB" sz="1400" dirty="0"/>
              <a:t> (care-homes, Arclight, </a:t>
            </a:r>
            <a:r>
              <a:rPr lang="en-GB" sz="1400" dirty="0" err="1"/>
              <a:t>Hebden</a:t>
            </a:r>
            <a:r>
              <a:rPr lang="en-GB" sz="1400" dirty="0"/>
              <a:t> Rise)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street </a:t>
            </a:r>
            <a:r>
              <a:rPr lang="en-GB" sz="1400" dirty="0"/>
              <a:t>(youngsters, offenders, homeless people)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Cafes &amp; pubs: </a:t>
            </a:r>
            <a:r>
              <a:rPr lang="en-GB" sz="1400" dirty="0"/>
              <a:t>beermat(h)s, quizzes, napkins, tablecloths  </a:t>
            </a:r>
            <a:r>
              <a:rPr lang="en-GB" sz="1200" dirty="0"/>
              <a:t>incl. </a:t>
            </a:r>
            <a:r>
              <a:rPr lang="en-GB" sz="1400" dirty="0"/>
              <a:t>origami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Sports arenas: </a:t>
            </a:r>
            <a:r>
              <a:rPr lang="en-GB" sz="1400" dirty="0"/>
              <a:t> </a:t>
            </a:r>
            <a:r>
              <a:rPr lang="en-GB" sz="1400" dirty="0" err="1"/>
              <a:t>MathFests</a:t>
            </a:r>
            <a:r>
              <a:rPr lang="en-GB" sz="1400" dirty="0"/>
              <a:t> at Leeds United &amp; Manchester City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Shopping malls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 boot sales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93896" y="5677762"/>
            <a:ext cx="3807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Informal learning  “Out of the box”</a:t>
            </a:r>
          </a:p>
          <a:p>
            <a:endParaRPr lang="en-GB" dirty="0"/>
          </a:p>
          <a:p>
            <a:r>
              <a:rPr lang="en-GB" dirty="0"/>
              <a:t>Breaking barriers, Building bridges</a:t>
            </a:r>
          </a:p>
          <a:p>
            <a:r>
              <a:rPr lang="en-GB" dirty="0"/>
              <a:t>Physical walls</a:t>
            </a:r>
          </a:p>
          <a:p>
            <a:r>
              <a:rPr lang="en-GB" dirty="0"/>
              <a:t>Academic silos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21" y="496966"/>
            <a:ext cx="2864285" cy="1762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66" y="201246"/>
            <a:ext cx="1966796" cy="271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18" y="4116834"/>
            <a:ext cx="3264204" cy="1364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1" y="5379307"/>
            <a:ext cx="3853450" cy="1103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4726016"/>
            <a:ext cx="3049039" cy="1510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51" y="2970564"/>
            <a:ext cx="3221016" cy="400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76" y="155609"/>
            <a:ext cx="2538984" cy="1082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49" y="-64000"/>
            <a:ext cx="1345378" cy="13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0" y="647979"/>
            <a:ext cx="76169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Out of the silo</a:t>
            </a:r>
            <a:r>
              <a:rPr lang="en-GB" sz="2000" b="1" dirty="0"/>
              <a:t> (2): Intellectual silos</a:t>
            </a:r>
          </a:p>
          <a:p>
            <a:r>
              <a:rPr lang="en-GB" dirty="0"/>
              <a:t>(Get out of the box: build bridges to other disciplines &amp; non-disciplines)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“</a:t>
            </a:r>
            <a:r>
              <a:rPr lang="en-GB" b="1" u="sng" dirty="0"/>
              <a:t>Maths and X</a:t>
            </a:r>
            <a:r>
              <a:rPr lang="en-GB" b="1" dirty="0"/>
              <a:t>”</a:t>
            </a:r>
            <a:r>
              <a:rPr lang="en-GB" dirty="0"/>
              <a:t>:   </a:t>
            </a:r>
            <a:r>
              <a:rPr lang="en-GB" i="1" dirty="0"/>
              <a:t>x </a:t>
            </a:r>
            <a:r>
              <a:rPr lang="en-GB" dirty="0"/>
              <a:t>member of {{accounting, </a:t>
            </a:r>
            <a:r>
              <a:rPr lang="en-GB" i="1" dirty="0"/>
              <a:t>acupuncture</a:t>
            </a:r>
            <a:r>
              <a:rPr lang="en-GB" dirty="0"/>
              <a:t>, archaeology, </a:t>
            </a:r>
            <a:r>
              <a:rPr lang="en-GB" i="1" dirty="0"/>
              <a:t>art</a:t>
            </a:r>
            <a:r>
              <a:rPr lang="en-GB" dirty="0"/>
              <a:t>, 	….   youth development, </a:t>
            </a:r>
            <a:r>
              <a:rPr lang="en-GB" i="1" dirty="0"/>
              <a:t>zoology</a:t>
            </a:r>
            <a:r>
              <a:rPr lang="en-GB" dirty="0"/>
              <a:t>, zymology, …}}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Hobbies &amp; everyday activities</a:t>
            </a:r>
            <a:r>
              <a:rPr lang="en-GB" b="1" dirty="0"/>
              <a:t> </a:t>
            </a:r>
            <a:r>
              <a:rPr lang="en-GB" sz="1750" dirty="0"/>
              <a:t>too:  (archery, </a:t>
            </a:r>
            <a:r>
              <a:rPr lang="en-GB" sz="1750" i="1" dirty="0"/>
              <a:t>beer</a:t>
            </a:r>
            <a:r>
              <a:rPr lang="en-GB" sz="1750" dirty="0"/>
              <a:t>, chess, </a:t>
            </a:r>
            <a:r>
              <a:rPr lang="en-GB" sz="1750" i="1" dirty="0"/>
              <a:t>drama</a:t>
            </a:r>
            <a:r>
              <a:rPr lang="en-GB" sz="1750" dirty="0"/>
              <a:t>, </a:t>
            </a:r>
            <a:r>
              <a:rPr lang="en-GB" dirty="0"/>
              <a:t>…gardening, 	… </a:t>
            </a:r>
            <a:r>
              <a:rPr lang="en-GB" i="1" dirty="0"/>
              <a:t>knitting</a:t>
            </a:r>
            <a:r>
              <a:rPr lang="en-GB" dirty="0"/>
              <a:t>, … quilts, … </a:t>
            </a:r>
            <a:r>
              <a:rPr lang="en-GB" i="1" dirty="0"/>
              <a:t>sport</a:t>
            </a:r>
            <a:r>
              <a:rPr lang="en-GB" dirty="0"/>
              <a:t>, … war, </a:t>
            </a:r>
            <a:r>
              <a:rPr lang="en-GB" i="1" dirty="0"/>
              <a:t>xylophones</a:t>
            </a:r>
            <a:r>
              <a:rPr lang="en-GB" dirty="0"/>
              <a:t>, youth, </a:t>
            </a:r>
            <a:r>
              <a:rPr lang="en-GB" i="1" dirty="0"/>
              <a:t>zebras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Health &amp;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Joint activities</a:t>
            </a:r>
            <a:r>
              <a:rPr lang="en-GB" dirty="0"/>
              <a:t> e.g. suitable for both </a:t>
            </a:r>
          </a:p>
          <a:p>
            <a:r>
              <a:rPr lang="en-GB" dirty="0"/>
              <a:t>	numeracy </a:t>
            </a:r>
            <a:r>
              <a:rPr lang="en-GB" i="1" dirty="0"/>
              <a:t>and </a:t>
            </a:r>
            <a:r>
              <a:rPr lang="en-GB" dirty="0"/>
              <a:t>literacy curriculums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14" y="236528"/>
            <a:ext cx="2856717" cy="1914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97" y="2319463"/>
            <a:ext cx="1885950" cy="242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88" y="4978692"/>
            <a:ext cx="3057525" cy="149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54" y="3077160"/>
            <a:ext cx="1796435" cy="28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8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680" y="660005"/>
            <a:ext cx="416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An ideal icon for 2020?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99425" y="1717280"/>
            <a:ext cx="2126973" cy="3053688"/>
            <a:chOff x="4234070" y="2442940"/>
            <a:chExt cx="2126973" cy="3053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73" y="2442940"/>
              <a:ext cx="2067670" cy="24073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34070" y="4850297"/>
              <a:ext cx="2126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Florence Nightingale</a:t>
              </a:r>
            </a:p>
            <a:p>
              <a:pPr algn="ctr"/>
              <a:r>
                <a:rPr lang="en-GB" dirty="0"/>
                <a:t>(1820-1910)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13" y="2444297"/>
            <a:ext cx="3403432" cy="34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606" y="1288403"/>
            <a:ext cx="64290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Amy Johnson</a:t>
            </a:r>
            <a:r>
              <a:rPr lang="en-GB" sz="3200" b="1" dirty="0"/>
              <a:t> – a better icon?</a:t>
            </a:r>
          </a:p>
          <a:p>
            <a:endParaRPr lang="en-GB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Less remote for today’s target groups – in time and in social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More “mathematical” (engineer/navigation)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 better role-model? </a:t>
            </a:r>
            <a:r>
              <a:rPr lang="en-GB" sz="2000" b="1" dirty="0"/>
              <a:t> (Hull swimming baths – she stood up for ‘women’s rights’ against her headmaster who called swimming  ‘unladylike’)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30" y="4840454"/>
            <a:ext cx="828675" cy="109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910291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3118" y="3339515"/>
            <a:ext cx="6361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Beat the drum!</a:t>
            </a:r>
          </a:p>
          <a:p>
            <a:endParaRPr lang="en-GB" sz="2800" dirty="0"/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Beat the bigger drum 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20" y="843998"/>
            <a:ext cx="1004680" cy="1004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12" y="3339515"/>
            <a:ext cx="28575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2323" y="843998"/>
            <a:ext cx="516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Gender equity  or</a:t>
            </a:r>
          </a:p>
          <a:p>
            <a:r>
              <a:rPr lang="en-GB" sz="3600" dirty="0"/>
              <a:t>Social class equity?</a:t>
            </a:r>
          </a:p>
        </p:txBody>
      </p:sp>
    </p:spTree>
    <p:extLst>
      <p:ext uri="{BB962C8B-B14F-4D97-AF65-F5344CB8AC3E}">
        <p14:creationId xmlns:p14="http://schemas.microsoft.com/office/powerpoint/2010/main" val="38704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495482" y="616722"/>
            <a:ext cx="2811431" cy="4306971"/>
            <a:chOff x="300032" y="2811411"/>
            <a:chExt cx="1876425" cy="2885346"/>
          </a:xfrm>
        </p:grpSpPr>
        <p:sp>
          <p:nvSpPr>
            <p:cNvPr id="2" name="TextBox 1"/>
            <p:cNvSpPr txBox="1"/>
            <p:nvPr/>
          </p:nvSpPr>
          <p:spPr>
            <a:xfrm>
              <a:off x="725345" y="5050426"/>
              <a:ext cx="1451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William Farr</a:t>
              </a:r>
            </a:p>
            <a:p>
              <a:r>
                <a:rPr lang="en-GB" dirty="0"/>
                <a:t>(1807-1883)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32" y="2811411"/>
              <a:ext cx="1876425" cy="21240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88" y="4152338"/>
            <a:ext cx="2488224" cy="2488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2288" y="616722"/>
            <a:ext cx="66335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William Farr</a:t>
            </a:r>
            <a:r>
              <a:rPr lang="en-GB" sz="2400" dirty="0"/>
              <a:t>  - part of the “bigger drum” !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Son of an agricultural labour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Contrast to Nightingale who was massively privileged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greater statistician than Nightingale – and far more than her “statistical assistant”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 probably saved more lives too – via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19348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3681" y="2293948"/>
            <a:ext cx="7761766" cy="4308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 </a:t>
            </a:r>
            <a:r>
              <a:rPr lang="en-GB" sz="2800" b="1" u="sng" dirty="0"/>
              <a:t>MathsJam Centres - Data World</a:t>
            </a:r>
            <a:endParaRPr lang="en-GB" sz="2800" dirty="0"/>
          </a:p>
          <a:p>
            <a:r>
              <a:rPr lang="en-GB" sz="2400" dirty="0"/>
              <a:t> </a:t>
            </a:r>
          </a:p>
          <a:p>
            <a:r>
              <a:rPr lang="en-GB" sz="2400" b="1" u="sng" dirty="0"/>
              <a:t>National network</a:t>
            </a:r>
            <a:r>
              <a:rPr lang="en-GB" sz="2400" b="1" dirty="0"/>
              <a:t> </a:t>
            </a:r>
            <a:r>
              <a:rPr lang="en-GB" sz="2400" dirty="0"/>
              <a:t>of local “Discovery Centres” </a:t>
            </a:r>
            <a:r>
              <a:rPr lang="en-GB" dirty="0"/>
              <a:t>(with outreach):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1.</a:t>
            </a:r>
            <a:r>
              <a:rPr lang="en-GB" sz="2400" dirty="0"/>
              <a:t> </a:t>
            </a:r>
            <a:r>
              <a:rPr lang="en-GB" sz="2400" b="1" dirty="0"/>
              <a:t>Hands-on data exploratory/museum</a:t>
            </a:r>
            <a:r>
              <a:rPr lang="en-GB" sz="2400" dirty="0"/>
              <a:t>:</a:t>
            </a:r>
            <a:r>
              <a:rPr lang="en-GB" dirty="0"/>
              <a:t> 'edutainment' from the worlds of science, technology, mathematics, art, music, colour, fun, history, philosophy, politics etc., etc. – all relating to data and information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2. </a:t>
            </a:r>
            <a:r>
              <a:rPr lang="en-GB" sz="2400" b="1" dirty="0"/>
              <a:t>Social venue and meeting-place</a:t>
            </a:r>
            <a:r>
              <a:rPr lang="en-GB" sz="2400" dirty="0"/>
              <a:t> </a:t>
            </a:r>
            <a:r>
              <a:rPr lang="en-GB" dirty="0"/>
              <a:t>for events with a science or technology flavour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3. </a:t>
            </a:r>
            <a:r>
              <a:rPr lang="en-GB" sz="2400" b="1" dirty="0"/>
              <a:t>Community resource centre</a:t>
            </a:r>
            <a:r>
              <a:rPr lang="en-GB" sz="2400" dirty="0"/>
              <a:t> </a:t>
            </a:r>
            <a:r>
              <a:rPr lang="en-GB" dirty="0"/>
              <a:t>for local community groups and others who use data in their activities.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803" y="340189"/>
            <a:ext cx="7146914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WMY2020 legacy</a:t>
            </a:r>
            <a:r>
              <a:rPr lang="en-GB" sz="2000" b="1" dirty="0"/>
              <a:t> - this is important!</a:t>
            </a:r>
            <a:endParaRPr lang="en-GB" sz="2000" b="1" u="sng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Ideas from Radical Statistics, Full Fact, and MWUK</a:t>
            </a:r>
          </a:p>
          <a:p>
            <a:endParaRPr lang="en-GB" dirty="0"/>
          </a:p>
          <a:p>
            <a:pPr algn="ctr"/>
            <a:r>
              <a:rPr lang="en-GB" sz="2000" b="1" dirty="0"/>
              <a:t>MathsJam +  Radical Statistics   =   MathsJam World …. 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81" y="1277510"/>
            <a:ext cx="2949207" cy="573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31" y="425304"/>
            <a:ext cx="3393657" cy="4384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3" y="3029159"/>
            <a:ext cx="21812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3" y="5094361"/>
            <a:ext cx="24479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604</Words>
  <Application>Microsoft Office PowerPoint</Application>
  <PresentationFormat>Widescreen</PresentationFormat>
  <Paragraphs>124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`</dc:title>
  <dc:creator>Admin</dc:creator>
  <cp:lastModifiedBy>Admin</cp:lastModifiedBy>
  <cp:revision>257</cp:revision>
  <cp:lastPrinted>2016-11-11T07:39:48Z</cp:lastPrinted>
  <dcterms:created xsi:type="dcterms:W3CDTF">2016-07-31T19:07:31Z</dcterms:created>
  <dcterms:modified xsi:type="dcterms:W3CDTF">2016-11-11T08:17:07Z</dcterms:modified>
</cp:coreProperties>
</file>