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9" r:id="rId2"/>
    <p:sldId id="256" r:id="rId3"/>
    <p:sldId id="257" r:id="rId4"/>
    <p:sldId id="263" r:id="rId5"/>
    <p:sldId id="264" r:id="rId6"/>
    <p:sldId id="276" r:id="rId7"/>
    <p:sldId id="267" r:id="rId8"/>
    <p:sldId id="268" r:id="rId9"/>
    <p:sldId id="274" r:id="rId10"/>
    <p:sldId id="277" r:id="rId11"/>
    <p:sldId id="269" r:id="rId12"/>
    <p:sldId id="273" r:id="rId13"/>
    <p:sldId id="272" r:id="rId14"/>
    <p:sldId id="275" r:id="rId15"/>
    <p:sldId id="2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0" d="100"/>
          <a:sy n="100" d="100"/>
        </p:scale>
        <p:origin x="936"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B9166-B89C-4C26-A301-8C729DF79BD6}" type="datetimeFigureOut">
              <a:rPr lang="en-GB" smtClean="0"/>
              <a:t>11/11/2016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3550D-BC20-427E-A53A-9A14D45707C3}" type="slidenum">
              <a:rPr lang="en-GB" smtClean="0"/>
              <a:t>‹#›</a:t>
            </a:fld>
            <a:endParaRPr lang="en-GB"/>
          </a:p>
        </p:txBody>
      </p:sp>
    </p:spTree>
    <p:extLst>
      <p:ext uri="{BB962C8B-B14F-4D97-AF65-F5344CB8AC3E}">
        <p14:creationId xmlns:p14="http://schemas.microsoft.com/office/powerpoint/2010/main" val="323395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6" name="Shape 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475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E37046C-D55D-424F-A9E8-BD554F022B5D}"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E2C96B-CCB9-430A-B0FD-BC79E54B27A5}" type="slidenum">
              <a:rPr lang="en-GB" smtClean="0"/>
              <a:t>‹#›</a:t>
            </a:fld>
            <a:endParaRPr lang="en-GB"/>
          </a:p>
        </p:txBody>
      </p:sp>
    </p:spTree>
    <p:extLst>
      <p:ext uri="{BB962C8B-B14F-4D97-AF65-F5344CB8AC3E}">
        <p14:creationId xmlns:p14="http://schemas.microsoft.com/office/powerpoint/2010/main" val="718251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37046C-D55D-424F-A9E8-BD554F022B5D}"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E2C96B-CCB9-430A-B0FD-BC79E54B27A5}" type="slidenum">
              <a:rPr lang="en-GB" smtClean="0"/>
              <a:t>‹#›</a:t>
            </a:fld>
            <a:endParaRPr lang="en-GB"/>
          </a:p>
        </p:txBody>
      </p:sp>
    </p:spTree>
    <p:extLst>
      <p:ext uri="{BB962C8B-B14F-4D97-AF65-F5344CB8AC3E}">
        <p14:creationId xmlns:p14="http://schemas.microsoft.com/office/powerpoint/2010/main" val="2625314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37046C-D55D-424F-A9E8-BD554F022B5D}"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E2C96B-CCB9-430A-B0FD-BC79E54B27A5}" type="slidenum">
              <a:rPr lang="en-GB" smtClean="0"/>
              <a:t>‹#›</a:t>
            </a:fld>
            <a:endParaRPr lang="en-GB"/>
          </a:p>
        </p:txBody>
      </p:sp>
    </p:spTree>
    <p:extLst>
      <p:ext uri="{BB962C8B-B14F-4D97-AF65-F5344CB8AC3E}">
        <p14:creationId xmlns:p14="http://schemas.microsoft.com/office/powerpoint/2010/main" val="470249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66775" y="0"/>
            <a:ext cx="10448925" cy="3465909"/>
          </a:xfrm>
          <a:prstGeom prst="rect">
            <a:avLst/>
          </a:prstGeom>
          <a:noFill/>
          <a:ln>
            <a:noFill/>
          </a:ln>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 name="Shape 10"/>
          <p:cNvSpPr txBox="1">
            <a:spLocks noGrp="1"/>
          </p:cNvSpPr>
          <p:nvPr>
            <p:ph type="body" idx="1"/>
          </p:nvPr>
        </p:nvSpPr>
        <p:spPr>
          <a:xfrm>
            <a:off x="866775" y="3533776"/>
            <a:ext cx="10448925" cy="3324224"/>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134868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37046C-D55D-424F-A9E8-BD554F022B5D}"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E2C96B-CCB9-430A-B0FD-BC79E54B27A5}" type="slidenum">
              <a:rPr lang="en-GB" smtClean="0"/>
              <a:t>‹#›</a:t>
            </a:fld>
            <a:endParaRPr lang="en-GB"/>
          </a:p>
        </p:txBody>
      </p:sp>
    </p:spTree>
    <p:extLst>
      <p:ext uri="{BB962C8B-B14F-4D97-AF65-F5344CB8AC3E}">
        <p14:creationId xmlns:p14="http://schemas.microsoft.com/office/powerpoint/2010/main" val="64161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7046C-D55D-424F-A9E8-BD554F022B5D}"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E2C96B-CCB9-430A-B0FD-BC79E54B27A5}" type="slidenum">
              <a:rPr lang="en-GB" smtClean="0"/>
              <a:t>‹#›</a:t>
            </a:fld>
            <a:endParaRPr lang="en-GB"/>
          </a:p>
        </p:txBody>
      </p:sp>
    </p:spTree>
    <p:extLst>
      <p:ext uri="{BB962C8B-B14F-4D97-AF65-F5344CB8AC3E}">
        <p14:creationId xmlns:p14="http://schemas.microsoft.com/office/powerpoint/2010/main" val="237997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E37046C-D55D-424F-A9E8-BD554F022B5D}" type="datetimeFigureOut">
              <a:rPr lang="en-GB" smtClean="0"/>
              <a:t>11/11/2016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E2C96B-CCB9-430A-B0FD-BC79E54B27A5}" type="slidenum">
              <a:rPr lang="en-GB" smtClean="0"/>
              <a:t>‹#›</a:t>
            </a:fld>
            <a:endParaRPr lang="en-GB"/>
          </a:p>
        </p:txBody>
      </p:sp>
    </p:spTree>
    <p:extLst>
      <p:ext uri="{BB962C8B-B14F-4D97-AF65-F5344CB8AC3E}">
        <p14:creationId xmlns:p14="http://schemas.microsoft.com/office/powerpoint/2010/main" val="292164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E37046C-D55D-424F-A9E8-BD554F022B5D}" type="datetimeFigureOut">
              <a:rPr lang="en-GB" smtClean="0"/>
              <a:t>11/11/2016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4E2C96B-CCB9-430A-B0FD-BC79E54B27A5}" type="slidenum">
              <a:rPr lang="en-GB" smtClean="0"/>
              <a:t>‹#›</a:t>
            </a:fld>
            <a:endParaRPr lang="en-GB"/>
          </a:p>
        </p:txBody>
      </p:sp>
    </p:spTree>
    <p:extLst>
      <p:ext uri="{BB962C8B-B14F-4D97-AF65-F5344CB8AC3E}">
        <p14:creationId xmlns:p14="http://schemas.microsoft.com/office/powerpoint/2010/main" val="806398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E37046C-D55D-424F-A9E8-BD554F022B5D}" type="datetimeFigureOut">
              <a:rPr lang="en-GB" smtClean="0"/>
              <a:t>11/11/2016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4E2C96B-CCB9-430A-B0FD-BC79E54B27A5}" type="slidenum">
              <a:rPr lang="en-GB" smtClean="0"/>
              <a:t>‹#›</a:t>
            </a:fld>
            <a:endParaRPr lang="en-GB"/>
          </a:p>
        </p:txBody>
      </p:sp>
    </p:spTree>
    <p:extLst>
      <p:ext uri="{BB962C8B-B14F-4D97-AF65-F5344CB8AC3E}">
        <p14:creationId xmlns:p14="http://schemas.microsoft.com/office/powerpoint/2010/main" val="503249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7046C-D55D-424F-A9E8-BD554F022B5D}" type="datetimeFigureOut">
              <a:rPr lang="en-GB" smtClean="0"/>
              <a:t>11/11/2016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4E2C96B-CCB9-430A-B0FD-BC79E54B27A5}" type="slidenum">
              <a:rPr lang="en-GB" smtClean="0"/>
              <a:t>‹#›</a:t>
            </a:fld>
            <a:endParaRPr lang="en-GB"/>
          </a:p>
        </p:txBody>
      </p:sp>
    </p:spTree>
    <p:extLst>
      <p:ext uri="{BB962C8B-B14F-4D97-AF65-F5344CB8AC3E}">
        <p14:creationId xmlns:p14="http://schemas.microsoft.com/office/powerpoint/2010/main" val="578138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7046C-D55D-424F-A9E8-BD554F022B5D}" type="datetimeFigureOut">
              <a:rPr lang="en-GB" smtClean="0"/>
              <a:t>11/11/2016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E2C96B-CCB9-430A-B0FD-BC79E54B27A5}" type="slidenum">
              <a:rPr lang="en-GB" smtClean="0"/>
              <a:t>‹#›</a:t>
            </a:fld>
            <a:endParaRPr lang="en-GB"/>
          </a:p>
        </p:txBody>
      </p:sp>
    </p:spTree>
    <p:extLst>
      <p:ext uri="{BB962C8B-B14F-4D97-AF65-F5344CB8AC3E}">
        <p14:creationId xmlns:p14="http://schemas.microsoft.com/office/powerpoint/2010/main" val="169581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7046C-D55D-424F-A9E8-BD554F022B5D}" type="datetimeFigureOut">
              <a:rPr lang="en-GB" smtClean="0"/>
              <a:t>11/11/2016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E2C96B-CCB9-430A-B0FD-BC79E54B27A5}" type="slidenum">
              <a:rPr lang="en-GB" smtClean="0"/>
              <a:t>‹#›</a:t>
            </a:fld>
            <a:endParaRPr lang="en-GB"/>
          </a:p>
        </p:txBody>
      </p:sp>
    </p:spTree>
    <p:extLst>
      <p:ext uri="{BB962C8B-B14F-4D97-AF65-F5344CB8AC3E}">
        <p14:creationId xmlns:p14="http://schemas.microsoft.com/office/powerpoint/2010/main" val="6777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7046C-D55D-424F-A9E8-BD554F022B5D}" type="datetimeFigureOut">
              <a:rPr lang="en-GB" smtClean="0"/>
              <a:t>11/11/2016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2C96B-CCB9-430A-B0FD-BC79E54B27A5}" type="slidenum">
              <a:rPr lang="en-GB" smtClean="0"/>
              <a:t>‹#›</a:t>
            </a:fld>
            <a:endParaRPr lang="en-GB"/>
          </a:p>
        </p:txBody>
      </p:sp>
    </p:spTree>
    <p:extLst>
      <p:ext uri="{BB962C8B-B14F-4D97-AF65-F5344CB8AC3E}">
        <p14:creationId xmlns:p14="http://schemas.microsoft.com/office/powerpoint/2010/main" val="2574230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
        <p:cNvGrpSpPr/>
        <p:nvPr/>
      </p:nvGrpSpPr>
      <p:grpSpPr>
        <a:xfrm>
          <a:off x="0" y="0"/>
          <a:ext cx="0" cy="0"/>
          <a:chOff x="0" y="0"/>
          <a:chExt cx="0" cy="0"/>
        </a:xfrm>
      </p:grpSpPr>
      <p:pic>
        <p:nvPicPr>
          <p:cNvPr id="19" name="Shape 19"/>
          <p:cNvPicPr preferRelativeResize="0"/>
          <p:nvPr/>
        </p:nvPicPr>
        <p:blipFill rotWithShape="1">
          <a:blip r:embed="rId3">
            <a:alphaModFix/>
          </a:blip>
          <a:srcRect/>
          <a:stretch/>
        </p:blipFill>
        <p:spPr>
          <a:xfrm>
            <a:off x="5184041" y="2158684"/>
            <a:ext cx="1102949" cy="1380486"/>
          </a:xfrm>
          <a:prstGeom prst="rect">
            <a:avLst/>
          </a:prstGeom>
          <a:noFill/>
          <a:ln>
            <a:noFill/>
          </a:ln>
        </p:spPr>
      </p:pic>
      <p:pic>
        <p:nvPicPr>
          <p:cNvPr id="20" name="Shape 20"/>
          <p:cNvPicPr preferRelativeResize="0"/>
          <p:nvPr/>
        </p:nvPicPr>
        <p:blipFill rotWithShape="1">
          <a:blip r:embed="rId4">
            <a:alphaModFix/>
          </a:blip>
          <a:srcRect/>
          <a:stretch/>
        </p:blipFill>
        <p:spPr>
          <a:xfrm>
            <a:off x="6524118" y="2376887"/>
            <a:ext cx="772200" cy="1381164"/>
          </a:xfrm>
          <a:prstGeom prst="rect">
            <a:avLst/>
          </a:prstGeom>
          <a:noFill/>
          <a:ln>
            <a:noFill/>
          </a:ln>
        </p:spPr>
      </p:pic>
      <p:pic>
        <p:nvPicPr>
          <p:cNvPr id="21" name="Shape 21"/>
          <p:cNvPicPr preferRelativeResize="0"/>
          <p:nvPr/>
        </p:nvPicPr>
        <p:blipFill rotWithShape="1">
          <a:blip r:embed="rId5">
            <a:alphaModFix/>
          </a:blip>
          <a:srcRect/>
          <a:stretch/>
        </p:blipFill>
        <p:spPr>
          <a:xfrm>
            <a:off x="2891648" y="2593679"/>
            <a:ext cx="755864" cy="1533486"/>
          </a:xfrm>
          <a:prstGeom prst="rect">
            <a:avLst/>
          </a:prstGeom>
          <a:noFill/>
          <a:ln>
            <a:noFill/>
          </a:ln>
        </p:spPr>
      </p:pic>
      <p:pic>
        <p:nvPicPr>
          <p:cNvPr id="22" name="Shape 22"/>
          <p:cNvPicPr preferRelativeResize="0"/>
          <p:nvPr/>
        </p:nvPicPr>
        <p:blipFill rotWithShape="1">
          <a:blip r:embed="rId6">
            <a:alphaModFix/>
          </a:blip>
          <a:srcRect/>
          <a:stretch/>
        </p:blipFill>
        <p:spPr>
          <a:xfrm>
            <a:off x="3786034" y="1962939"/>
            <a:ext cx="1069470" cy="1624050"/>
          </a:xfrm>
          <a:prstGeom prst="rect">
            <a:avLst/>
          </a:prstGeom>
          <a:noFill/>
          <a:ln>
            <a:noFill/>
          </a:ln>
        </p:spPr>
      </p:pic>
      <p:pic>
        <p:nvPicPr>
          <p:cNvPr id="23" name="Shape 23"/>
          <p:cNvPicPr preferRelativeResize="0"/>
          <p:nvPr/>
        </p:nvPicPr>
        <p:blipFill rotWithShape="1">
          <a:blip r:embed="rId7">
            <a:alphaModFix/>
          </a:blip>
          <a:srcRect/>
          <a:stretch/>
        </p:blipFill>
        <p:spPr>
          <a:xfrm flipH="1">
            <a:off x="2075055" y="3099588"/>
            <a:ext cx="748710" cy="1356749"/>
          </a:xfrm>
          <a:prstGeom prst="rect">
            <a:avLst/>
          </a:prstGeom>
          <a:noFill/>
          <a:ln>
            <a:noFill/>
          </a:ln>
        </p:spPr>
      </p:pic>
      <p:pic>
        <p:nvPicPr>
          <p:cNvPr id="24" name="Shape 24"/>
          <p:cNvPicPr preferRelativeResize="0"/>
          <p:nvPr/>
        </p:nvPicPr>
        <p:blipFill rotWithShape="1">
          <a:blip r:embed="rId8">
            <a:alphaModFix/>
          </a:blip>
          <a:srcRect/>
          <a:stretch/>
        </p:blipFill>
        <p:spPr>
          <a:xfrm>
            <a:off x="7580252" y="3026680"/>
            <a:ext cx="732915" cy="947700"/>
          </a:xfrm>
          <a:prstGeom prst="rect">
            <a:avLst/>
          </a:prstGeom>
          <a:noFill/>
          <a:ln>
            <a:noFill/>
          </a:ln>
        </p:spPr>
      </p:pic>
      <p:pic>
        <p:nvPicPr>
          <p:cNvPr id="25" name="Shape 25"/>
          <p:cNvPicPr preferRelativeResize="0"/>
          <p:nvPr/>
        </p:nvPicPr>
        <p:blipFill rotWithShape="1">
          <a:blip r:embed="rId9">
            <a:alphaModFix/>
          </a:blip>
          <a:srcRect/>
          <a:stretch/>
        </p:blipFill>
        <p:spPr>
          <a:xfrm rot="912884">
            <a:off x="7250714" y="2320429"/>
            <a:ext cx="487145" cy="204846"/>
          </a:xfrm>
          <a:prstGeom prst="rect">
            <a:avLst/>
          </a:prstGeom>
          <a:noFill/>
          <a:ln>
            <a:noFill/>
          </a:ln>
        </p:spPr>
      </p:pic>
      <p:sp>
        <p:nvSpPr>
          <p:cNvPr id="27" name="Shape 27"/>
          <p:cNvSpPr txBox="1"/>
          <p:nvPr/>
        </p:nvSpPr>
        <p:spPr>
          <a:xfrm>
            <a:off x="420188" y="255113"/>
            <a:ext cx="4802174" cy="1110374"/>
          </a:xfrm>
          <a:prstGeom prst="rect">
            <a:avLst/>
          </a:prstGeom>
          <a:noFill/>
          <a:ln>
            <a:noFill/>
          </a:ln>
        </p:spPr>
        <p:txBody>
          <a:bodyPr lIns="68569" tIns="68569" rIns="68569" bIns="68569" anchor="t" anchorCtr="0">
            <a:noAutofit/>
          </a:bodyPr>
          <a:lstStyle/>
          <a:p>
            <a:endParaRPr sz="1350"/>
          </a:p>
        </p:txBody>
      </p:sp>
      <p:sp>
        <p:nvSpPr>
          <p:cNvPr id="28" name="Shape 28"/>
          <p:cNvSpPr txBox="1"/>
          <p:nvPr/>
        </p:nvSpPr>
        <p:spPr>
          <a:xfrm>
            <a:off x="583163" y="585196"/>
            <a:ext cx="3376485" cy="390149"/>
          </a:xfrm>
          <a:prstGeom prst="rect">
            <a:avLst/>
          </a:prstGeom>
          <a:noFill/>
          <a:ln>
            <a:noFill/>
          </a:ln>
        </p:spPr>
        <p:txBody>
          <a:bodyPr lIns="68569" tIns="68569" rIns="68569" bIns="68569" anchor="t" anchorCtr="0">
            <a:noAutofit/>
          </a:bodyPr>
          <a:lstStyle/>
          <a:p>
            <a:endParaRPr sz="4500">
              <a:solidFill>
                <a:srgbClr val="00B042"/>
              </a:solidFill>
            </a:endParaRPr>
          </a:p>
        </p:txBody>
      </p:sp>
      <p:pic>
        <p:nvPicPr>
          <p:cNvPr id="29" name="Shape 29"/>
          <p:cNvPicPr preferRelativeResize="0"/>
          <p:nvPr/>
        </p:nvPicPr>
        <p:blipFill>
          <a:blip r:embed="rId10">
            <a:alphaModFix/>
          </a:blip>
          <a:stretch>
            <a:fillRect/>
          </a:stretch>
        </p:blipFill>
        <p:spPr>
          <a:xfrm>
            <a:off x="224812" y="166687"/>
            <a:ext cx="939548" cy="1110375"/>
          </a:xfrm>
          <a:prstGeom prst="rect">
            <a:avLst/>
          </a:prstGeom>
          <a:noFill/>
          <a:ln>
            <a:noFill/>
          </a:ln>
        </p:spPr>
      </p:pic>
      <p:pic>
        <p:nvPicPr>
          <p:cNvPr id="30" name="Shape 30"/>
          <p:cNvPicPr preferRelativeResize="0">
            <a:picLocks noChangeAspect="1"/>
          </p:cNvPicPr>
          <p:nvPr/>
        </p:nvPicPr>
        <p:blipFill>
          <a:blip r:embed="rId11">
            <a:alphaModFix/>
          </a:blip>
          <a:stretch>
            <a:fillRect/>
          </a:stretch>
        </p:blipFill>
        <p:spPr>
          <a:xfrm>
            <a:off x="10183458" y="166686"/>
            <a:ext cx="1830059" cy="1830789"/>
          </a:xfrm>
          <a:prstGeom prst="rect">
            <a:avLst/>
          </a:prstGeom>
          <a:noFill/>
          <a:ln>
            <a:noFill/>
          </a:ln>
        </p:spPr>
      </p:pic>
      <p:sp>
        <p:nvSpPr>
          <p:cNvPr id="2" name="Rectangle 1"/>
          <p:cNvSpPr/>
          <p:nvPr/>
        </p:nvSpPr>
        <p:spPr>
          <a:xfrm>
            <a:off x="0" y="3978751"/>
            <a:ext cx="12192000" cy="2677656"/>
          </a:xfrm>
          <a:prstGeom prst="rect">
            <a:avLst/>
          </a:prstGeom>
        </p:spPr>
        <p:txBody>
          <a:bodyPr wrap="square">
            <a:spAutoFit/>
          </a:bodyPr>
          <a:lstStyle/>
          <a:p>
            <a:pPr algn="ctr">
              <a:lnSpc>
                <a:spcPct val="150000"/>
              </a:lnSpc>
              <a:buClr>
                <a:srgbClr val="555555"/>
              </a:buClr>
              <a:buSzPct val="100000"/>
            </a:pPr>
            <a:r>
              <a:rPr lang="en-GB" sz="2800" b="1" dirty="0" smtClean="0">
                <a:latin typeface="Droid Sans"/>
                <a:ea typeface="Droid Sans"/>
                <a:cs typeface="Droid Sans"/>
                <a:sym typeface="Droid Sans"/>
              </a:rPr>
              <a:t>Code Club </a:t>
            </a:r>
            <a:r>
              <a:rPr lang="en-GB" sz="2800" dirty="0" smtClean="0">
                <a:solidFill>
                  <a:srgbClr val="555555"/>
                </a:solidFill>
                <a:latin typeface="Droid Sans"/>
                <a:ea typeface="Droid Sans"/>
                <a:cs typeface="Droid Sans"/>
                <a:sym typeface="Droid Sans"/>
              </a:rPr>
              <a:t>- founded </a:t>
            </a:r>
            <a:r>
              <a:rPr lang="en-GB" sz="2800" dirty="0" smtClean="0">
                <a:solidFill>
                  <a:srgbClr val="555555"/>
                </a:solidFill>
                <a:latin typeface="Droid Sans"/>
                <a:ea typeface="Droid Sans"/>
                <a:cs typeface="Droid Sans"/>
                <a:sym typeface="Droid Sans"/>
              </a:rPr>
              <a:t>2012</a:t>
            </a:r>
            <a:br>
              <a:rPr lang="en-GB" sz="2800" dirty="0" smtClean="0">
                <a:solidFill>
                  <a:srgbClr val="555555"/>
                </a:solidFill>
                <a:latin typeface="Droid Sans"/>
                <a:ea typeface="Droid Sans"/>
                <a:cs typeface="Droid Sans"/>
                <a:sym typeface="Droid Sans"/>
              </a:rPr>
            </a:br>
            <a:r>
              <a:rPr lang="en-GB" sz="2800" dirty="0" smtClean="0">
                <a:solidFill>
                  <a:srgbClr val="555555"/>
                </a:solidFill>
                <a:latin typeface="Droid Sans"/>
                <a:ea typeface="Droid Sans"/>
                <a:cs typeface="Droid Sans"/>
                <a:sym typeface="Droid Sans"/>
              </a:rPr>
              <a:t>Joined forces with Raspberry Pi Foundation 2015 </a:t>
            </a:r>
            <a:br>
              <a:rPr lang="en-GB" sz="2800" dirty="0" smtClean="0">
                <a:solidFill>
                  <a:srgbClr val="555555"/>
                </a:solidFill>
                <a:latin typeface="Droid Sans"/>
                <a:ea typeface="Droid Sans"/>
                <a:cs typeface="Droid Sans"/>
                <a:sym typeface="Droid Sans"/>
              </a:rPr>
            </a:br>
            <a:r>
              <a:rPr lang="en-GB" sz="2800" dirty="0" smtClean="0">
                <a:solidFill>
                  <a:srgbClr val="555555"/>
                </a:solidFill>
                <a:latin typeface="Droid Sans"/>
                <a:ea typeface="Droid Sans"/>
                <a:cs typeface="Droid Sans"/>
                <a:sym typeface="Droid Sans"/>
              </a:rPr>
              <a:t>Code Club UK is a n</a:t>
            </a:r>
            <a:r>
              <a:rPr lang="en-GB" sz="2800" dirty="0" smtClean="0">
                <a:solidFill>
                  <a:srgbClr val="555555"/>
                </a:solidFill>
                <a:latin typeface="Droid Sans"/>
                <a:ea typeface="Droid Sans"/>
                <a:cs typeface="Droid Sans"/>
                <a:sym typeface="Droid Sans"/>
              </a:rPr>
              <a:t>ationwide network of volunteers and educators </a:t>
            </a:r>
          </a:p>
          <a:p>
            <a:pPr algn="ctr">
              <a:lnSpc>
                <a:spcPct val="150000"/>
              </a:lnSpc>
              <a:buClr>
                <a:srgbClr val="555555"/>
              </a:buClr>
              <a:buSzPct val="100000"/>
            </a:pPr>
            <a:r>
              <a:rPr lang="en-GB" sz="2800" dirty="0" smtClean="0">
                <a:solidFill>
                  <a:srgbClr val="555555"/>
                </a:solidFill>
                <a:latin typeface="Droid Sans"/>
                <a:ea typeface="Droid Sans"/>
                <a:cs typeface="Droid Sans"/>
                <a:sym typeface="Droid Sans"/>
              </a:rPr>
              <a:t>who run free coding clubs for children aged 9 - 11</a:t>
            </a:r>
            <a:r>
              <a:rPr lang="en-GB" sz="2800" dirty="0" smtClean="0">
                <a:solidFill>
                  <a:srgbClr val="555555"/>
                </a:solidFill>
                <a:latin typeface="Droid Sans"/>
                <a:ea typeface="Droid Sans"/>
                <a:cs typeface="Droid Sans"/>
                <a:sym typeface="Droid Sans"/>
              </a:rPr>
              <a:t>.</a:t>
            </a:r>
            <a:endParaRPr lang="en-GB" sz="2800" dirty="0">
              <a:solidFill>
                <a:srgbClr val="555555"/>
              </a:solidFill>
              <a:latin typeface="Droid Sans"/>
              <a:ea typeface="Droid Sans"/>
              <a:cs typeface="Droid Sans"/>
              <a:sym typeface="Droid Sans"/>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06" y="4328864"/>
            <a:ext cx="1778480" cy="1000395"/>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8346" y="3256672"/>
            <a:ext cx="1607652" cy="889950"/>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62932" y="3668464"/>
            <a:ext cx="1986049" cy="1320800"/>
          </a:xfrm>
          <a:prstGeom prst="rect">
            <a:avLst/>
          </a:prstGeom>
        </p:spPr>
      </p:pic>
      <p:grpSp>
        <p:nvGrpSpPr>
          <p:cNvPr id="18" name="Shape 59"/>
          <p:cNvGrpSpPr>
            <a:grpSpLocks noChangeAspect="1"/>
          </p:cNvGrpSpPr>
          <p:nvPr/>
        </p:nvGrpSpPr>
        <p:grpSpPr>
          <a:xfrm>
            <a:off x="1282320" y="93760"/>
            <a:ext cx="1978170" cy="2198255"/>
            <a:chOff x="201611" y="0"/>
            <a:chExt cx="3001693" cy="3993451"/>
          </a:xfrm>
        </p:grpSpPr>
        <p:sp>
          <p:nvSpPr>
            <p:cNvPr id="32" name="Shape 60"/>
            <p:cNvSpPr/>
            <p:nvPr/>
          </p:nvSpPr>
          <p:spPr>
            <a:xfrm>
              <a:off x="425605" y="3015452"/>
              <a:ext cx="2777699" cy="977999"/>
            </a:xfrm>
            <a:prstGeom prst="rect">
              <a:avLst/>
            </a:prstGeom>
            <a:noFill/>
            <a:ln>
              <a:noFill/>
            </a:ln>
          </p:spPr>
          <p:txBody>
            <a:bodyPr lIns="0" tIns="0" rIns="0" bIns="0" anchor="ctr" anchorCtr="0">
              <a:noAutofit/>
            </a:bodyPr>
            <a:lstStyle/>
            <a:p>
              <a:pPr algn="ctr">
                <a:buSzPct val="25000"/>
              </a:pPr>
              <a:r>
                <a:rPr lang="en-US" sz="2700" dirty="0">
                  <a:latin typeface="Droid Sans"/>
                  <a:ea typeface="Droid Sans"/>
                  <a:cs typeface="Droid Sans"/>
                  <a:sym typeface="Droid Sans"/>
                </a:rPr>
                <a:t>Volunteer and teacher</a:t>
              </a:r>
            </a:p>
          </p:txBody>
        </p:sp>
        <p:pic>
          <p:nvPicPr>
            <p:cNvPr id="33" name="Shape 61"/>
            <p:cNvPicPr preferRelativeResize="0"/>
            <p:nvPr/>
          </p:nvPicPr>
          <p:blipFill rotWithShape="1">
            <a:blip r:embed="rId15">
              <a:alphaModFix/>
            </a:blip>
            <a:srcRect/>
            <a:stretch/>
          </p:blipFill>
          <p:spPr>
            <a:xfrm>
              <a:off x="201611" y="0"/>
              <a:ext cx="2184299" cy="2731799"/>
            </a:xfrm>
            <a:prstGeom prst="rect">
              <a:avLst/>
            </a:prstGeom>
            <a:noFill/>
            <a:ln>
              <a:noFill/>
            </a:ln>
          </p:spPr>
        </p:pic>
      </p:grpSp>
      <p:grpSp>
        <p:nvGrpSpPr>
          <p:cNvPr id="34" name="Shape 62"/>
          <p:cNvGrpSpPr>
            <a:grpSpLocks noChangeAspect="1"/>
          </p:cNvGrpSpPr>
          <p:nvPr/>
        </p:nvGrpSpPr>
        <p:grpSpPr>
          <a:xfrm>
            <a:off x="7409017" y="333883"/>
            <a:ext cx="2511931" cy="1439989"/>
            <a:chOff x="0" y="-1"/>
            <a:chExt cx="3811625" cy="2615950"/>
          </a:xfrm>
        </p:grpSpPr>
        <p:grpSp>
          <p:nvGrpSpPr>
            <p:cNvPr id="35" name="Shape 63"/>
            <p:cNvGrpSpPr/>
            <p:nvPr/>
          </p:nvGrpSpPr>
          <p:grpSpPr>
            <a:xfrm>
              <a:off x="569815" y="-1"/>
              <a:ext cx="3241809" cy="2053941"/>
              <a:chOff x="0" y="0"/>
              <a:chExt cx="3241809" cy="2053941"/>
            </a:xfrm>
          </p:grpSpPr>
          <p:pic>
            <p:nvPicPr>
              <p:cNvPr id="38" name="Shape 64"/>
              <p:cNvPicPr preferRelativeResize="0"/>
              <p:nvPr/>
            </p:nvPicPr>
            <p:blipFill rotWithShape="1">
              <a:blip r:embed="rId16">
                <a:alphaModFix/>
              </a:blip>
              <a:srcRect/>
              <a:stretch/>
            </p:blipFill>
            <p:spPr>
              <a:xfrm>
                <a:off x="1197008" y="7941"/>
                <a:ext cx="2044799" cy="2045999"/>
              </a:xfrm>
              <a:prstGeom prst="rect">
                <a:avLst/>
              </a:prstGeom>
              <a:noFill/>
              <a:ln>
                <a:noFill/>
              </a:ln>
            </p:spPr>
          </p:pic>
          <p:pic>
            <p:nvPicPr>
              <p:cNvPr id="39" name="Shape 65"/>
              <p:cNvPicPr preferRelativeResize="0"/>
              <p:nvPr/>
            </p:nvPicPr>
            <p:blipFill rotWithShape="1">
              <a:blip r:embed="rId17">
                <a:alphaModFix/>
              </a:blip>
              <a:srcRect/>
              <a:stretch/>
            </p:blipFill>
            <p:spPr>
              <a:xfrm>
                <a:off x="0" y="0"/>
                <a:ext cx="2044799" cy="2045999"/>
              </a:xfrm>
              <a:prstGeom prst="rect">
                <a:avLst/>
              </a:prstGeom>
              <a:noFill/>
              <a:ln>
                <a:noFill/>
              </a:ln>
            </p:spPr>
          </p:pic>
        </p:grpSp>
        <p:sp>
          <p:nvSpPr>
            <p:cNvPr id="36" name="Shape 66"/>
            <p:cNvSpPr/>
            <p:nvPr/>
          </p:nvSpPr>
          <p:spPr>
            <a:xfrm>
              <a:off x="775272" y="2069948"/>
              <a:ext cx="2830799" cy="545999"/>
            </a:xfrm>
            <a:prstGeom prst="rect">
              <a:avLst/>
            </a:prstGeom>
            <a:noFill/>
            <a:ln>
              <a:noFill/>
            </a:ln>
          </p:spPr>
          <p:txBody>
            <a:bodyPr lIns="0" tIns="0" rIns="0" bIns="0" anchor="ctr" anchorCtr="0">
              <a:noAutofit/>
            </a:bodyPr>
            <a:lstStyle/>
            <a:p>
              <a:pPr algn="ctr">
                <a:buSzPct val="25000"/>
              </a:pPr>
              <a:r>
                <a:rPr lang="en-US" sz="2700">
                  <a:latin typeface="Droid Sans"/>
                  <a:ea typeface="Droid Sans"/>
                  <a:cs typeface="Droid Sans"/>
                  <a:sym typeface="Droid Sans"/>
                </a:rPr>
                <a:t>Children</a:t>
              </a:r>
            </a:p>
          </p:txBody>
        </p:sp>
        <p:sp>
          <p:nvSpPr>
            <p:cNvPr id="37" name="Shape 67"/>
            <p:cNvSpPr/>
            <p:nvPr/>
          </p:nvSpPr>
          <p:spPr>
            <a:xfrm>
              <a:off x="0" y="565720"/>
              <a:ext cx="487200" cy="939900"/>
            </a:xfrm>
            <a:prstGeom prst="rect">
              <a:avLst/>
            </a:prstGeom>
            <a:noFill/>
            <a:ln>
              <a:noFill/>
            </a:ln>
          </p:spPr>
          <p:txBody>
            <a:bodyPr lIns="0" tIns="0" rIns="0" bIns="0" anchor="ctr" anchorCtr="0">
              <a:noAutofit/>
            </a:bodyPr>
            <a:lstStyle/>
            <a:p>
              <a:pPr algn="ctr">
                <a:buSzPct val="25000"/>
              </a:pPr>
              <a:r>
                <a:rPr lang="en-US" sz="4800">
                  <a:latin typeface="Cabin"/>
                  <a:ea typeface="Cabin"/>
                  <a:cs typeface="Cabin"/>
                  <a:sym typeface="Cabin"/>
                </a:rPr>
                <a:t>+</a:t>
              </a:r>
            </a:p>
          </p:txBody>
        </p:sp>
      </p:grpSp>
      <p:sp>
        <p:nvSpPr>
          <p:cNvPr id="41" name="Shape 69"/>
          <p:cNvSpPr/>
          <p:nvPr/>
        </p:nvSpPr>
        <p:spPr>
          <a:xfrm>
            <a:off x="9725488" y="767200"/>
            <a:ext cx="356028" cy="573356"/>
          </a:xfrm>
          <a:prstGeom prst="rect">
            <a:avLst/>
          </a:prstGeom>
          <a:noFill/>
          <a:ln>
            <a:noFill/>
          </a:ln>
        </p:spPr>
        <p:txBody>
          <a:bodyPr lIns="0" tIns="0" rIns="0" bIns="0" anchor="ctr" anchorCtr="0">
            <a:noAutofit/>
          </a:bodyPr>
          <a:lstStyle/>
          <a:p>
            <a:pPr algn="ctr">
              <a:buSzPct val="25000"/>
            </a:pPr>
            <a:r>
              <a:rPr lang="en-US" sz="4800" dirty="0">
                <a:latin typeface="Cabin"/>
                <a:ea typeface="Cabin"/>
                <a:cs typeface="Cabin"/>
                <a:sym typeface="Cabin"/>
              </a:rPr>
              <a:t>=</a:t>
            </a:r>
          </a:p>
        </p:txBody>
      </p:sp>
      <p:grpSp>
        <p:nvGrpSpPr>
          <p:cNvPr id="44" name="Shape 72"/>
          <p:cNvGrpSpPr>
            <a:grpSpLocks noChangeAspect="1"/>
          </p:cNvGrpSpPr>
          <p:nvPr/>
        </p:nvGrpSpPr>
        <p:grpSpPr>
          <a:xfrm>
            <a:off x="5511813" y="105090"/>
            <a:ext cx="2196936" cy="1537866"/>
            <a:chOff x="0" y="0"/>
            <a:chExt cx="3333651" cy="2793758"/>
          </a:xfrm>
        </p:grpSpPr>
        <p:grpSp>
          <p:nvGrpSpPr>
            <p:cNvPr id="45" name="Shape 73"/>
            <p:cNvGrpSpPr/>
            <p:nvPr/>
          </p:nvGrpSpPr>
          <p:grpSpPr>
            <a:xfrm>
              <a:off x="501650" y="0"/>
              <a:ext cx="2832000" cy="2793758"/>
              <a:chOff x="0" y="0"/>
              <a:chExt cx="2832000" cy="2793758"/>
            </a:xfrm>
          </p:grpSpPr>
          <p:sp>
            <p:nvSpPr>
              <p:cNvPr id="47" name="Shape 74"/>
              <p:cNvSpPr/>
              <p:nvPr/>
            </p:nvSpPr>
            <p:spPr>
              <a:xfrm>
                <a:off x="0" y="2247758"/>
                <a:ext cx="2832000" cy="545999"/>
              </a:xfrm>
              <a:prstGeom prst="rect">
                <a:avLst/>
              </a:prstGeom>
              <a:noFill/>
              <a:ln>
                <a:noFill/>
              </a:ln>
            </p:spPr>
            <p:txBody>
              <a:bodyPr lIns="0" tIns="0" rIns="0" bIns="0" anchor="ctr" anchorCtr="0">
                <a:noAutofit/>
              </a:bodyPr>
              <a:lstStyle/>
              <a:p>
                <a:pPr algn="ctr">
                  <a:buSzPct val="25000"/>
                </a:pPr>
                <a:r>
                  <a:rPr lang="en-US" sz="2700">
                    <a:latin typeface="Droid Sans"/>
                    <a:ea typeface="Droid Sans"/>
                    <a:cs typeface="Droid Sans"/>
                    <a:sym typeface="Droid Sans"/>
                  </a:rPr>
                  <a:t>Projects</a:t>
                </a:r>
              </a:p>
            </p:txBody>
          </p:sp>
          <p:pic>
            <p:nvPicPr>
              <p:cNvPr id="48" name="Shape 75"/>
              <p:cNvPicPr preferRelativeResize="0"/>
              <p:nvPr/>
            </p:nvPicPr>
            <p:blipFill rotWithShape="1">
              <a:blip r:embed="rId18">
                <a:alphaModFix/>
              </a:blip>
              <a:srcRect/>
              <a:stretch/>
            </p:blipFill>
            <p:spPr>
              <a:xfrm>
                <a:off x="241298" y="0"/>
                <a:ext cx="1981199" cy="2088900"/>
              </a:xfrm>
              <a:prstGeom prst="rect">
                <a:avLst/>
              </a:prstGeom>
              <a:noFill/>
              <a:ln>
                <a:noFill/>
              </a:ln>
            </p:spPr>
          </p:pic>
        </p:grpSp>
        <p:sp>
          <p:nvSpPr>
            <p:cNvPr id="46" name="Shape 76"/>
            <p:cNvSpPr/>
            <p:nvPr/>
          </p:nvSpPr>
          <p:spPr>
            <a:xfrm>
              <a:off x="0" y="680045"/>
              <a:ext cx="487499" cy="939900"/>
            </a:xfrm>
            <a:prstGeom prst="rect">
              <a:avLst/>
            </a:prstGeom>
            <a:noFill/>
            <a:ln>
              <a:noFill/>
            </a:ln>
          </p:spPr>
          <p:txBody>
            <a:bodyPr lIns="0" tIns="0" rIns="0" bIns="0" anchor="ctr" anchorCtr="0">
              <a:noAutofit/>
            </a:bodyPr>
            <a:lstStyle/>
            <a:p>
              <a:pPr algn="ctr">
                <a:buSzPct val="25000"/>
              </a:pPr>
              <a:r>
                <a:rPr lang="en-US" sz="4800">
                  <a:latin typeface="Cabin"/>
                  <a:ea typeface="Cabin"/>
                  <a:cs typeface="Cabin"/>
                  <a:sym typeface="Cabin"/>
                </a:rPr>
                <a:t>+</a:t>
              </a:r>
            </a:p>
          </p:txBody>
        </p:sp>
      </p:grpSp>
      <p:grpSp>
        <p:nvGrpSpPr>
          <p:cNvPr id="49" name="Shape 77"/>
          <p:cNvGrpSpPr>
            <a:grpSpLocks noChangeAspect="1"/>
          </p:cNvGrpSpPr>
          <p:nvPr/>
        </p:nvGrpSpPr>
        <p:grpSpPr>
          <a:xfrm>
            <a:off x="2839773" y="247200"/>
            <a:ext cx="2539049" cy="1306213"/>
            <a:chOff x="-1" y="-2"/>
            <a:chExt cx="3852775" cy="2372928"/>
          </a:xfrm>
        </p:grpSpPr>
        <p:sp>
          <p:nvSpPr>
            <p:cNvPr id="50" name="Shape 78"/>
            <p:cNvSpPr/>
            <p:nvPr/>
          </p:nvSpPr>
          <p:spPr>
            <a:xfrm>
              <a:off x="-1" y="323848"/>
              <a:ext cx="487200" cy="939900"/>
            </a:xfrm>
            <a:prstGeom prst="rect">
              <a:avLst/>
            </a:prstGeom>
            <a:noFill/>
            <a:ln>
              <a:noFill/>
            </a:ln>
          </p:spPr>
          <p:txBody>
            <a:bodyPr lIns="0" tIns="0" rIns="0" bIns="0" anchor="ctr" anchorCtr="0">
              <a:noAutofit/>
            </a:bodyPr>
            <a:lstStyle/>
            <a:p>
              <a:pPr algn="ctr">
                <a:buSzPct val="25000"/>
              </a:pPr>
              <a:r>
                <a:rPr lang="en-US" sz="4800">
                  <a:latin typeface="Cabin"/>
                  <a:ea typeface="Cabin"/>
                  <a:cs typeface="Cabin"/>
                  <a:sym typeface="Cabin"/>
                </a:rPr>
                <a:t>+</a:t>
              </a:r>
            </a:p>
          </p:txBody>
        </p:sp>
        <p:grpSp>
          <p:nvGrpSpPr>
            <p:cNvPr id="51" name="Shape 79"/>
            <p:cNvGrpSpPr/>
            <p:nvPr/>
          </p:nvGrpSpPr>
          <p:grpSpPr>
            <a:xfrm>
              <a:off x="666474" y="-2"/>
              <a:ext cx="3186300" cy="2372928"/>
              <a:chOff x="0" y="-1"/>
              <a:chExt cx="3186300" cy="2372928"/>
            </a:xfrm>
          </p:grpSpPr>
          <p:sp>
            <p:nvSpPr>
              <p:cNvPr id="52" name="Shape 80"/>
              <p:cNvSpPr/>
              <p:nvPr/>
            </p:nvSpPr>
            <p:spPr>
              <a:xfrm>
                <a:off x="226223" y="1826928"/>
                <a:ext cx="2830799" cy="545999"/>
              </a:xfrm>
              <a:prstGeom prst="rect">
                <a:avLst/>
              </a:prstGeom>
              <a:noFill/>
              <a:ln>
                <a:noFill/>
              </a:ln>
            </p:spPr>
            <p:txBody>
              <a:bodyPr lIns="0" tIns="0" rIns="0" bIns="0" anchor="ctr" anchorCtr="0">
                <a:noAutofit/>
              </a:bodyPr>
              <a:lstStyle/>
              <a:p>
                <a:pPr algn="ctr">
                  <a:buSzPct val="25000"/>
                </a:pPr>
                <a:r>
                  <a:rPr lang="en-US" sz="2700" dirty="0">
                    <a:latin typeface="Droid Sans"/>
                    <a:ea typeface="Droid Sans"/>
                    <a:cs typeface="Droid Sans"/>
                    <a:sym typeface="Droid Sans"/>
                  </a:rPr>
                  <a:t>Venue</a:t>
                </a:r>
              </a:p>
            </p:txBody>
          </p:sp>
          <p:pic>
            <p:nvPicPr>
              <p:cNvPr id="53" name="Shape 81"/>
              <p:cNvPicPr preferRelativeResize="0"/>
              <p:nvPr/>
            </p:nvPicPr>
            <p:blipFill rotWithShape="1">
              <a:blip r:embed="rId19">
                <a:alphaModFix/>
              </a:blip>
              <a:srcRect/>
              <a:stretch/>
            </p:blipFill>
            <p:spPr>
              <a:xfrm>
                <a:off x="0" y="-1"/>
                <a:ext cx="3186300" cy="1598699"/>
              </a:xfrm>
              <a:prstGeom prst="rect">
                <a:avLst/>
              </a:prstGeom>
              <a:noFill/>
              <a:ln>
                <a:noFill/>
              </a:ln>
            </p:spPr>
          </p:pic>
        </p:grpSp>
      </p:grpSp>
    </p:spTree>
    <p:extLst>
      <p:ext uri="{BB962C8B-B14F-4D97-AF65-F5344CB8AC3E}">
        <p14:creationId xmlns:p14="http://schemas.microsoft.com/office/powerpoint/2010/main" val="2584384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337" y="361950"/>
            <a:ext cx="11363325" cy="6134100"/>
          </a:xfrm>
          <a:prstGeom prst="rect">
            <a:avLst/>
          </a:prstGeom>
        </p:spPr>
      </p:pic>
    </p:spTree>
    <p:extLst>
      <p:ext uri="{BB962C8B-B14F-4D97-AF65-F5344CB8AC3E}">
        <p14:creationId xmlns:p14="http://schemas.microsoft.com/office/powerpoint/2010/main" val="4230722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09863" y="332310"/>
            <a:ext cx="6772275" cy="6193380"/>
          </a:xfrm>
          <a:prstGeom prst="rect">
            <a:avLst/>
          </a:prstGeom>
        </p:spPr>
      </p:pic>
    </p:spTree>
    <p:extLst>
      <p:ext uri="{BB962C8B-B14F-4D97-AF65-F5344CB8AC3E}">
        <p14:creationId xmlns:p14="http://schemas.microsoft.com/office/powerpoint/2010/main" val="2697761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janthor.com/images/galleries/gallery11/latinsquareeight0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0" y="330200"/>
            <a:ext cx="6197600" cy="619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924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64709" y="72025"/>
            <a:ext cx="9862582" cy="6760575"/>
          </a:xfrm>
          <a:prstGeom prst="rect">
            <a:avLst/>
          </a:prstGeom>
        </p:spPr>
      </p:pic>
    </p:spTree>
    <p:extLst>
      <p:ext uri="{BB962C8B-B14F-4D97-AF65-F5344CB8AC3E}">
        <p14:creationId xmlns:p14="http://schemas.microsoft.com/office/powerpoint/2010/main" val="598439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1729" y="125786"/>
            <a:ext cx="7102562" cy="5354239"/>
          </a:xfrm>
          <a:prstGeom prst="rect">
            <a:avLst/>
          </a:prstGeom>
        </p:spPr>
      </p:pic>
      <p:sp>
        <p:nvSpPr>
          <p:cNvPr id="5" name="TextBox 4"/>
          <p:cNvSpPr txBox="1"/>
          <p:nvPr/>
        </p:nvSpPr>
        <p:spPr>
          <a:xfrm>
            <a:off x="3286038" y="6272570"/>
            <a:ext cx="11334924" cy="523220"/>
          </a:xfrm>
          <a:prstGeom prst="rect">
            <a:avLst/>
          </a:prstGeom>
          <a:noFill/>
        </p:spPr>
        <p:txBody>
          <a:bodyPr wrap="square" rtlCol="0">
            <a:spAutoFit/>
          </a:bodyPr>
          <a:lstStyle/>
          <a:p>
            <a:pPr algn="ctr"/>
            <a:r>
              <a:rPr lang="en-GB" sz="2800" dirty="0" smtClean="0"/>
              <a:t>Ada Lovelace Day – 11</a:t>
            </a:r>
            <a:r>
              <a:rPr lang="en-GB" sz="2800" baseline="30000" dirty="0" smtClean="0"/>
              <a:t>th</a:t>
            </a:r>
            <a:r>
              <a:rPr lang="en-GB" sz="2800" dirty="0" smtClean="0"/>
              <a:t> October</a:t>
            </a:r>
          </a:p>
        </p:txBody>
      </p:sp>
      <p:pic>
        <p:nvPicPr>
          <p:cNvPr id="7" name="Picture 6"/>
          <p:cNvPicPr>
            <a:picLocks noChangeAspect="1"/>
          </p:cNvPicPr>
          <p:nvPr/>
        </p:nvPicPr>
        <p:blipFill>
          <a:blip r:embed="rId3"/>
          <a:stretch>
            <a:fillRect/>
          </a:stretch>
        </p:blipFill>
        <p:spPr>
          <a:xfrm>
            <a:off x="6284120" y="4206201"/>
            <a:ext cx="5818346" cy="2094605"/>
          </a:xfrm>
          <a:prstGeom prst="rect">
            <a:avLst/>
          </a:prstGeom>
        </p:spPr>
      </p:pic>
      <p:pic>
        <p:nvPicPr>
          <p:cNvPr id="9" name="Picture 8"/>
          <p:cNvPicPr>
            <a:picLocks noChangeAspect="1"/>
          </p:cNvPicPr>
          <p:nvPr/>
        </p:nvPicPr>
        <p:blipFill>
          <a:blip r:embed="rId4"/>
          <a:stretch>
            <a:fillRect/>
          </a:stretch>
        </p:blipFill>
        <p:spPr>
          <a:xfrm>
            <a:off x="4576510" y="1685816"/>
            <a:ext cx="1333619" cy="694281"/>
          </a:xfrm>
          <a:prstGeom prst="rect">
            <a:avLst/>
          </a:prstGeom>
        </p:spPr>
      </p:pic>
      <p:pic>
        <p:nvPicPr>
          <p:cNvPr id="10" name="Picture 9"/>
          <p:cNvPicPr>
            <a:picLocks noChangeAspect="1"/>
          </p:cNvPicPr>
          <p:nvPr/>
        </p:nvPicPr>
        <p:blipFill>
          <a:blip r:embed="rId5"/>
          <a:stretch>
            <a:fillRect/>
          </a:stretch>
        </p:blipFill>
        <p:spPr>
          <a:xfrm>
            <a:off x="5990029" y="1685817"/>
            <a:ext cx="1574262" cy="742152"/>
          </a:xfrm>
          <a:prstGeom prst="rect">
            <a:avLst/>
          </a:prstGeom>
        </p:spPr>
      </p:pic>
      <p:pic>
        <p:nvPicPr>
          <p:cNvPr id="8" name="Picture 7"/>
          <p:cNvPicPr>
            <a:picLocks noChangeAspect="1"/>
          </p:cNvPicPr>
          <p:nvPr/>
        </p:nvPicPr>
        <p:blipFill rotWithShape="1">
          <a:blip r:embed="rId6"/>
          <a:srcRect l="5086" t="-5326" r="-4022" b="5326"/>
          <a:stretch/>
        </p:blipFill>
        <p:spPr>
          <a:xfrm>
            <a:off x="3581400" y="2087562"/>
            <a:ext cx="1250299" cy="715344"/>
          </a:xfrm>
          <a:prstGeom prst="rect">
            <a:avLst/>
          </a:prstGeom>
        </p:spPr>
      </p:pic>
      <p:pic>
        <p:nvPicPr>
          <p:cNvPr id="11" name="Picture 10"/>
          <p:cNvPicPr>
            <a:picLocks noChangeAspect="1"/>
          </p:cNvPicPr>
          <p:nvPr/>
        </p:nvPicPr>
        <p:blipFill>
          <a:blip r:embed="rId7"/>
          <a:stretch>
            <a:fillRect/>
          </a:stretch>
        </p:blipFill>
        <p:spPr>
          <a:xfrm>
            <a:off x="2627319" y="3419397"/>
            <a:ext cx="1619318" cy="719138"/>
          </a:xfrm>
          <a:prstGeom prst="rect">
            <a:avLst/>
          </a:prstGeom>
        </p:spPr>
      </p:pic>
      <p:pic>
        <p:nvPicPr>
          <p:cNvPr id="12" name="Picture 11"/>
          <p:cNvPicPr>
            <a:picLocks noChangeAspect="1"/>
          </p:cNvPicPr>
          <p:nvPr/>
        </p:nvPicPr>
        <p:blipFill rotWithShape="1">
          <a:blip r:embed="rId8"/>
          <a:srcRect l="1291"/>
          <a:stretch/>
        </p:blipFill>
        <p:spPr>
          <a:xfrm>
            <a:off x="8242300" y="205032"/>
            <a:ext cx="3390545" cy="4507508"/>
          </a:xfrm>
          <a:prstGeom prst="rect">
            <a:avLst/>
          </a:prstGeom>
        </p:spPr>
      </p:pic>
      <p:pic>
        <p:nvPicPr>
          <p:cNvPr id="13" name="Picture 12"/>
          <p:cNvPicPr>
            <a:picLocks noChangeAspect="1"/>
          </p:cNvPicPr>
          <p:nvPr/>
        </p:nvPicPr>
        <p:blipFill rotWithShape="1">
          <a:blip r:embed="rId9"/>
          <a:srcRect l="1210" t="-1934" r="2633" b="1934"/>
          <a:stretch/>
        </p:blipFill>
        <p:spPr>
          <a:xfrm>
            <a:off x="6330303" y="39206"/>
            <a:ext cx="1744516" cy="861768"/>
          </a:xfrm>
          <a:prstGeom prst="rect">
            <a:avLst/>
          </a:prstGeom>
        </p:spPr>
      </p:pic>
      <p:sp>
        <p:nvSpPr>
          <p:cNvPr id="14" name="Rectangle 13"/>
          <p:cNvSpPr/>
          <p:nvPr/>
        </p:nvSpPr>
        <p:spPr>
          <a:xfrm>
            <a:off x="6284120" y="666750"/>
            <a:ext cx="159544" cy="234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sp>
        <p:nvSpPr>
          <p:cNvPr id="15" name="Rectangle 14"/>
          <p:cNvSpPr/>
          <p:nvPr/>
        </p:nvSpPr>
        <p:spPr>
          <a:xfrm rot="18844882">
            <a:off x="6204349" y="549203"/>
            <a:ext cx="159544" cy="234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pic>
        <p:nvPicPr>
          <p:cNvPr id="16" name="Picture 15"/>
          <p:cNvPicPr>
            <a:picLocks noChangeAspect="1"/>
          </p:cNvPicPr>
          <p:nvPr/>
        </p:nvPicPr>
        <p:blipFill>
          <a:blip r:embed="rId10"/>
          <a:stretch>
            <a:fillRect/>
          </a:stretch>
        </p:blipFill>
        <p:spPr>
          <a:xfrm>
            <a:off x="144441" y="5176557"/>
            <a:ext cx="5980134" cy="1492633"/>
          </a:xfrm>
          <a:prstGeom prst="rect">
            <a:avLst/>
          </a:prstGeom>
        </p:spPr>
      </p:pic>
    </p:spTree>
    <p:extLst>
      <p:ext uri="{BB962C8B-B14F-4D97-AF65-F5344CB8AC3E}">
        <p14:creationId xmlns:p14="http://schemas.microsoft.com/office/powerpoint/2010/main" val="3505269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code club"/>
          <p:cNvPicPr>
            <a:picLocks noChangeAspect="1" noChangeArrowheads="1"/>
          </p:cNvPicPr>
          <p:nvPr/>
        </p:nvPicPr>
        <p:blipFill rotWithShape="1">
          <a:blip r:embed="rId2">
            <a:extLst>
              <a:ext uri="{28A0092B-C50C-407E-A947-70E740481C1C}">
                <a14:useLocalDpi xmlns:a14="http://schemas.microsoft.com/office/drawing/2010/main" val="0"/>
              </a:ext>
            </a:extLst>
          </a:blip>
          <a:srcRect l="-2779" t="3326" r="4924" b="19804"/>
          <a:stretch/>
        </p:blipFill>
        <p:spPr bwMode="auto">
          <a:xfrm>
            <a:off x="-442184" y="0"/>
            <a:ext cx="12634184" cy="68452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900" y="0"/>
            <a:ext cx="12280900" cy="1200329"/>
          </a:xfrm>
          <a:prstGeom prst="rect">
            <a:avLst/>
          </a:prstGeom>
          <a:solidFill>
            <a:schemeClr val="tx1">
              <a:alpha val="60000"/>
            </a:schemeClr>
          </a:solidFill>
        </p:spPr>
        <p:txBody>
          <a:bodyPr wrap="square">
            <a:spAutoFit/>
          </a:bodyPr>
          <a:lstStyle/>
          <a:p>
            <a:pPr algn="ctr"/>
            <a:r>
              <a:rPr lang="en-GB" sz="7200" dirty="0" smtClean="0">
                <a:solidFill>
                  <a:schemeClr val="bg1"/>
                </a:solidFill>
              </a:rPr>
              <a:t>https://www.codeclub.org.uk/</a:t>
            </a:r>
            <a:endParaRPr lang="en-GB" sz="7200" dirty="0">
              <a:solidFill>
                <a:schemeClr val="bg1"/>
              </a:solidFill>
            </a:endParaRPr>
          </a:p>
        </p:txBody>
      </p:sp>
      <p:pic>
        <p:nvPicPr>
          <p:cNvPr id="2" name="Picture 1"/>
          <p:cNvPicPr>
            <a:picLocks noChangeAspect="1"/>
          </p:cNvPicPr>
          <p:nvPr/>
        </p:nvPicPr>
        <p:blipFill rotWithShape="1">
          <a:blip r:embed="rId3"/>
          <a:srcRect l="12256" t="12201" r="10539" b="13942"/>
          <a:stretch/>
        </p:blipFill>
        <p:spPr>
          <a:xfrm>
            <a:off x="7095120" y="3219451"/>
            <a:ext cx="4868283" cy="3492800"/>
          </a:xfrm>
          <a:prstGeom prst="rect">
            <a:avLst/>
          </a:prstGeom>
        </p:spPr>
      </p:pic>
      <p:pic>
        <p:nvPicPr>
          <p:cNvPr id="3" name="Picture 2"/>
          <p:cNvPicPr>
            <a:picLocks noChangeAspect="1"/>
          </p:cNvPicPr>
          <p:nvPr/>
        </p:nvPicPr>
        <p:blipFill>
          <a:blip r:embed="rId4"/>
          <a:stretch>
            <a:fillRect/>
          </a:stretch>
        </p:blipFill>
        <p:spPr>
          <a:xfrm>
            <a:off x="5711177" y="1400970"/>
            <a:ext cx="6252226" cy="1523205"/>
          </a:xfrm>
          <a:prstGeom prst="rect">
            <a:avLst/>
          </a:prstGeom>
        </p:spPr>
      </p:pic>
    </p:spTree>
    <p:extLst>
      <p:ext uri="{BB962C8B-B14F-4D97-AF65-F5344CB8AC3E}">
        <p14:creationId xmlns:p14="http://schemas.microsoft.com/office/powerpoint/2010/main" val="12757046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ages-na.ssl-images-amazon.com/images/I/21I29ZoAkSL._SX336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433" y="519226"/>
            <a:ext cx="3392954" cy="5009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atthew wel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079" y="1392572"/>
            <a:ext cx="4116051" cy="24348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8538" y="6140740"/>
            <a:ext cx="11334924" cy="523220"/>
          </a:xfrm>
          <a:prstGeom prst="rect">
            <a:avLst/>
          </a:prstGeom>
          <a:noFill/>
        </p:spPr>
        <p:txBody>
          <a:bodyPr wrap="square" rtlCol="0">
            <a:spAutoFit/>
          </a:bodyPr>
          <a:lstStyle/>
          <a:p>
            <a:pPr algn="ctr"/>
            <a:r>
              <a:rPr lang="en-GB" sz="2800" dirty="0" smtClean="0"/>
              <a:t>National Poetry Day 6</a:t>
            </a:r>
            <a:r>
              <a:rPr lang="en-GB" sz="2800" baseline="30000" dirty="0" smtClean="0"/>
              <a:t>th</a:t>
            </a:r>
            <a:r>
              <a:rPr lang="en-GB" sz="2800" dirty="0" smtClean="0"/>
              <a:t> October – Matthew </a:t>
            </a:r>
            <a:r>
              <a:rPr lang="en-GB" sz="2800" dirty="0" err="1" smtClean="0"/>
              <a:t>Welton</a:t>
            </a:r>
            <a:r>
              <a:rPr lang="en-GB" sz="2800" dirty="0" smtClean="0"/>
              <a:t> – The Number Poems</a:t>
            </a:r>
          </a:p>
        </p:txBody>
      </p:sp>
    </p:spTree>
    <p:extLst>
      <p:ext uri="{BB962C8B-B14F-4D97-AF65-F5344CB8AC3E}">
        <p14:creationId xmlns:p14="http://schemas.microsoft.com/office/powerpoint/2010/main" val="3449385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560" y="335559"/>
            <a:ext cx="3313652" cy="2677656"/>
          </a:xfrm>
          <a:prstGeom prst="rect">
            <a:avLst/>
          </a:prstGeom>
          <a:noFill/>
        </p:spPr>
        <p:txBody>
          <a:bodyPr wrap="square" rtlCol="0">
            <a:spAutoFit/>
          </a:bodyPr>
          <a:lstStyle/>
          <a:p>
            <a:pPr algn="ctr"/>
            <a:r>
              <a:rPr lang="en-GB" sz="2800" dirty="0" smtClean="0"/>
              <a:t>Roosters Roost</a:t>
            </a:r>
          </a:p>
          <a:p>
            <a:pPr algn="ctr"/>
            <a:r>
              <a:rPr lang="en-GB" sz="2800" dirty="0" smtClean="0"/>
              <a:t>Roosters Swallow</a:t>
            </a:r>
          </a:p>
          <a:p>
            <a:pPr algn="ctr"/>
            <a:r>
              <a:rPr lang="en-GB" sz="2800" dirty="0" smtClean="0"/>
              <a:t>Roosters Warble</a:t>
            </a:r>
          </a:p>
          <a:p>
            <a:pPr algn="ctr"/>
            <a:r>
              <a:rPr lang="en-GB" sz="2800" dirty="0" smtClean="0"/>
              <a:t>Roosters Grouse</a:t>
            </a:r>
          </a:p>
          <a:p>
            <a:pPr algn="ctr"/>
            <a:r>
              <a:rPr lang="en-GB" sz="2800" dirty="0" smtClean="0"/>
              <a:t>Roosters Duck</a:t>
            </a:r>
          </a:p>
          <a:p>
            <a:pPr algn="ctr"/>
            <a:r>
              <a:rPr lang="en-GB" sz="2800" dirty="0" smtClean="0"/>
              <a:t>Roosters Crow</a:t>
            </a:r>
          </a:p>
        </p:txBody>
      </p:sp>
      <p:sp>
        <p:nvSpPr>
          <p:cNvPr id="5" name="TextBox 4"/>
          <p:cNvSpPr txBox="1"/>
          <p:nvPr/>
        </p:nvSpPr>
        <p:spPr>
          <a:xfrm>
            <a:off x="4036503" y="335559"/>
            <a:ext cx="3313652" cy="2677656"/>
          </a:xfrm>
          <a:prstGeom prst="rect">
            <a:avLst/>
          </a:prstGeom>
          <a:noFill/>
        </p:spPr>
        <p:txBody>
          <a:bodyPr wrap="square" rtlCol="0">
            <a:spAutoFit/>
          </a:bodyPr>
          <a:lstStyle/>
          <a:p>
            <a:pPr algn="ctr"/>
            <a:r>
              <a:rPr lang="en-GB" sz="2800" dirty="0" smtClean="0"/>
              <a:t>Swallows Roost</a:t>
            </a:r>
          </a:p>
          <a:p>
            <a:pPr algn="ctr"/>
            <a:r>
              <a:rPr lang="en-GB" sz="2800" dirty="0" smtClean="0"/>
              <a:t>Swallows Swallow</a:t>
            </a:r>
          </a:p>
          <a:p>
            <a:pPr algn="ctr"/>
            <a:r>
              <a:rPr lang="en-GB" sz="2800" dirty="0" smtClean="0"/>
              <a:t>Swallows Warble</a:t>
            </a:r>
          </a:p>
          <a:p>
            <a:pPr algn="ctr"/>
            <a:r>
              <a:rPr lang="en-GB" sz="2800" dirty="0" smtClean="0"/>
              <a:t>Swallows Grouse</a:t>
            </a:r>
          </a:p>
          <a:p>
            <a:pPr algn="ctr"/>
            <a:r>
              <a:rPr lang="en-GB" sz="2800" dirty="0" smtClean="0"/>
              <a:t>Swallows Duck</a:t>
            </a:r>
          </a:p>
          <a:p>
            <a:pPr algn="ctr"/>
            <a:r>
              <a:rPr lang="en-GB" sz="2800" dirty="0" smtClean="0"/>
              <a:t>Swallows Crow</a:t>
            </a:r>
          </a:p>
        </p:txBody>
      </p:sp>
      <p:sp>
        <p:nvSpPr>
          <p:cNvPr id="6" name="TextBox 5"/>
          <p:cNvSpPr txBox="1"/>
          <p:nvPr/>
        </p:nvSpPr>
        <p:spPr>
          <a:xfrm>
            <a:off x="7737446" y="335559"/>
            <a:ext cx="3313652" cy="2677656"/>
          </a:xfrm>
          <a:prstGeom prst="rect">
            <a:avLst/>
          </a:prstGeom>
          <a:noFill/>
        </p:spPr>
        <p:txBody>
          <a:bodyPr wrap="square" rtlCol="0">
            <a:spAutoFit/>
          </a:bodyPr>
          <a:lstStyle/>
          <a:p>
            <a:pPr algn="ctr"/>
            <a:r>
              <a:rPr lang="en-GB" sz="2800" dirty="0" smtClean="0"/>
              <a:t>Warblers Roost</a:t>
            </a:r>
          </a:p>
          <a:p>
            <a:pPr algn="ctr"/>
            <a:r>
              <a:rPr lang="en-GB" sz="2800" dirty="0" smtClean="0"/>
              <a:t>Warblers Swallow</a:t>
            </a:r>
          </a:p>
          <a:p>
            <a:pPr algn="ctr"/>
            <a:r>
              <a:rPr lang="en-GB" sz="2800" dirty="0" smtClean="0"/>
              <a:t>Warblers Warble</a:t>
            </a:r>
          </a:p>
          <a:p>
            <a:pPr algn="ctr"/>
            <a:r>
              <a:rPr lang="en-GB" sz="2800" dirty="0" smtClean="0"/>
              <a:t>Warblers Grouse</a:t>
            </a:r>
          </a:p>
          <a:p>
            <a:pPr algn="ctr"/>
            <a:r>
              <a:rPr lang="en-GB" sz="2800" dirty="0" smtClean="0"/>
              <a:t>Warblers Duck</a:t>
            </a:r>
          </a:p>
          <a:p>
            <a:pPr algn="ctr"/>
            <a:r>
              <a:rPr lang="en-GB" sz="2800" dirty="0" smtClean="0"/>
              <a:t>Warblers Crow</a:t>
            </a:r>
          </a:p>
        </p:txBody>
      </p:sp>
      <p:sp>
        <p:nvSpPr>
          <p:cNvPr id="7" name="TextBox 6"/>
          <p:cNvSpPr txBox="1"/>
          <p:nvPr/>
        </p:nvSpPr>
        <p:spPr>
          <a:xfrm>
            <a:off x="335560" y="3365383"/>
            <a:ext cx="3313652" cy="2677656"/>
          </a:xfrm>
          <a:prstGeom prst="rect">
            <a:avLst/>
          </a:prstGeom>
          <a:noFill/>
        </p:spPr>
        <p:txBody>
          <a:bodyPr wrap="square" rtlCol="0">
            <a:spAutoFit/>
          </a:bodyPr>
          <a:lstStyle/>
          <a:p>
            <a:pPr algn="ctr"/>
            <a:r>
              <a:rPr lang="en-GB" sz="2800" dirty="0" smtClean="0"/>
              <a:t>Grouse Roost</a:t>
            </a:r>
          </a:p>
          <a:p>
            <a:pPr algn="ctr"/>
            <a:r>
              <a:rPr lang="en-GB" sz="2800" dirty="0" smtClean="0"/>
              <a:t>Grouse Swallow</a:t>
            </a:r>
          </a:p>
          <a:p>
            <a:pPr algn="ctr"/>
            <a:r>
              <a:rPr lang="en-GB" sz="2800" dirty="0" smtClean="0"/>
              <a:t>Grouse Warble</a:t>
            </a:r>
          </a:p>
          <a:p>
            <a:pPr algn="ctr"/>
            <a:r>
              <a:rPr lang="en-GB" sz="2800" dirty="0" smtClean="0"/>
              <a:t>Grouse Grouse</a:t>
            </a:r>
          </a:p>
          <a:p>
            <a:pPr algn="ctr"/>
            <a:r>
              <a:rPr lang="en-GB" sz="2800" dirty="0" smtClean="0"/>
              <a:t>Grouse Duck</a:t>
            </a:r>
          </a:p>
          <a:p>
            <a:pPr algn="ctr"/>
            <a:r>
              <a:rPr lang="en-GB" sz="2800" dirty="0" smtClean="0"/>
              <a:t>Grouse Crow</a:t>
            </a:r>
          </a:p>
        </p:txBody>
      </p:sp>
      <p:sp>
        <p:nvSpPr>
          <p:cNvPr id="8" name="TextBox 7"/>
          <p:cNvSpPr txBox="1"/>
          <p:nvPr/>
        </p:nvSpPr>
        <p:spPr>
          <a:xfrm>
            <a:off x="4036503" y="3365383"/>
            <a:ext cx="3313652" cy="2677656"/>
          </a:xfrm>
          <a:prstGeom prst="rect">
            <a:avLst/>
          </a:prstGeom>
          <a:noFill/>
        </p:spPr>
        <p:txBody>
          <a:bodyPr wrap="square" rtlCol="0">
            <a:spAutoFit/>
          </a:bodyPr>
          <a:lstStyle/>
          <a:p>
            <a:pPr algn="ctr"/>
            <a:r>
              <a:rPr lang="en-GB" sz="2800" dirty="0" smtClean="0"/>
              <a:t>Ducks Grouse</a:t>
            </a:r>
          </a:p>
          <a:p>
            <a:pPr algn="ctr"/>
            <a:r>
              <a:rPr lang="en-GB" sz="2800" dirty="0" smtClean="0"/>
              <a:t>Ducks Swallow</a:t>
            </a:r>
          </a:p>
          <a:p>
            <a:pPr algn="ctr"/>
            <a:r>
              <a:rPr lang="en-GB" sz="2800" dirty="0" smtClean="0"/>
              <a:t>Ducks Warble</a:t>
            </a:r>
          </a:p>
          <a:p>
            <a:pPr algn="ctr"/>
            <a:r>
              <a:rPr lang="en-GB" sz="2800" dirty="0" smtClean="0"/>
              <a:t>Ducks Grouse</a:t>
            </a:r>
          </a:p>
          <a:p>
            <a:pPr algn="ctr"/>
            <a:r>
              <a:rPr lang="en-GB" sz="2800" dirty="0" smtClean="0"/>
              <a:t>Ducks Duck</a:t>
            </a:r>
          </a:p>
          <a:p>
            <a:pPr algn="ctr"/>
            <a:r>
              <a:rPr lang="en-GB" sz="2800" dirty="0" smtClean="0"/>
              <a:t>Ducks Crow</a:t>
            </a:r>
          </a:p>
        </p:txBody>
      </p:sp>
      <p:sp>
        <p:nvSpPr>
          <p:cNvPr id="9" name="TextBox 8"/>
          <p:cNvSpPr txBox="1"/>
          <p:nvPr/>
        </p:nvSpPr>
        <p:spPr>
          <a:xfrm>
            <a:off x="7737446" y="3365383"/>
            <a:ext cx="3313652" cy="2677656"/>
          </a:xfrm>
          <a:prstGeom prst="rect">
            <a:avLst/>
          </a:prstGeom>
          <a:noFill/>
        </p:spPr>
        <p:txBody>
          <a:bodyPr wrap="square" rtlCol="0">
            <a:spAutoFit/>
          </a:bodyPr>
          <a:lstStyle/>
          <a:p>
            <a:pPr algn="ctr"/>
            <a:r>
              <a:rPr lang="en-GB" sz="2800" dirty="0" smtClean="0"/>
              <a:t>Crows Roost</a:t>
            </a:r>
          </a:p>
          <a:p>
            <a:pPr algn="ctr"/>
            <a:r>
              <a:rPr lang="en-GB" sz="2800" dirty="0" smtClean="0"/>
              <a:t>Crows Swallow</a:t>
            </a:r>
          </a:p>
          <a:p>
            <a:pPr algn="ctr"/>
            <a:r>
              <a:rPr lang="en-GB" sz="2800" dirty="0" smtClean="0"/>
              <a:t>Crows Warble</a:t>
            </a:r>
          </a:p>
          <a:p>
            <a:pPr algn="ctr"/>
            <a:r>
              <a:rPr lang="en-GB" sz="2800" dirty="0" smtClean="0"/>
              <a:t>Crows Grouse</a:t>
            </a:r>
          </a:p>
          <a:p>
            <a:pPr algn="ctr"/>
            <a:r>
              <a:rPr lang="en-GB" sz="2800" dirty="0" smtClean="0"/>
              <a:t>Crows Duck</a:t>
            </a:r>
          </a:p>
          <a:p>
            <a:pPr algn="ctr"/>
            <a:r>
              <a:rPr lang="en-GB" sz="2800" dirty="0" smtClean="0"/>
              <a:t>Crows Crow</a:t>
            </a:r>
          </a:p>
        </p:txBody>
      </p:sp>
      <p:sp>
        <p:nvSpPr>
          <p:cNvPr id="10" name="TextBox 9"/>
          <p:cNvSpPr txBox="1"/>
          <p:nvPr/>
        </p:nvSpPr>
        <p:spPr>
          <a:xfrm>
            <a:off x="428538" y="6210509"/>
            <a:ext cx="11334924" cy="523220"/>
          </a:xfrm>
          <a:prstGeom prst="rect">
            <a:avLst/>
          </a:prstGeom>
          <a:noFill/>
        </p:spPr>
        <p:txBody>
          <a:bodyPr wrap="square" rtlCol="0">
            <a:spAutoFit/>
          </a:bodyPr>
          <a:lstStyle/>
          <a:p>
            <a:pPr algn="ctr"/>
            <a:r>
              <a:rPr lang="en-GB" sz="2800" dirty="0" smtClean="0"/>
              <a:t>A Poem in 72 Words</a:t>
            </a:r>
          </a:p>
        </p:txBody>
      </p:sp>
    </p:spTree>
    <p:extLst>
      <p:ext uri="{BB962C8B-B14F-4D97-AF65-F5344CB8AC3E}">
        <p14:creationId xmlns:p14="http://schemas.microsoft.com/office/powerpoint/2010/main" val="2980014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27994" y="94936"/>
            <a:ext cx="8736013" cy="6702564"/>
          </a:xfrm>
          <a:prstGeom prst="rect">
            <a:avLst/>
          </a:prstGeom>
        </p:spPr>
      </p:pic>
    </p:spTree>
    <p:extLst>
      <p:ext uri="{BB962C8B-B14F-4D97-AF65-F5344CB8AC3E}">
        <p14:creationId xmlns:p14="http://schemas.microsoft.com/office/powerpoint/2010/main" val="3207236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37" y="508000"/>
            <a:ext cx="2406650" cy="24066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37" y="3148257"/>
            <a:ext cx="2406650" cy="31382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037" y="508000"/>
            <a:ext cx="2406650" cy="240665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0905"/>
          <a:stretch/>
        </p:blipFill>
        <p:spPr>
          <a:xfrm>
            <a:off x="8485037" y="508000"/>
            <a:ext cx="2305309" cy="24066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6537" y="508000"/>
            <a:ext cx="2406650" cy="24066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8037" y="3059357"/>
            <a:ext cx="2406650" cy="329762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6536" y="3148256"/>
            <a:ext cx="2388943" cy="2388943"/>
          </a:xfrm>
          <a:prstGeom prst="rect">
            <a:avLst/>
          </a:prstGeom>
        </p:spPr>
      </p:pic>
      <p:sp>
        <p:nvSpPr>
          <p:cNvPr id="13" name="Rectangle 12"/>
          <p:cNvSpPr/>
          <p:nvPr/>
        </p:nvSpPr>
        <p:spPr>
          <a:xfrm>
            <a:off x="5245100" y="5941481"/>
            <a:ext cx="6845300" cy="1200329"/>
          </a:xfrm>
          <a:prstGeom prst="rect">
            <a:avLst/>
          </a:prstGeom>
        </p:spPr>
        <p:txBody>
          <a:bodyPr wrap="square">
            <a:spAutoFit/>
          </a:bodyPr>
          <a:lstStyle/>
          <a:p>
            <a:pPr algn="ctr"/>
            <a:r>
              <a:rPr lang="en-GB" sz="2400" b="1" dirty="0" smtClean="0"/>
              <a:t>Euler conjectured that there do not exist </a:t>
            </a:r>
          </a:p>
          <a:p>
            <a:pPr algn="ctr"/>
            <a:r>
              <a:rPr lang="en-GB" sz="2400" b="1" dirty="0" smtClean="0"/>
              <a:t>Graeco-Roman squares of order n=4k+2 for k=0, 1, 2 …</a:t>
            </a:r>
            <a:endParaRPr lang="en-GB" sz="2400" b="1" dirty="0"/>
          </a:p>
        </p:txBody>
      </p:sp>
      <p:graphicFrame>
        <p:nvGraphicFramePr>
          <p:cNvPr id="2" name="Table 1"/>
          <p:cNvGraphicFramePr>
            <a:graphicFrameLocks noGrp="1"/>
          </p:cNvGraphicFramePr>
          <p:nvPr>
            <p:extLst>
              <p:ext uri="{D42A27DB-BD31-4B8C-83A1-F6EECF244321}">
                <p14:modId xmlns:p14="http://schemas.microsoft.com/office/powerpoint/2010/main" val="1568222433"/>
              </p:ext>
            </p:extLst>
          </p:nvPr>
        </p:nvGraphicFramePr>
        <p:xfrm>
          <a:off x="9063978" y="4083242"/>
          <a:ext cx="2297240" cy="731520"/>
        </p:xfrm>
        <a:graphic>
          <a:graphicData uri="http://schemas.openxmlformats.org/drawingml/2006/table">
            <a:tbl>
              <a:tblPr>
                <a:tableStyleId>{5C22544A-7EE6-4342-B048-85BDC9FD1C3A}</a:tableStyleId>
              </a:tblPr>
              <a:tblGrid>
                <a:gridCol w="1148620"/>
                <a:gridCol w="1148620"/>
              </a:tblGrid>
              <a:tr h="0">
                <a:tc>
                  <a:txBody>
                    <a:bodyPr/>
                    <a:lstStyle/>
                    <a:p>
                      <a:pPr algn="ctr"/>
                      <a:r>
                        <a:rPr lang="en-GB" dirty="0" smtClean="0"/>
                        <a:t>A </a:t>
                      </a:r>
                      <a:r>
                        <a:rPr lang="el-GR" dirty="0" smtClean="0"/>
                        <a:t>α</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solidFill>
                            <a:srgbClr val="7030A0"/>
                          </a:solidFill>
                        </a:rPr>
                        <a:t> B </a:t>
                      </a:r>
                      <a:r>
                        <a:rPr lang="el-GR" dirty="0" smtClean="0">
                          <a:solidFill>
                            <a:srgbClr val="7030A0"/>
                          </a:solidFill>
                        </a:rPr>
                        <a:t>β</a:t>
                      </a:r>
                      <a:endParaRPr lang="en-GB"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4342">
                <a:tc>
                  <a:txBody>
                    <a:bodyPr/>
                    <a:lstStyle/>
                    <a:p>
                      <a:pPr algn="ctr"/>
                      <a:r>
                        <a:rPr lang="en-GB" strike="sngStrike" baseline="0" dirty="0" smtClean="0">
                          <a:solidFill>
                            <a:srgbClr val="FF0000"/>
                          </a:solidFill>
                        </a:rPr>
                        <a:t>(A </a:t>
                      </a:r>
                      <a:r>
                        <a:rPr lang="el-GR" strike="sngStrike" baseline="0" dirty="0" smtClean="0">
                          <a:solidFill>
                            <a:srgbClr val="FF0000"/>
                          </a:solidFill>
                        </a:rPr>
                        <a:t>β</a:t>
                      </a:r>
                      <a:r>
                        <a:rPr lang="en-GB" strike="sngStrike" baseline="0" dirty="0" smtClean="0">
                          <a:solidFill>
                            <a:srgbClr val="FF0000"/>
                          </a:solidFill>
                        </a:rPr>
                        <a:t>)</a:t>
                      </a:r>
                      <a:endParaRPr lang="en-GB" strike="sngStrike" baseline="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trike="noStrike" baseline="0" dirty="0" smtClean="0">
                          <a:solidFill>
                            <a:srgbClr val="FF0000"/>
                          </a:solidFill>
                        </a:rPr>
                        <a:t>(</a:t>
                      </a:r>
                      <a:r>
                        <a:rPr lang="en-GB" strike="sngStrike" baseline="0" dirty="0" smtClean="0">
                          <a:solidFill>
                            <a:srgbClr val="FF0000"/>
                          </a:solidFill>
                        </a:rPr>
                        <a:t>B </a:t>
                      </a:r>
                      <a:r>
                        <a:rPr lang="el-GR" strike="sngStrike" baseline="0" dirty="0" smtClean="0">
                          <a:solidFill>
                            <a:srgbClr val="FF0000"/>
                          </a:solidFill>
                        </a:rPr>
                        <a:t>α</a:t>
                      </a:r>
                      <a:r>
                        <a:rPr lang="en-GB" strike="sngStrike" baseline="0" dirty="0" smtClean="0">
                          <a:solidFill>
                            <a:srgbClr val="FF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1" name="Rectangle 10"/>
          <p:cNvSpPr/>
          <p:nvPr/>
        </p:nvSpPr>
        <p:spPr>
          <a:xfrm>
            <a:off x="8933855" y="2898782"/>
            <a:ext cx="2557486" cy="1200329"/>
          </a:xfrm>
          <a:prstGeom prst="rect">
            <a:avLst/>
          </a:prstGeom>
        </p:spPr>
        <p:txBody>
          <a:bodyPr wrap="square">
            <a:spAutoFit/>
          </a:bodyPr>
          <a:lstStyle/>
          <a:p>
            <a:pPr algn="ctr"/>
            <a:r>
              <a:rPr lang="en-GB" sz="2400" b="1" dirty="0" smtClean="0"/>
              <a:t/>
            </a:r>
            <a:br>
              <a:rPr lang="en-GB" sz="2400" b="1" dirty="0" smtClean="0"/>
            </a:br>
            <a:r>
              <a:rPr lang="en-GB" sz="2400" b="1" dirty="0" smtClean="0"/>
              <a:t>Proof for Order n=2 (k =0)</a:t>
            </a:r>
            <a:endParaRPr lang="en-GB" sz="2400" b="1" dirty="0"/>
          </a:p>
        </p:txBody>
      </p:sp>
      <p:graphicFrame>
        <p:nvGraphicFramePr>
          <p:cNvPr id="12" name="Table 11"/>
          <p:cNvGraphicFramePr>
            <a:graphicFrameLocks noGrp="1"/>
          </p:cNvGraphicFramePr>
          <p:nvPr>
            <p:extLst>
              <p:ext uri="{D42A27DB-BD31-4B8C-83A1-F6EECF244321}">
                <p14:modId xmlns:p14="http://schemas.microsoft.com/office/powerpoint/2010/main" val="1548422468"/>
              </p:ext>
            </p:extLst>
          </p:nvPr>
        </p:nvGraphicFramePr>
        <p:xfrm>
          <a:off x="9063978" y="4939672"/>
          <a:ext cx="2297240" cy="731520"/>
        </p:xfrm>
        <a:graphic>
          <a:graphicData uri="http://schemas.openxmlformats.org/drawingml/2006/table">
            <a:tbl>
              <a:tblPr>
                <a:tableStyleId>{5C22544A-7EE6-4342-B048-85BDC9FD1C3A}</a:tableStyleId>
              </a:tblPr>
              <a:tblGrid>
                <a:gridCol w="1148620"/>
                <a:gridCol w="1148620"/>
              </a:tblGrid>
              <a:tr h="0">
                <a:tc>
                  <a:txBody>
                    <a:bodyPr/>
                    <a:lstStyle/>
                    <a:p>
                      <a:pPr algn="ctr"/>
                      <a:r>
                        <a:rPr lang="en-GB" dirty="0" smtClean="0"/>
                        <a:t>A </a:t>
                      </a:r>
                      <a:r>
                        <a:rPr lang="el-GR" dirty="0" smtClean="0"/>
                        <a:t>α</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solidFill>
                            <a:srgbClr val="7030A0"/>
                          </a:solidFill>
                        </a:rPr>
                        <a:t> B </a:t>
                      </a:r>
                      <a:r>
                        <a:rPr lang="el-GR" dirty="0" smtClean="0">
                          <a:solidFill>
                            <a:srgbClr val="7030A0"/>
                          </a:solidFill>
                        </a:rPr>
                        <a:t>β</a:t>
                      </a:r>
                      <a:endParaRPr lang="en-GB"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4342">
                <a:tc>
                  <a:txBody>
                    <a:bodyPr/>
                    <a:lstStyle/>
                    <a:p>
                      <a:pPr algn="ctr"/>
                      <a:r>
                        <a:rPr lang="en-GB" strike="noStrike" baseline="0" dirty="0" smtClean="0">
                          <a:solidFill>
                            <a:srgbClr val="FF0000"/>
                          </a:solidFill>
                        </a:rPr>
                        <a:t>(</a:t>
                      </a:r>
                      <a:r>
                        <a:rPr lang="en-GB" strike="sngStrike" baseline="0" dirty="0" smtClean="0">
                          <a:solidFill>
                            <a:srgbClr val="FF0000"/>
                          </a:solidFill>
                        </a:rPr>
                        <a:t>B </a:t>
                      </a:r>
                      <a:r>
                        <a:rPr lang="el-GR" strike="sngStrike" baseline="0" dirty="0" smtClean="0">
                          <a:solidFill>
                            <a:srgbClr val="FF0000"/>
                          </a:solidFill>
                        </a:rPr>
                        <a:t>α</a:t>
                      </a:r>
                      <a:r>
                        <a:rPr lang="en-GB" strike="sngStrike" baseline="0" dirty="0" smtClean="0">
                          <a:solidFill>
                            <a:srgbClr val="FF0000"/>
                          </a:solidFill>
                        </a:rPr>
                        <a:t>)</a:t>
                      </a:r>
                      <a:endParaRPr lang="en-GB" strike="sngStrike" baseline="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trike="sngStrike" baseline="0" dirty="0" smtClean="0">
                          <a:solidFill>
                            <a:srgbClr val="FF0000"/>
                          </a:solidFill>
                        </a:rPr>
                        <a:t>(A </a:t>
                      </a:r>
                      <a:r>
                        <a:rPr lang="el-GR" strike="sngStrike" baseline="0" dirty="0" smtClean="0">
                          <a:solidFill>
                            <a:srgbClr val="FF0000"/>
                          </a:solidFill>
                        </a:rPr>
                        <a:t>β</a:t>
                      </a:r>
                      <a:r>
                        <a:rPr lang="en-GB" strike="sngStrike" baseline="0" dirty="0" smtClean="0">
                          <a:solidFill>
                            <a:srgbClr val="FF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305221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100" y="166937"/>
            <a:ext cx="4835526" cy="6564063"/>
          </a:xfrm>
          <a:prstGeom prst="rect">
            <a:avLst/>
          </a:prstGeom>
        </p:spPr>
      </p:pic>
      <p:sp>
        <p:nvSpPr>
          <p:cNvPr id="6" name="Rectangle 5"/>
          <p:cNvSpPr/>
          <p:nvPr/>
        </p:nvSpPr>
        <p:spPr>
          <a:xfrm>
            <a:off x="203200" y="940589"/>
            <a:ext cx="6718300" cy="5016758"/>
          </a:xfrm>
          <a:prstGeom prst="rect">
            <a:avLst/>
          </a:prstGeom>
        </p:spPr>
        <p:txBody>
          <a:bodyPr wrap="square">
            <a:spAutoFit/>
          </a:bodyPr>
          <a:lstStyle/>
          <a:p>
            <a:pPr algn="ctr"/>
            <a:r>
              <a:rPr lang="en-GB" sz="3200" b="0" i="0" dirty="0" smtClean="0">
                <a:solidFill>
                  <a:srgbClr val="252525"/>
                </a:solidFill>
                <a:effectLst/>
                <a:latin typeface="Arial" panose="020B0604020202020204" pitchFamily="34" charset="0"/>
              </a:rPr>
              <a:t>The non-existence of order-6 squares was confirmed in 1901 by Gaston Tarry through a proof by exhaustion</a:t>
            </a:r>
          </a:p>
          <a:p>
            <a:pPr algn="ctr"/>
            <a:endParaRPr lang="en-GB" sz="3200" b="0" i="0" dirty="0" smtClean="0">
              <a:solidFill>
                <a:srgbClr val="252525"/>
              </a:solidFill>
              <a:effectLst/>
              <a:latin typeface="Arial" panose="020B0604020202020204" pitchFamily="34" charset="0"/>
            </a:endParaRPr>
          </a:p>
          <a:p>
            <a:pPr algn="ctr"/>
            <a:endParaRPr lang="en-GB" sz="3200" dirty="0">
              <a:solidFill>
                <a:srgbClr val="252525"/>
              </a:solidFill>
              <a:latin typeface="Arial" panose="020B0604020202020204" pitchFamily="34" charset="0"/>
            </a:endParaRPr>
          </a:p>
          <a:p>
            <a:pPr algn="ctr"/>
            <a:r>
              <a:rPr lang="en-GB" sz="3200" b="0" i="0" dirty="0" smtClean="0">
                <a:solidFill>
                  <a:srgbClr val="252525"/>
                </a:solidFill>
                <a:effectLst/>
                <a:latin typeface="Arial" panose="020B0604020202020204" pitchFamily="34" charset="0"/>
              </a:rPr>
              <a:t>In April 1959, Parker, Bose, and </a:t>
            </a:r>
            <a:r>
              <a:rPr lang="en-GB" sz="3200" b="0" i="0" dirty="0" err="1" smtClean="0">
                <a:solidFill>
                  <a:srgbClr val="252525"/>
                </a:solidFill>
                <a:effectLst/>
                <a:latin typeface="Arial" panose="020B0604020202020204" pitchFamily="34" charset="0"/>
              </a:rPr>
              <a:t>Shrikhande</a:t>
            </a:r>
            <a:r>
              <a:rPr lang="en-GB" sz="3200" b="0" i="0" dirty="0" smtClean="0">
                <a:solidFill>
                  <a:srgbClr val="252525"/>
                </a:solidFill>
                <a:effectLst/>
                <a:latin typeface="Arial" panose="020B0604020202020204" pitchFamily="34" charset="0"/>
              </a:rPr>
              <a:t> presented their paper showing Euler's conjecture to be false for all </a:t>
            </a:r>
            <a:r>
              <a:rPr lang="en-GB" sz="3200" b="0" i="1" dirty="0" smtClean="0">
                <a:solidFill>
                  <a:srgbClr val="252525"/>
                </a:solidFill>
                <a:effectLst/>
                <a:latin typeface="Arial" panose="020B0604020202020204" pitchFamily="34" charset="0"/>
              </a:rPr>
              <a:t>n</a:t>
            </a:r>
            <a:r>
              <a:rPr lang="en-GB" sz="3200" b="0" i="0" dirty="0" smtClean="0">
                <a:solidFill>
                  <a:srgbClr val="252525"/>
                </a:solidFill>
                <a:effectLst/>
                <a:latin typeface="Arial" panose="020B0604020202020204" pitchFamily="34" charset="0"/>
              </a:rPr>
              <a:t> ≥ 10</a:t>
            </a:r>
            <a:endParaRPr lang="en-GB" sz="3200" dirty="0"/>
          </a:p>
        </p:txBody>
      </p:sp>
      <p:sp>
        <p:nvSpPr>
          <p:cNvPr id="5" name="Rectangle 4"/>
          <p:cNvSpPr/>
          <p:nvPr/>
        </p:nvSpPr>
        <p:spPr>
          <a:xfrm>
            <a:off x="139700" y="3156580"/>
            <a:ext cx="6845300" cy="584775"/>
          </a:xfrm>
          <a:prstGeom prst="rect">
            <a:avLst/>
          </a:prstGeom>
        </p:spPr>
        <p:txBody>
          <a:bodyPr wrap="square">
            <a:spAutoFit/>
          </a:bodyPr>
          <a:lstStyle/>
          <a:p>
            <a:pPr algn="ctr"/>
            <a:r>
              <a:rPr lang="en-GB" sz="3200" b="1" dirty="0" smtClean="0"/>
              <a:t>… but </a:t>
            </a:r>
            <a:r>
              <a:rPr lang="en-GB" sz="3200" b="1" dirty="0" err="1" smtClean="0"/>
              <a:t>Eulers</a:t>
            </a:r>
            <a:r>
              <a:rPr lang="en-GB" sz="3200" b="1" dirty="0" smtClean="0"/>
              <a:t> conjecture was wrong</a:t>
            </a:r>
            <a:endParaRPr lang="en-GB" sz="3200" b="1" dirty="0"/>
          </a:p>
        </p:txBody>
      </p:sp>
    </p:spTree>
    <p:extLst>
      <p:ext uri="{BB962C8B-B14F-4D97-AF65-F5344CB8AC3E}">
        <p14:creationId xmlns:p14="http://schemas.microsoft.com/office/powerpoint/2010/main" val="4169508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8170" y="228599"/>
            <a:ext cx="11975661" cy="5384801"/>
          </a:xfrm>
          <a:prstGeom prst="rect">
            <a:avLst/>
          </a:prstGeom>
        </p:spPr>
      </p:pic>
      <p:sp>
        <p:nvSpPr>
          <p:cNvPr id="3" name="TextBox 2"/>
          <p:cNvSpPr txBox="1"/>
          <p:nvPr/>
        </p:nvSpPr>
        <p:spPr>
          <a:xfrm>
            <a:off x="428538" y="6202417"/>
            <a:ext cx="11334924" cy="523220"/>
          </a:xfrm>
          <a:prstGeom prst="rect">
            <a:avLst/>
          </a:prstGeom>
          <a:noFill/>
        </p:spPr>
        <p:txBody>
          <a:bodyPr wrap="square" rtlCol="0">
            <a:spAutoFit/>
          </a:bodyPr>
          <a:lstStyle/>
          <a:p>
            <a:pPr algn="ctr"/>
            <a:r>
              <a:rPr lang="en-GB" sz="2800" dirty="0" smtClean="0"/>
              <a:t>A Poem in 200 Words</a:t>
            </a:r>
          </a:p>
        </p:txBody>
      </p:sp>
    </p:spTree>
    <p:extLst>
      <p:ext uri="{BB962C8B-B14F-4D97-AF65-F5344CB8AC3E}">
        <p14:creationId xmlns:p14="http://schemas.microsoft.com/office/powerpoint/2010/main" val="3036343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0523" y="32959"/>
            <a:ext cx="11890954" cy="6419850"/>
          </a:xfrm>
          <a:prstGeom prst="rect">
            <a:avLst/>
          </a:prstGeom>
        </p:spPr>
      </p:pic>
      <p:sp>
        <p:nvSpPr>
          <p:cNvPr id="3" name="TextBox 2"/>
          <p:cNvSpPr txBox="1"/>
          <p:nvPr/>
        </p:nvSpPr>
        <p:spPr>
          <a:xfrm>
            <a:off x="428538" y="6364257"/>
            <a:ext cx="11334924" cy="523220"/>
          </a:xfrm>
          <a:prstGeom prst="rect">
            <a:avLst/>
          </a:prstGeom>
          <a:noFill/>
        </p:spPr>
        <p:txBody>
          <a:bodyPr wrap="square" rtlCol="0">
            <a:spAutoFit/>
          </a:bodyPr>
          <a:lstStyle/>
          <a:p>
            <a:pPr algn="ctr"/>
            <a:r>
              <a:rPr lang="en-GB" sz="2800" dirty="0" smtClean="0"/>
              <a:t>A Poem in 288 Words</a:t>
            </a:r>
          </a:p>
        </p:txBody>
      </p:sp>
    </p:spTree>
    <p:extLst>
      <p:ext uri="{BB962C8B-B14F-4D97-AF65-F5344CB8AC3E}">
        <p14:creationId xmlns:p14="http://schemas.microsoft.com/office/powerpoint/2010/main" val="1478065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janthor.com/images/galleries/gallery11/latinsquarefour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355600"/>
            <a:ext cx="6223000" cy="6223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9700" y="355600"/>
            <a:ext cx="5613400" cy="5940088"/>
          </a:xfrm>
          <a:prstGeom prst="rect">
            <a:avLst/>
          </a:prstGeom>
        </p:spPr>
        <p:txBody>
          <a:bodyPr wrap="square">
            <a:spAutoFit/>
          </a:bodyPr>
          <a:lstStyle/>
          <a:p>
            <a:pPr algn="ctr"/>
            <a:r>
              <a:rPr lang="en-GB" sz="4400" b="1" dirty="0" smtClean="0"/>
              <a:t>Mutually orthogonal Latin squares</a:t>
            </a:r>
            <a:r>
              <a:rPr lang="en-GB" b="1" dirty="0" smtClean="0"/>
              <a:t/>
            </a:r>
            <a:br>
              <a:rPr lang="en-GB" b="1" dirty="0" smtClean="0"/>
            </a:br>
            <a:endParaRPr lang="en-GB" sz="2800" b="1" dirty="0" smtClean="0"/>
          </a:p>
          <a:p>
            <a:pPr algn="ctr"/>
            <a:r>
              <a:rPr lang="en-GB" sz="2400" b="1" dirty="0" smtClean="0"/>
              <a:t>A set of Latin squares is called mutually orthogonal if each Latin square in the set is pairwise orthogonal to all other Latin squares of the set.</a:t>
            </a:r>
          </a:p>
          <a:p>
            <a:endParaRPr lang="en-GB" sz="2400" b="1" dirty="0"/>
          </a:p>
          <a:p>
            <a:pPr algn="ctr"/>
            <a:r>
              <a:rPr lang="en-GB" sz="2400" b="1" dirty="0" smtClean="0"/>
              <a:t>Due to the Latin square property, each row and each column has all aspects of each element. Due to the  mutually orthogonal property, there is exactly one instance somewhere in the table for any pair of elements.</a:t>
            </a:r>
            <a:endParaRPr lang="en-GB" sz="2400" b="1" dirty="0"/>
          </a:p>
        </p:txBody>
      </p:sp>
    </p:spTree>
    <p:extLst>
      <p:ext uri="{BB962C8B-B14F-4D97-AF65-F5344CB8AC3E}">
        <p14:creationId xmlns:p14="http://schemas.microsoft.com/office/powerpoint/2010/main" val="1318406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217</Words>
  <Application>Microsoft Office PowerPoint</Application>
  <PresentationFormat>Widescreen</PresentationFormat>
  <Paragraphs>72</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Cabin</vt:lpstr>
      <vt:lpstr>Calibri</vt:lpstr>
      <vt:lpstr>Calibri Light</vt:lpstr>
      <vt:lpstr>Droid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Read</dc:creator>
  <cp:lastModifiedBy>John Read</cp:lastModifiedBy>
  <cp:revision>29</cp:revision>
  <dcterms:created xsi:type="dcterms:W3CDTF">2016-10-30T18:25:33Z</dcterms:created>
  <dcterms:modified xsi:type="dcterms:W3CDTF">2016-11-11T23:02:24Z</dcterms:modified>
</cp:coreProperties>
</file>