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7" r:id="rId2"/>
    <p:sldId id="261" r:id="rId3"/>
    <p:sldId id="256" r:id="rId4"/>
    <p:sldId id="262" r:id="rId5"/>
    <p:sldId id="263" r:id="rId6"/>
    <p:sldId id="264" r:id="rId7"/>
    <p:sldId id="265" r:id="rId8"/>
    <p:sldId id="260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99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177D67-9D80-43AF-B73D-FB4517F5A460}" type="datetimeFigureOut">
              <a:rPr lang="en-GB" smtClean="0"/>
              <a:t>09/11/2016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EBB18D-A803-40AC-9415-A2D8BEE7E2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03317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EBB18D-A803-40AC-9415-A2D8BEE7E28D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82988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EBB18D-A803-40AC-9415-A2D8BEE7E28D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82988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EBB18D-A803-40AC-9415-A2D8BEE7E28D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82988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EBB18D-A803-40AC-9415-A2D8BEE7E28D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82988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9161D-A050-45EF-A210-A8E4DAB6C424}" type="datetimeFigureOut">
              <a:rPr lang="en-GB" smtClean="0"/>
              <a:t>09/11/2016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B1667-371B-4DA8-9047-3147F3023D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487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9161D-A050-45EF-A210-A8E4DAB6C424}" type="datetimeFigureOut">
              <a:rPr lang="en-GB" smtClean="0"/>
              <a:t>09/11/2016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B1667-371B-4DA8-9047-3147F3023D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864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9161D-A050-45EF-A210-A8E4DAB6C424}" type="datetimeFigureOut">
              <a:rPr lang="en-GB" smtClean="0"/>
              <a:t>09/11/2016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B1667-371B-4DA8-9047-3147F3023D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8516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9161D-A050-45EF-A210-A8E4DAB6C424}" type="datetimeFigureOut">
              <a:rPr lang="en-GB" smtClean="0"/>
              <a:t>09/11/2016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B1667-371B-4DA8-9047-3147F3023D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7217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9161D-A050-45EF-A210-A8E4DAB6C424}" type="datetimeFigureOut">
              <a:rPr lang="en-GB" smtClean="0"/>
              <a:t>09/11/2016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B1667-371B-4DA8-9047-3147F3023D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9681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9161D-A050-45EF-A210-A8E4DAB6C424}" type="datetimeFigureOut">
              <a:rPr lang="en-GB" smtClean="0"/>
              <a:t>09/11/2016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B1667-371B-4DA8-9047-3147F3023D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1844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9161D-A050-45EF-A210-A8E4DAB6C424}" type="datetimeFigureOut">
              <a:rPr lang="en-GB" smtClean="0"/>
              <a:t>09/11/2016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B1667-371B-4DA8-9047-3147F3023D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7770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9161D-A050-45EF-A210-A8E4DAB6C424}" type="datetimeFigureOut">
              <a:rPr lang="en-GB" smtClean="0"/>
              <a:t>09/11/2016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B1667-371B-4DA8-9047-3147F3023D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118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9161D-A050-45EF-A210-A8E4DAB6C424}" type="datetimeFigureOut">
              <a:rPr lang="en-GB" smtClean="0"/>
              <a:t>09/11/2016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B1667-371B-4DA8-9047-3147F3023D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9906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9161D-A050-45EF-A210-A8E4DAB6C424}" type="datetimeFigureOut">
              <a:rPr lang="en-GB" smtClean="0"/>
              <a:t>09/11/2016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B1667-371B-4DA8-9047-3147F3023D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1379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9161D-A050-45EF-A210-A8E4DAB6C424}" type="datetimeFigureOut">
              <a:rPr lang="en-GB" smtClean="0"/>
              <a:t>09/11/2016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B1667-371B-4DA8-9047-3147F3023D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8596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59161D-A050-45EF-A210-A8E4DAB6C424}" type="datetimeFigureOut">
              <a:rPr lang="en-GB" smtClean="0"/>
              <a:t>09/11/2016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EB1667-371B-4DA8-9047-3147F3023D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3475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09800" y="1143000"/>
            <a:ext cx="4724400" cy="46482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ircle">
              <a:avLst/>
            </a:prstTxWarp>
            <a:spAutoFit/>
          </a:bodyPr>
          <a:lstStyle/>
          <a:p>
            <a:pPr algn="ctr"/>
            <a:r>
              <a:rPr lang="en-US" sz="72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7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Going round in circles…  Going round in circles…</a:t>
            </a:r>
            <a:endParaRPr lang="en-US" sz="72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78208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685800"/>
            <a:ext cx="8763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 smtClean="0"/>
              <a:t>1, 1, 2, 3, 5, 8, 13, 21, 34, 55, 89, 144, 233, 377, 610…</a:t>
            </a:r>
            <a:endParaRPr lang="en-GB" sz="4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75863" y="2659559"/>
            <a:ext cx="8763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 smtClean="0"/>
              <a:t>1, 1, 2, 3, 5, 8, 3, 1, 4, 5, 9, 4, 3, 7, 0, </a:t>
            </a:r>
            <a:endParaRPr lang="en-GB" sz="4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04800" y="3345359"/>
            <a:ext cx="8763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 smtClean="0"/>
              <a:t>7, 7, 4, 1, 5, 6, 1, 7, 8, 5, 3, 8, 1, 9, 0, </a:t>
            </a:r>
            <a:endParaRPr lang="en-GB" sz="4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3896142"/>
            <a:ext cx="87630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 smtClean="0"/>
              <a:t>9, 9, 8, 7, 5, 2, 7, 9, 6, 5, 1, 6, 7, 3, 0, 3, 3, 6, 9, 5, 4, 9, 3, 2, 5, 7, 2, 9, 1, 0, </a:t>
            </a:r>
            <a:r>
              <a:rPr lang="en-GB" sz="4400" b="1" dirty="0" smtClean="0">
                <a:solidFill>
                  <a:srgbClr val="7030A0"/>
                </a:solidFill>
              </a:rPr>
              <a:t>1, 1, 2, 3…</a:t>
            </a:r>
            <a:endParaRPr lang="en-GB" sz="4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4769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0" mute="1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0006839"/>
              </p:ext>
            </p:extLst>
          </p:nvPr>
        </p:nvGraphicFramePr>
        <p:xfrm>
          <a:off x="1295404" y="955679"/>
          <a:ext cx="7391395" cy="50552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1945"/>
                <a:gridCol w="671945"/>
                <a:gridCol w="671945"/>
                <a:gridCol w="671945"/>
                <a:gridCol w="671945"/>
                <a:gridCol w="671945"/>
                <a:gridCol w="671945"/>
                <a:gridCol w="671945"/>
                <a:gridCol w="671945"/>
                <a:gridCol w="671945"/>
                <a:gridCol w="671945"/>
              </a:tblGrid>
              <a:tr h="56832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0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1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2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3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4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5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6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7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8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9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</a:tr>
              <a:tr h="4486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0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sym typeface="Wingdings 2"/>
                        </a:rPr>
                        <a:t>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</a:tr>
              <a:tr h="4486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1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sym typeface="Wingdings 2"/>
                        </a:rPr>
                        <a:t>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sym typeface="Wingdings 2"/>
                        </a:rPr>
                        <a:t>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</a:tr>
              <a:tr h="4486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2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</a:tr>
              <a:tr h="4486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3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sym typeface="Wingdings 2"/>
                        </a:rPr>
                        <a:t>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sym typeface="Wingdings 2"/>
                        </a:rPr>
                        <a:t>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</a:tr>
              <a:tr h="4486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4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</a:tr>
              <a:tr h="4486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5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</a:tr>
              <a:tr h="4486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6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</a:tr>
              <a:tr h="4486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7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sym typeface="Wingdings 2"/>
                        </a:rPr>
                        <a:t>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sym typeface="Wingdings 2"/>
                        </a:rPr>
                        <a:t>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</a:tr>
              <a:tr h="4486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8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</a:tr>
              <a:tr h="4486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9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sym typeface="Wingdings 2"/>
                        </a:rPr>
                        <a:t>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</a:tr>
            </a:tbl>
          </a:graphicData>
        </a:graphic>
      </p:graphicFrame>
      <p:sp>
        <p:nvSpPr>
          <p:cNvPr id="8" name="Text Box 1"/>
          <p:cNvSpPr txBox="1"/>
          <p:nvPr/>
        </p:nvSpPr>
        <p:spPr>
          <a:xfrm>
            <a:off x="3429000" y="436562"/>
            <a:ext cx="2362200" cy="346075"/>
          </a:xfrm>
          <a:prstGeom prst="rect">
            <a:avLst/>
          </a:prstGeom>
          <a:solidFill>
            <a:schemeClr val="lt1"/>
          </a:solidFill>
          <a:ln w="63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GB" sz="1800" dirty="0">
                <a:effectLst/>
                <a:ea typeface="Calibri"/>
                <a:cs typeface="Times New Roman"/>
              </a:rPr>
              <a:t>First digit</a:t>
            </a:r>
            <a:endParaRPr lang="en-GB" sz="1100" dirty="0">
              <a:effectLst/>
              <a:ea typeface="Calibri"/>
              <a:cs typeface="Times New Roman"/>
            </a:endParaRPr>
          </a:p>
        </p:txBody>
      </p:sp>
      <p:sp>
        <p:nvSpPr>
          <p:cNvPr id="9" name="Text Box 2"/>
          <p:cNvSpPr txBox="1"/>
          <p:nvPr/>
        </p:nvSpPr>
        <p:spPr>
          <a:xfrm>
            <a:off x="228600" y="3048000"/>
            <a:ext cx="914400" cy="685800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GB" sz="1800" dirty="0">
                <a:effectLst/>
                <a:ea typeface="Calibri"/>
                <a:cs typeface="Times New Roman"/>
              </a:rPr>
              <a:t>Second</a:t>
            </a:r>
            <a:endParaRPr lang="en-GB" sz="1100" dirty="0">
              <a:effectLst/>
              <a:ea typeface="Calibri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GB" sz="1800" dirty="0">
                <a:effectLst/>
                <a:ea typeface="Calibri"/>
                <a:cs typeface="Times New Roman"/>
              </a:rPr>
              <a:t> </a:t>
            </a:r>
            <a:r>
              <a:rPr lang="en-GB" sz="1800" dirty="0" smtClean="0">
                <a:effectLst/>
                <a:ea typeface="Calibri"/>
                <a:cs typeface="Times New Roman"/>
              </a:rPr>
              <a:t>digit</a:t>
            </a:r>
            <a:endParaRPr lang="en-GB" sz="1100" dirty="0">
              <a:effectLst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69264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2455060"/>
              </p:ext>
            </p:extLst>
          </p:nvPr>
        </p:nvGraphicFramePr>
        <p:xfrm>
          <a:off x="1295404" y="955679"/>
          <a:ext cx="7391395" cy="50552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1945"/>
                <a:gridCol w="671945"/>
                <a:gridCol w="671945"/>
                <a:gridCol w="671945"/>
                <a:gridCol w="671945"/>
                <a:gridCol w="671945"/>
                <a:gridCol w="671945"/>
                <a:gridCol w="671945"/>
                <a:gridCol w="671945"/>
                <a:gridCol w="671945"/>
                <a:gridCol w="671945"/>
              </a:tblGrid>
              <a:tr h="56832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0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1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2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3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4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5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6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7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8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9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</a:tr>
              <a:tr h="4486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0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sym typeface="Wingdings 2"/>
                        </a:rPr>
                        <a:t>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</a:tr>
              <a:tr h="4486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1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 smtClean="0">
                          <a:solidFill>
                            <a:srgbClr val="FF0000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GB" sz="20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sym typeface="Wingdings 2"/>
                        </a:rPr>
                        <a:t>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sym typeface="Wingdings 2"/>
                        </a:rPr>
                        <a:t>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</a:tr>
              <a:tr h="4486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2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sym typeface="Wingdings 2"/>
                        </a:rPr>
                        <a:t>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</a:tr>
              <a:tr h="4486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3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sym typeface="Wingdings 2"/>
                        </a:rPr>
                        <a:t>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sym typeface="Wingdings 2"/>
                        </a:rPr>
                        <a:t>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</a:tr>
              <a:tr h="4486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4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</a:tr>
              <a:tr h="4486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5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</a:tr>
              <a:tr h="4486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6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</a:tr>
              <a:tr h="4486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7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sym typeface="Wingdings 2"/>
                        </a:rPr>
                        <a:t>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sym typeface="Wingdings 2"/>
                        </a:rPr>
                        <a:t>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</a:tr>
              <a:tr h="4486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8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</a:tr>
              <a:tr h="4486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9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sym typeface="Wingdings 2"/>
                        </a:rPr>
                        <a:t>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</a:tr>
            </a:tbl>
          </a:graphicData>
        </a:graphic>
      </p:graphicFrame>
      <p:sp>
        <p:nvSpPr>
          <p:cNvPr id="8" name="Text Box 1"/>
          <p:cNvSpPr txBox="1"/>
          <p:nvPr/>
        </p:nvSpPr>
        <p:spPr>
          <a:xfrm>
            <a:off x="3429000" y="436562"/>
            <a:ext cx="2362200" cy="346075"/>
          </a:xfrm>
          <a:prstGeom prst="rect">
            <a:avLst/>
          </a:prstGeom>
          <a:solidFill>
            <a:schemeClr val="lt1"/>
          </a:solidFill>
          <a:ln w="63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GB" sz="1800" dirty="0">
                <a:effectLst/>
                <a:ea typeface="Calibri"/>
                <a:cs typeface="Times New Roman"/>
              </a:rPr>
              <a:t>First digit</a:t>
            </a:r>
            <a:endParaRPr lang="en-GB" sz="1100" dirty="0">
              <a:effectLst/>
              <a:ea typeface="Calibri"/>
              <a:cs typeface="Times New Roman"/>
            </a:endParaRPr>
          </a:p>
        </p:txBody>
      </p:sp>
      <p:sp>
        <p:nvSpPr>
          <p:cNvPr id="9" name="Text Box 2"/>
          <p:cNvSpPr txBox="1"/>
          <p:nvPr/>
        </p:nvSpPr>
        <p:spPr>
          <a:xfrm>
            <a:off x="228600" y="3048000"/>
            <a:ext cx="914400" cy="685800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GB" sz="1800" dirty="0">
                <a:effectLst/>
                <a:ea typeface="Calibri"/>
                <a:cs typeface="Times New Roman"/>
              </a:rPr>
              <a:t>Second</a:t>
            </a:r>
            <a:endParaRPr lang="en-GB" sz="1100" dirty="0">
              <a:effectLst/>
              <a:ea typeface="Calibri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GB" sz="1800" dirty="0">
                <a:effectLst/>
                <a:ea typeface="Calibri"/>
                <a:cs typeface="Times New Roman"/>
              </a:rPr>
              <a:t> </a:t>
            </a:r>
            <a:r>
              <a:rPr lang="en-GB" sz="1800" dirty="0" smtClean="0">
                <a:effectLst/>
                <a:ea typeface="Calibri"/>
                <a:cs typeface="Times New Roman"/>
              </a:rPr>
              <a:t>digit</a:t>
            </a:r>
            <a:endParaRPr lang="en-GB" sz="1100" dirty="0">
              <a:effectLst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31080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6725765"/>
              </p:ext>
            </p:extLst>
          </p:nvPr>
        </p:nvGraphicFramePr>
        <p:xfrm>
          <a:off x="1295400" y="1447800"/>
          <a:ext cx="7391395" cy="50552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1945"/>
                <a:gridCol w="671945"/>
                <a:gridCol w="671945"/>
                <a:gridCol w="671945"/>
                <a:gridCol w="671945"/>
                <a:gridCol w="671945"/>
                <a:gridCol w="671945"/>
                <a:gridCol w="671945"/>
                <a:gridCol w="671945"/>
                <a:gridCol w="671945"/>
                <a:gridCol w="671945"/>
              </a:tblGrid>
              <a:tr h="56832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0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1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2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3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4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5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6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7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8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9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</a:tr>
              <a:tr h="4486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0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sym typeface="Wingdings 2"/>
                        </a:rPr>
                        <a:t>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</a:tr>
              <a:tr h="4486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1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 smtClean="0">
                          <a:solidFill>
                            <a:srgbClr val="FF0000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GB" sz="20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sym typeface="Wingdings 2"/>
                        </a:rPr>
                        <a:t>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sym typeface="Wingdings 2"/>
                        </a:rPr>
                        <a:t>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rgbClr val="FF0000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</a:tr>
              <a:tr h="4486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2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sym typeface="Wingdings 2"/>
                        </a:rPr>
                        <a:t>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r>
                        <a:rPr lang="en-GB" sz="2000" b="1" dirty="0" smtClean="0">
                          <a:solidFill>
                            <a:srgbClr val="FF0000"/>
                          </a:solidFill>
                          <a:effectLst/>
                          <a:sym typeface="Wingdings 2"/>
                        </a:rPr>
                        <a:t>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</a:tr>
              <a:tr h="4486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3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rgbClr val="FF0000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sym typeface="Wingdings 2"/>
                        </a:rPr>
                        <a:t>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sym typeface="Wingdings 2"/>
                        </a:rPr>
                        <a:t>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r>
                        <a:rPr lang="en-GB" sz="2000" b="1" dirty="0" smtClean="0">
                          <a:solidFill>
                            <a:srgbClr val="FF0000"/>
                          </a:solidFill>
                          <a:effectLst/>
                          <a:sym typeface="Wingdings 2"/>
                        </a:rPr>
                        <a:t>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</a:tr>
              <a:tr h="4486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4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rgbClr val="FF0000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 smtClean="0">
                          <a:solidFill>
                            <a:srgbClr val="00B050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</a:tr>
              <a:tr h="4486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5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chemeClr val="tx1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solidFill>
                            <a:srgbClr val="00B050"/>
                          </a:solidFill>
                          <a:effectLst/>
                        </a:rPr>
                        <a:t> </a:t>
                      </a:r>
                      <a:endParaRPr lang="en-GB" sz="2000" b="1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</a:tr>
              <a:tr h="4486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6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rgbClr val="FF0000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</a:tr>
              <a:tr h="4486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7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rgbClr val="FF0000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sym typeface="Wingdings 2"/>
                        </a:rPr>
                        <a:t>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sym typeface="Wingdings 2"/>
                        </a:rPr>
                        <a:t>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rgbClr val="FF0000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</a:tr>
              <a:tr h="4486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8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rgbClr val="FF0000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</a:tr>
              <a:tr h="4486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9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rgbClr val="FF0000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rgbClr val="FF0000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sym typeface="Wingdings 2"/>
                        </a:rPr>
                        <a:t>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</a:tr>
            </a:tbl>
          </a:graphicData>
        </a:graphic>
      </p:graphicFrame>
      <p:sp>
        <p:nvSpPr>
          <p:cNvPr id="8" name="Text Box 1"/>
          <p:cNvSpPr txBox="1"/>
          <p:nvPr/>
        </p:nvSpPr>
        <p:spPr>
          <a:xfrm>
            <a:off x="3429000" y="990600"/>
            <a:ext cx="2362200" cy="346075"/>
          </a:xfrm>
          <a:prstGeom prst="rect">
            <a:avLst/>
          </a:prstGeom>
          <a:solidFill>
            <a:schemeClr val="lt1"/>
          </a:solidFill>
          <a:ln w="63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GB" sz="1800" dirty="0">
                <a:effectLst/>
                <a:ea typeface="Calibri"/>
                <a:cs typeface="Times New Roman"/>
              </a:rPr>
              <a:t>First digit</a:t>
            </a:r>
            <a:endParaRPr lang="en-GB" sz="1100" dirty="0">
              <a:effectLst/>
              <a:ea typeface="Calibri"/>
              <a:cs typeface="Times New Roman"/>
            </a:endParaRPr>
          </a:p>
        </p:txBody>
      </p:sp>
      <p:sp>
        <p:nvSpPr>
          <p:cNvPr id="9" name="Text Box 2"/>
          <p:cNvSpPr txBox="1"/>
          <p:nvPr/>
        </p:nvSpPr>
        <p:spPr>
          <a:xfrm>
            <a:off x="228600" y="3737658"/>
            <a:ext cx="914400" cy="685800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GB" sz="1800" dirty="0">
                <a:effectLst/>
                <a:ea typeface="Calibri"/>
                <a:cs typeface="Times New Roman"/>
              </a:rPr>
              <a:t>Second</a:t>
            </a:r>
            <a:endParaRPr lang="en-GB" sz="1100" dirty="0">
              <a:effectLst/>
              <a:ea typeface="Calibri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GB" sz="1800" dirty="0">
                <a:effectLst/>
                <a:ea typeface="Calibri"/>
                <a:cs typeface="Times New Roman"/>
              </a:rPr>
              <a:t> </a:t>
            </a:r>
            <a:r>
              <a:rPr lang="en-GB" sz="1800" dirty="0" smtClean="0">
                <a:effectLst/>
                <a:ea typeface="Calibri"/>
                <a:cs typeface="Times New Roman"/>
              </a:rPr>
              <a:t>digit</a:t>
            </a:r>
            <a:endParaRPr lang="en-GB" sz="1100" dirty="0">
              <a:effectLst/>
              <a:ea typeface="Calibri"/>
              <a:cs typeface="Times New Roman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6700" y="112990"/>
            <a:ext cx="8686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 smtClean="0"/>
              <a:t>2, 1, 3, 4, 7, 1, 8, 9, 7, 6, 3, 9, </a:t>
            </a:r>
            <a:r>
              <a:rPr lang="en-GB" sz="4400" b="1" dirty="0" smtClean="0">
                <a:solidFill>
                  <a:srgbClr val="7030A0"/>
                </a:solidFill>
              </a:rPr>
              <a:t>2, 1, 3…</a:t>
            </a:r>
            <a:endParaRPr lang="en-GB" sz="4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5285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6600171"/>
              </p:ext>
            </p:extLst>
          </p:nvPr>
        </p:nvGraphicFramePr>
        <p:xfrm>
          <a:off x="1447800" y="1701459"/>
          <a:ext cx="7391395" cy="50552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1945"/>
                <a:gridCol w="671945"/>
                <a:gridCol w="671945"/>
                <a:gridCol w="671945"/>
                <a:gridCol w="671945"/>
                <a:gridCol w="671945"/>
                <a:gridCol w="671945"/>
                <a:gridCol w="671945"/>
                <a:gridCol w="671945"/>
                <a:gridCol w="671945"/>
                <a:gridCol w="671945"/>
              </a:tblGrid>
              <a:tr h="56832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0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1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2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3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4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5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6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7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8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9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</a:tr>
              <a:tr h="4486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0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rgbClr val="00B050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sym typeface="Wingdings 2"/>
                        </a:rPr>
                        <a:t>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 smtClean="0">
                          <a:solidFill>
                            <a:srgbClr val="00B050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rgbClr val="00B050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rgbClr val="00B050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</a:tr>
              <a:tr h="4486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1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 smtClean="0">
                          <a:solidFill>
                            <a:srgbClr val="FF0000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GB" sz="20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sym typeface="Wingdings 2"/>
                        </a:rPr>
                        <a:t>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sym typeface="Wingdings 2"/>
                        </a:rPr>
                        <a:t>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rgbClr val="FF0000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</a:tr>
              <a:tr h="4486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2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r>
                        <a:rPr lang="en-GB" sz="2000" b="1" dirty="0" smtClean="0">
                          <a:solidFill>
                            <a:srgbClr val="00B050"/>
                          </a:solidFill>
                          <a:effectLst/>
                          <a:sym typeface="Wingdings 2"/>
                        </a:rPr>
                        <a:t>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r>
                        <a:rPr lang="en-GB" sz="2000" b="1" dirty="0" smtClean="0">
                          <a:solidFill>
                            <a:srgbClr val="00B050"/>
                          </a:solidFill>
                          <a:effectLst/>
                          <a:sym typeface="Wingdings 2"/>
                        </a:rPr>
                        <a:t>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sym typeface="Wingdings 2"/>
                        </a:rPr>
                        <a:t>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rgbClr val="00B050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r>
                        <a:rPr lang="en-GB" sz="2000" b="1" dirty="0" smtClean="0">
                          <a:solidFill>
                            <a:srgbClr val="00B050"/>
                          </a:solidFill>
                          <a:effectLst/>
                          <a:sym typeface="Wingdings 2"/>
                        </a:rPr>
                        <a:t>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r>
                        <a:rPr lang="en-GB" sz="2000" b="1" dirty="0" smtClean="0">
                          <a:solidFill>
                            <a:srgbClr val="FF0000"/>
                          </a:solidFill>
                          <a:effectLst/>
                          <a:sym typeface="Wingdings 2"/>
                        </a:rPr>
                        <a:t>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</a:tr>
              <a:tr h="4486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3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rgbClr val="FF0000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sym typeface="Wingdings 2"/>
                        </a:rPr>
                        <a:t>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sym typeface="Wingdings 2"/>
                        </a:rPr>
                        <a:t>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r>
                        <a:rPr lang="en-GB" sz="2000" b="1" dirty="0" smtClean="0">
                          <a:solidFill>
                            <a:srgbClr val="FF0000"/>
                          </a:solidFill>
                          <a:effectLst/>
                          <a:sym typeface="Wingdings 2"/>
                        </a:rPr>
                        <a:t>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</a:tr>
              <a:tr h="4486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4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rgbClr val="00B050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r>
                        <a:rPr lang="en-GB" sz="2000" b="1" dirty="0" smtClean="0">
                          <a:solidFill>
                            <a:srgbClr val="00B050"/>
                          </a:solidFill>
                          <a:effectLst/>
                          <a:sym typeface="Wingdings 2"/>
                        </a:rPr>
                        <a:t>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rgbClr val="FF0000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rgbClr val="00B050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 smtClean="0">
                          <a:solidFill>
                            <a:srgbClr val="00B050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</a:tr>
              <a:tr h="4486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5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chemeClr val="tx1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solidFill>
                            <a:srgbClr val="00B050"/>
                          </a:solidFill>
                          <a:effectLst/>
                        </a:rPr>
                        <a:t> </a:t>
                      </a:r>
                      <a:endParaRPr lang="en-GB" sz="2000" b="1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</a:tr>
              <a:tr h="4486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6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rgbClr val="00B050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rgbClr val="00B050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rgbClr val="00B050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rgbClr val="FF0000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rgbClr val="00B050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</a:tr>
              <a:tr h="4486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7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rgbClr val="FF0000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sym typeface="Wingdings 2"/>
                        </a:rPr>
                        <a:t>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sym typeface="Wingdings 2"/>
                        </a:rPr>
                        <a:t>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rgbClr val="FF0000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</a:tr>
              <a:tr h="4486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8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rgbClr val="00B050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rgbClr val="FF0000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rgbClr val="00B050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rgbClr val="00B050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r>
                        <a:rPr lang="en-GB" sz="2000" b="1" dirty="0" smtClean="0">
                          <a:solidFill>
                            <a:srgbClr val="00B050"/>
                          </a:solidFill>
                          <a:effectLst/>
                          <a:sym typeface="Wingdings 2"/>
                        </a:rPr>
                        <a:t>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</a:tr>
              <a:tr h="4486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9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rgbClr val="FF0000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rgbClr val="FF0000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sym typeface="Wingdings 2"/>
                        </a:rPr>
                        <a:t>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</a:tr>
            </a:tbl>
          </a:graphicData>
        </a:graphic>
      </p:graphicFrame>
      <p:sp>
        <p:nvSpPr>
          <p:cNvPr id="8" name="Text Box 1"/>
          <p:cNvSpPr txBox="1"/>
          <p:nvPr/>
        </p:nvSpPr>
        <p:spPr>
          <a:xfrm>
            <a:off x="5486400" y="1330325"/>
            <a:ext cx="2362200" cy="346075"/>
          </a:xfrm>
          <a:prstGeom prst="rect">
            <a:avLst/>
          </a:prstGeom>
          <a:solidFill>
            <a:schemeClr val="lt1"/>
          </a:solidFill>
          <a:ln w="63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GB" sz="1800" dirty="0">
                <a:effectLst/>
                <a:ea typeface="Calibri"/>
                <a:cs typeface="Times New Roman"/>
              </a:rPr>
              <a:t>First digit</a:t>
            </a:r>
            <a:endParaRPr lang="en-GB" sz="1100" dirty="0">
              <a:effectLst/>
              <a:ea typeface="Calibri"/>
              <a:cs typeface="Times New Roman"/>
            </a:endParaRPr>
          </a:p>
        </p:txBody>
      </p:sp>
      <p:sp>
        <p:nvSpPr>
          <p:cNvPr id="9" name="Text Box 2"/>
          <p:cNvSpPr txBox="1"/>
          <p:nvPr/>
        </p:nvSpPr>
        <p:spPr>
          <a:xfrm>
            <a:off x="381000" y="3886200"/>
            <a:ext cx="914400" cy="685800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GB" sz="1800" dirty="0">
                <a:effectLst/>
                <a:ea typeface="Calibri"/>
                <a:cs typeface="Times New Roman"/>
              </a:rPr>
              <a:t>Second</a:t>
            </a:r>
            <a:endParaRPr lang="en-GB" sz="1100" dirty="0">
              <a:effectLst/>
              <a:ea typeface="Calibri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GB" sz="1800" dirty="0">
                <a:effectLst/>
                <a:ea typeface="Calibri"/>
                <a:cs typeface="Times New Roman"/>
              </a:rPr>
              <a:t> </a:t>
            </a:r>
            <a:r>
              <a:rPr lang="en-GB" sz="1800" dirty="0" smtClean="0">
                <a:effectLst/>
                <a:ea typeface="Calibri"/>
                <a:cs typeface="Times New Roman"/>
              </a:rPr>
              <a:t>digit</a:t>
            </a:r>
            <a:endParaRPr lang="en-GB" sz="1100" dirty="0">
              <a:effectLst/>
              <a:ea typeface="Calibri"/>
              <a:cs typeface="Times New Rom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77450"/>
            <a:ext cx="8686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 smtClean="0"/>
              <a:t>6, 4, 0, 4, 4, 8, 2, 0, 2, 2, 4, 6, 0, 6, 6, 2, 8, 0, 8, 8, </a:t>
            </a:r>
            <a:r>
              <a:rPr lang="en-GB" sz="4400" b="1" dirty="0" smtClean="0">
                <a:solidFill>
                  <a:srgbClr val="7030A0"/>
                </a:solidFill>
              </a:rPr>
              <a:t>6, 4, 0…</a:t>
            </a:r>
            <a:endParaRPr lang="en-GB" sz="4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0174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8293569"/>
              </p:ext>
            </p:extLst>
          </p:nvPr>
        </p:nvGraphicFramePr>
        <p:xfrm>
          <a:off x="1447800" y="1676400"/>
          <a:ext cx="7391395" cy="50552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1945"/>
                <a:gridCol w="671945"/>
                <a:gridCol w="671945"/>
                <a:gridCol w="671945"/>
                <a:gridCol w="671945"/>
                <a:gridCol w="671945"/>
                <a:gridCol w="671945"/>
                <a:gridCol w="671945"/>
                <a:gridCol w="671945"/>
                <a:gridCol w="671945"/>
                <a:gridCol w="671945"/>
              </a:tblGrid>
              <a:tr h="56832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0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1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2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3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4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5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6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7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8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9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</a:tr>
              <a:tr h="4486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0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rgbClr val="00B050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sym typeface="Wingdings 2"/>
                        </a:rPr>
                        <a:t>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 smtClean="0">
                          <a:solidFill>
                            <a:srgbClr val="00B050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rgbClr val="00B050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rgbClr val="00B050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</a:tr>
              <a:tr h="4486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1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 smtClean="0">
                          <a:solidFill>
                            <a:srgbClr val="FF0000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GB" sz="20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sym typeface="Wingdings 2"/>
                        </a:rPr>
                        <a:t>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sym typeface="Wingdings 2"/>
                        </a:rPr>
                        <a:t>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rgbClr val="FF0000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</a:tr>
              <a:tr h="4486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2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r>
                        <a:rPr lang="en-GB" sz="2000" b="1" dirty="0" smtClean="0">
                          <a:solidFill>
                            <a:srgbClr val="00B050"/>
                          </a:solidFill>
                          <a:effectLst/>
                          <a:sym typeface="Wingdings 2"/>
                        </a:rPr>
                        <a:t>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r>
                        <a:rPr lang="en-GB" sz="2000" b="1" dirty="0" smtClean="0">
                          <a:solidFill>
                            <a:srgbClr val="00B050"/>
                          </a:solidFill>
                          <a:effectLst/>
                          <a:sym typeface="Wingdings 2"/>
                        </a:rPr>
                        <a:t>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sym typeface="Wingdings 2"/>
                        </a:rPr>
                        <a:t>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 smtClean="0">
                          <a:solidFill>
                            <a:srgbClr val="0000FF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 smtClean="0">
                          <a:solidFill>
                            <a:srgbClr val="0000FF"/>
                          </a:solidFill>
                          <a:effectLst/>
                        </a:rPr>
                        <a:t> </a:t>
                      </a: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rgbClr val="00B050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r>
                        <a:rPr lang="en-GB" sz="2000" b="1" dirty="0" smtClean="0">
                          <a:solidFill>
                            <a:srgbClr val="00B050"/>
                          </a:solidFill>
                          <a:effectLst/>
                          <a:sym typeface="Wingdings 2"/>
                        </a:rPr>
                        <a:t>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r>
                        <a:rPr lang="en-GB" sz="2000" b="1" dirty="0" smtClean="0">
                          <a:solidFill>
                            <a:srgbClr val="FF0000"/>
                          </a:solidFill>
                          <a:effectLst/>
                          <a:sym typeface="Wingdings 2"/>
                        </a:rPr>
                        <a:t>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</a:tr>
              <a:tr h="4486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3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rgbClr val="FF0000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sym typeface="Wingdings 2"/>
                        </a:rPr>
                        <a:t>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sym typeface="Wingdings 2"/>
                        </a:rPr>
                        <a:t>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r>
                        <a:rPr lang="en-GB" sz="2000" b="1" dirty="0" smtClean="0">
                          <a:solidFill>
                            <a:srgbClr val="FF0000"/>
                          </a:solidFill>
                          <a:effectLst/>
                          <a:sym typeface="Wingdings 2"/>
                        </a:rPr>
                        <a:t>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</a:tr>
              <a:tr h="4486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4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rgbClr val="00B050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r>
                        <a:rPr lang="en-GB" sz="2000" b="1" dirty="0" smtClean="0">
                          <a:solidFill>
                            <a:srgbClr val="00B050"/>
                          </a:solidFill>
                          <a:effectLst/>
                          <a:sym typeface="Wingdings 2"/>
                        </a:rPr>
                        <a:t>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rgbClr val="FF0000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rgbClr val="00B050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 smtClean="0">
                          <a:solidFill>
                            <a:srgbClr val="00B050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 smtClean="0">
                          <a:solidFill>
                            <a:srgbClr val="0000FF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 smtClean="0">
                          <a:solidFill>
                            <a:srgbClr val="0000FF"/>
                          </a:solidFill>
                          <a:effectLst/>
                        </a:rPr>
                        <a:t> </a:t>
                      </a: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</a:tr>
              <a:tr h="4486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5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chemeClr val="tx1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solidFill>
                            <a:srgbClr val="00B050"/>
                          </a:solidFill>
                          <a:effectLst/>
                        </a:rPr>
                        <a:t> </a:t>
                      </a:r>
                      <a:endParaRPr lang="en-GB" sz="2000" b="1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</a:tr>
              <a:tr h="4486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6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rgbClr val="00B050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 smtClean="0">
                          <a:solidFill>
                            <a:srgbClr val="0000FF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 smtClean="0">
                          <a:solidFill>
                            <a:srgbClr val="0000FF"/>
                          </a:solidFill>
                          <a:effectLst/>
                        </a:rPr>
                        <a:t> </a:t>
                      </a: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rgbClr val="00B050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rgbClr val="00B050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rgbClr val="FF0000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rgbClr val="00B050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</a:tr>
              <a:tr h="4486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7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rgbClr val="FF0000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sym typeface="Wingdings 2"/>
                        </a:rPr>
                        <a:t>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sym typeface="Wingdings 2"/>
                        </a:rPr>
                        <a:t>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rgbClr val="FF0000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</a:tr>
              <a:tr h="4486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8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rgbClr val="00B050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rgbClr val="FF0000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rgbClr val="00B050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rgbClr val="00B050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rgbClr val="0000FF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solidFill>
                            <a:srgbClr val="0000FF"/>
                          </a:solidFill>
                          <a:effectLst/>
                        </a:rPr>
                        <a:t> </a:t>
                      </a:r>
                      <a:endParaRPr lang="en-GB" sz="2000" b="1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r>
                        <a:rPr lang="en-GB" sz="2000" b="1" dirty="0" smtClean="0">
                          <a:solidFill>
                            <a:srgbClr val="00B050"/>
                          </a:solidFill>
                          <a:effectLst/>
                          <a:sym typeface="Wingdings 2"/>
                        </a:rPr>
                        <a:t>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</a:tr>
              <a:tr h="4486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9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rgbClr val="FF0000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sym typeface="Wingdings 2"/>
                        </a:rPr>
                        <a:t>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rgbClr val="FF0000"/>
                          </a:solidFill>
                          <a:effectLst/>
                          <a:sym typeface="Wingdings 2"/>
                        </a:rPr>
                        <a:t></a:t>
                      </a: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sym typeface="Wingdings 2"/>
                        </a:rPr>
                        <a:t>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1" marR="39371" marT="0" marB="0" anchor="ctr"/>
                </a:tc>
              </a:tr>
            </a:tbl>
          </a:graphicData>
        </a:graphic>
      </p:graphicFrame>
      <p:sp>
        <p:nvSpPr>
          <p:cNvPr id="8" name="Text Box 1"/>
          <p:cNvSpPr txBox="1"/>
          <p:nvPr/>
        </p:nvSpPr>
        <p:spPr>
          <a:xfrm>
            <a:off x="3733800" y="1219200"/>
            <a:ext cx="2362200" cy="346075"/>
          </a:xfrm>
          <a:prstGeom prst="rect">
            <a:avLst/>
          </a:prstGeom>
          <a:solidFill>
            <a:schemeClr val="lt1"/>
          </a:solidFill>
          <a:ln w="63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GB" sz="1800" dirty="0">
                <a:effectLst/>
                <a:ea typeface="Calibri"/>
                <a:cs typeface="Times New Roman"/>
              </a:rPr>
              <a:t>First digit</a:t>
            </a:r>
            <a:endParaRPr lang="en-GB" sz="1100" dirty="0">
              <a:effectLst/>
              <a:ea typeface="Calibri"/>
              <a:cs typeface="Times New Roman"/>
            </a:endParaRPr>
          </a:p>
        </p:txBody>
      </p:sp>
      <p:sp>
        <p:nvSpPr>
          <p:cNvPr id="9" name="Text Box 2"/>
          <p:cNvSpPr txBox="1"/>
          <p:nvPr/>
        </p:nvSpPr>
        <p:spPr>
          <a:xfrm>
            <a:off x="457200" y="3581400"/>
            <a:ext cx="914400" cy="685800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GB" sz="1800" dirty="0">
                <a:effectLst/>
                <a:ea typeface="Calibri"/>
                <a:cs typeface="Times New Roman"/>
              </a:rPr>
              <a:t>Second</a:t>
            </a:r>
            <a:endParaRPr lang="en-GB" sz="1100" dirty="0">
              <a:effectLst/>
              <a:ea typeface="Calibri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GB" sz="1800" dirty="0">
                <a:effectLst/>
                <a:ea typeface="Calibri"/>
                <a:cs typeface="Times New Roman"/>
              </a:rPr>
              <a:t> </a:t>
            </a:r>
            <a:r>
              <a:rPr lang="en-GB" sz="1800" dirty="0" smtClean="0">
                <a:effectLst/>
                <a:ea typeface="Calibri"/>
                <a:cs typeface="Times New Roman"/>
              </a:rPr>
              <a:t>digit</a:t>
            </a:r>
            <a:endParaRPr lang="en-GB" sz="1100" dirty="0">
              <a:effectLst/>
              <a:ea typeface="Calibri"/>
              <a:cs typeface="Times New Rom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144959"/>
            <a:ext cx="4343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 smtClean="0"/>
              <a:t>6, 8, 4, 2, </a:t>
            </a:r>
            <a:r>
              <a:rPr lang="en-GB" sz="4400" b="1" dirty="0" smtClean="0">
                <a:solidFill>
                  <a:srgbClr val="7030A0"/>
                </a:solidFill>
              </a:rPr>
              <a:t>6, 8, 4…</a:t>
            </a:r>
            <a:endParaRPr lang="en-GB" sz="4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859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533400"/>
            <a:ext cx="4648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 smtClean="0"/>
              <a:t>5, 5, 0, </a:t>
            </a:r>
            <a:r>
              <a:rPr lang="en-GB" sz="4400" b="1" dirty="0" smtClean="0">
                <a:solidFill>
                  <a:srgbClr val="7030A0"/>
                </a:solidFill>
              </a:rPr>
              <a:t>5, 5…</a:t>
            </a:r>
            <a:endParaRPr lang="en-GB" sz="4400" b="1" dirty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43000" y="1905000"/>
            <a:ext cx="3276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 smtClean="0"/>
              <a:t>0,0,0…</a:t>
            </a:r>
            <a:endParaRPr lang="en-GB" sz="4400" b="1" dirty="0"/>
          </a:p>
        </p:txBody>
      </p:sp>
    </p:spTree>
    <p:extLst>
      <p:ext uri="{BB962C8B-B14F-4D97-AF65-F5344CB8AC3E}">
        <p14:creationId xmlns:p14="http://schemas.microsoft.com/office/powerpoint/2010/main" val="2954769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533400"/>
            <a:ext cx="8610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 smtClean="0"/>
              <a:t>Mod 7: 1, 1, 2, 3, 4, 1, 6, 0, 6, 6, 5, 4, 2, 6, 1, 0, </a:t>
            </a:r>
            <a:r>
              <a:rPr lang="en-GB" sz="4400" b="1" dirty="0" smtClean="0">
                <a:solidFill>
                  <a:srgbClr val="7030A0"/>
                </a:solidFill>
              </a:rPr>
              <a:t>1, 1, 2…</a:t>
            </a:r>
            <a:endParaRPr lang="en-GB" sz="4400" b="1" dirty="0">
              <a:solidFill>
                <a:srgbClr val="7030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2590800"/>
            <a:ext cx="8763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 smtClean="0"/>
              <a:t>Mod 6: 1, 1, 2, 3, 5, 2, 1, 3, 4, 1, 5, 0, 5, 5, 4, 3, 1, 4, 5, 3, 2, 5, 1, 0, </a:t>
            </a:r>
            <a:r>
              <a:rPr lang="en-GB" sz="4400" b="1" dirty="0" smtClean="0">
                <a:solidFill>
                  <a:srgbClr val="7030A0"/>
                </a:solidFill>
              </a:rPr>
              <a:t>1, 1, 2 … </a:t>
            </a:r>
            <a:endParaRPr lang="en-GB" sz="4400" b="1" dirty="0">
              <a:solidFill>
                <a:srgbClr val="7030A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4876800"/>
            <a:ext cx="8763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 smtClean="0"/>
              <a:t>Mod 9: 1, 1, 2, 3, 5, 8, 4, 3, 7, 1, 8, 0, 8, 8, 7, 6, 4, 1, 5, 6, 2, 8, 1, 0, </a:t>
            </a:r>
            <a:r>
              <a:rPr lang="en-GB" sz="4400" b="1" dirty="0" smtClean="0">
                <a:solidFill>
                  <a:srgbClr val="7030A0"/>
                </a:solidFill>
              </a:rPr>
              <a:t>1, 1, 2 …</a:t>
            </a:r>
            <a:endParaRPr lang="en-GB" sz="4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4591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919</Words>
  <Application>Microsoft Office PowerPoint</Application>
  <PresentationFormat>On-screen Show (4:3)</PresentationFormat>
  <Paragraphs>632</Paragraphs>
  <Slides>9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Kasey</dc:creator>
  <cp:lastModifiedBy>Kasey</cp:lastModifiedBy>
  <cp:revision>16</cp:revision>
  <dcterms:created xsi:type="dcterms:W3CDTF">2016-11-09T15:50:39Z</dcterms:created>
  <dcterms:modified xsi:type="dcterms:W3CDTF">2016-11-09T18:20:21Z</dcterms:modified>
</cp:coreProperties>
</file>