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6"/>
  </p:notesMasterIdLst>
  <p:sldIdLst>
    <p:sldId id="256" r:id="rId2"/>
    <p:sldId id="257" r:id="rId3"/>
    <p:sldId id="261" r:id="rId4"/>
    <p:sldId id="258" r:id="rId5"/>
    <p:sldId id="274" r:id="rId6"/>
    <p:sldId id="273" r:id="rId7"/>
    <p:sldId id="262" r:id="rId8"/>
    <p:sldId id="263" r:id="rId9"/>
    <p:sldId id="266" r:id="rId10"/>
    <p:sldId id="267" r:id="rId11"/>
    <p:sldId id="264" r:id="rId12"/>
    <p:sldId id="268" r:id="rId13"/>
    <p:sldId id="269" r:id="rId14"/>
    <p:sldId id="275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35282-A41A-984A-BA76-6846C13D9456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47C73-DC9B-7846-B9FF-AFBAFB8D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7C73-DC9B-7846-B9FF-AFBAFB8D8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7C73-DC9B-7846-B9FF-AFBAFB8D84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0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8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34.emf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35.emf"/><Relationship Id="rId9" Type="http://schemas.openxmlformats.org/officeDocument/2006/relationships/oleObject" Target="../embeddings/Microsoft_Equation9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33.emf"/><Relationship Id="rId6" Type="http://schemas.openxmlformats.org/officeDocument/2006/relationships/oleObject" Target="../embeddings/Microsoft_Equation11.bin"/><Relationship Id="rId7" Type="http://schemas.openxmlformats.org/officeDocument/2006/relationships/image" Target="../media/image34.emf"/><Relationship Id="rId8" Type="http://schemas.openxmlformats.org/officeDocument/2006/relationships/oleObject" Target="../embeddings/Microsoft_Equation12.bin"/><Relationship Id="rId9" Type="http://schemas.openxmlformats.org/officeDocument/2006/relationships/image" Target="../media/image35.emf"/><Relationship Id="rId10" Type="http://schemas.openxmlformats.org/officeDocument/2006/relationships/oleObject" Target="../embeddings/Microsoft_Equation13.bin"/><Relationship Id="rId11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Walter</a:t>
            </a:r>
          </a:p>
          <a:p>
            <a:r>
              <a:rPr lang="en-US" dirty="0" err="1" smtClean="0"/>
              <a:t>MathsJam</a:t>
            </a:r>
            <a:r>
              <a:rPr lang="en-US" dirty="0" smtClean="0"/>
              <a:t>, 12</a:t>
            </a:r>
            <a:r>
              <a:rPr lang="en-US" baseline="30000" dirty="0" smtClean="0"/>
              <a:t>th</a:t>
            </a:r>
            <a:r>
              <a:rPr lang="en-US" dirty="0" smtClean="0"/>
              <a:t> November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4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dirty="0" smtClean="0"/>
              <a:t>and try to get it back…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918698"/>
              </p:ext>
            </p:extLst>
          </p:nvPr>
        </p:nvGraphicFramePr>
        <p:xfrm>
          <a:off x="712788" y="3011488"/>
          <a:ext cx="6056540" cy="211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654"/>
                <a:gridCol w="605654"/>
                <a:gridCol w="605654"/>
                <a:gridCol w="605654"/>
                <a:gridCol w="605654"/>
                <a:gridCol w="605654"/>
                <a:gridCol w="605654"/>
                <a:gridCol w="605654"/>
                <a:gridCol w="605654"/>
                <a:gridCol w="605654"/>
              </a:tblGrid>
              <a:tr h="52983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529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529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529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53034"/>
              </p:ext>
            </p:extLst>
          </p:nvPr>
        </p:nvGraphicFramePr>
        <p:xfrm>
          <a:off x="6824383" y="3669880"/>
          <a:ext cx="294076" cy="32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3" imgW="127000" imgH="139700" progId="Equation.3">
                  <p:embed/>
                </p:oleObj>
              </mc:Choice>
              <mc:Fallback>
                <p:oleObj name="Equation" r:id="rId3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4383" y="3669880"/>
                        <a:ext cx="294076" cy="329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94815"/>
              </p:ext>
            </p:extLst>
          </p:nvPr>
        </p:nvGraphicFramePr>
        <p:xfrm>
          <a:off x="6824383" y="4110297"/>
          <a:ext cx="746138" cy="56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5" imgW="520700" imgH="393700" progId="Equation.3">
                  <p:embed/>
                </p:oleObj>
              </mc:Choice>
              <mc:Fallback>
                <p:oleObj name="Equation" r:id="rId5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4383" y="4110297"/>
                        <a:ext cx="746138" cy="564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69073"/>
              </p:ext>
            </p:extLst>
          </p:nvPr>
        </p:nvGraphicFramePr>
        <p:xfrm>
          <a:off x="6769327" y="4634237"/>
          <a:ext cx="1137381" cy="49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7" imgW="901700" imgH="393700" progId="Equation.3">
                  <p:embed/>
                </p:oleObj>
              </mc:Choice>
              <mc:Fallback>
                <p:oleObj name="Equation" r:id="rId7" imgW="901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9327" y="4634237"/>
                        <a:ext cx="1137381" cy="49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57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7196219"/>
              </p:ext>
            </p:extLst>
          </p:nvPr>
        </p:nvGraphicFramePr>
        <p:xfrm>
          <a:off x="1949450" y="1355725"/>
          <a:ext cx="37639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3" imgW="2984500" imgH="495300" progId="Equation.3">
                  <p:embed/>
                </p:oleObj>
              </mc:Choice>
              <mc:Fallback>
                <p:oleObj name="Equation" r:id="rId3" imgW="2984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9450" y="1355725"/>
                        <a:ext cx="3763963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3060" y="1477061"/>
            <a:ext cx="74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</a:t>
            </a:r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87066"/>
              </p:ext>
            </p:extLst>
          </p:nvPr>
        </p:nvGraphicFramePr>
        <p:xfrm>
          <a:off x="1949450" y="2089511"/>
          <a:ext cx="3709346" cy="70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5" imgW="2603500" imgH="495300" progId="Equation.3">
                  <p:embed/>
                </p:oleObj>
              </mc:Choice>
              <mc:Fallback>
                <p:oleObj name="Equation" r:id="rId5" imgW="2603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9450" y="2089511"/>
                        <a:ext cx="3709346" cy="70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7419" y="343600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08037"/>
              </p:ext>
            </p:extLst>
          </p:nvPr>
        </p:nvGraphicFramePr>
        <p:xfrm>
          <a:off x="2651125" y="3765550"/>
          <a:ext cx="32734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7" imgW="1231900" imgH="279400" progId="Equation.3">
                  <p:embed/>
                </p:oleObj>
              </mc:Choice>
              <mc:Fallback>
                <p:oleObj name="Equation" r:id="rId7" imgW="1231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1125" y="3765550"/>
                        <a:ext cx="327342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62760"/>
              </p:ext>
            </p:extLst>
          </p:nvPr>
        </p:nvGraphicFramePr>
        <p:xfrm>
          <a:off x="2813694" y="4764670"/>
          <a:ext cx="26241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9" imgW="850900" imgH="317500" progId="Equation.3">
                  <p:embed/>
                </p:oleObj>
              </mc:Choice>
              <mc:Fallback>
                <p:oleObj name="Equation" r:id="rId9" imgW="850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3694" y="4764670"/>
                        <a:ext cx="2624138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68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3337"/>
              </p:ext>
            </p:extLst>
          </p:nvPr>
        </p:nvGraphicFramePr>
        <p:xfrm>
          <a:off x="1010556" y="1397000"/>
          <a:ext cx="72991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10"/>
                <a:gridCol w="729910"/>
                <a:gridCol w="729910"/>
                <a:gridCol w="729910"/>
                <a:gridCol w="729910"/>
                <a:gridCol w="729910"/>
                <a:gridCol w="729910"/>
                <a:gridCol w="729910"/>
                <a:gridCol w="729910"/>
                <a:gridCol w="7299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98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50193"/>
              </p:ext>
            </p:extLst>
          </p:nvPr>
        </p:nvGraphicFramePr>
        <p:xfrm>
          <a:off x="361998" y="1397000"/>
          <a:ext cx="804224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0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60730"/>
              </p:ext>
            </p:extLst>
          </p:nvPr>
        </p:nvGraphicFramePr>
        <p:xfrm>
          <a:off x="361998" y="1397000"/>
          <a:ext cx="8042243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7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17536"/>
              </p:ext>
            </p:extLst>
          </p:nvPr>
        </p:nvGraphicFramePr>
        <p:xfrm>
          <a:off x="537649" y="731519"/>
          <a:ext cx="804224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145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418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113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273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82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/>
                          </a:solidFill>
                        </a:rPr>
                        <a:t>78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+160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00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6176"/>
              </p:ext>
            </p:extLst>
          </p:nvPr>
        </p:nvGraphicFramePr>
        <p:xfrm>
          <a:off x="537649" y="731519"/>
          <a:ext cx="804224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145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418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113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273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82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160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/>
                          </a:solidFill>
                        </a:rPr>
                        <a:t>78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+160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+273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6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86690"/>
              </p:ext>
            </p:extLst>
          </p:nvPr>
        </p:nvGraphicFramePr>
        <p:xfrm>
          <a:off x="537649" y="731519"/>
          <a:ext cx="8042243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145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953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5510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8593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113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273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82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160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/>
                          </a:solidFill>
                        </a:rPr>
                        <a:t>78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+160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+273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2919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5092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8175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+418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02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38878"/>
              </p:ext>
            </p:extLst>
          </p:nvPr>
        </p:nvGraphicFramePr>
        <p:xfrm>
          <a:off x="537649" y="731519"/>
          <a:ext cx="8042243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145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953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5510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8593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113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273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82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160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/>
                          </a:solidFill>
                        </a:rPr>
                        <a:t>78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+160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+273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2919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5092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8175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+418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620998"/>
              </p:ext>
            </p:extLst>
          </p:nvPr>
        </p:nvGraphicFramePr>
        <p:xfrm>
          <a:off x="5693736" y="2993596"/>
          <a:ext cx="667606" cy="33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3" imgW="406400" imgH="203200" progId="Equation.3">
                  <p:embed/>
                </p:oleObj>
              </mc:Choice>
              <mc:Fallback>
                <p:oleObj name="Equation" r:id="rId3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3736" y="2993596"/>
                        <a:ext cx="667606" cy="333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86926"/>
              </p:ext>
            </p:extLst>
          </p:nvPr>
        </p:nvGraphicFramePr>
        <p:xfrm>
          <a:off x="5693736" y="3376613"/>
          <a:ext cx="1149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Equation" r:id="rId5" imgW="698500" imgH="203200" progId="Equation.3">
                  <p:embed/>
                </p:oleObj>
              </mc:Choice>
              <mc:Fallback>
                <p:oleObj name="Equation" r:id="rId5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3736" y="3376613"/>
                        <a:ext cx="11493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809941"/>
              </p:ext>
            </p:extLst>
          </p:nvPr>
        </p:nvGraphicFramePr>
        <p:xfrm>
          <a:off x="5693736" y="3749675"/>
          <a:ext cx="150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Equation" r:id="rId7" imgW="914400" imgH="203200" progId="Equation.3">
                  <p:embed/>
                </p:oleObj>
              </mc:Choice>
              <mc:Fallback>
                <p:oleObj name="Equation" r:id="rId7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3736" y="3749675"/>
                        <a:ext cx="15049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22280"/>
              </p:ext>
            </p:extLst>
          </p:nvPr>
        </p:nvGraphicFramePr>
        <p:xfrm>
          <a:off x="5718120" y="4116388"/>
          <a:ext cx="20875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Equation" r:id="rId9" imgW="1270000" imgH="203200" progId="Equation.3">
                  <p:embed/>
                </p:oleObj>
              </mc:Choice>
              <mc:Fallback>
                <p:oleObj name="Equation" r:id="rId9" imgW="127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8120" y="4116388"/>
                        <a:ext cx="208756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01348"/>
              </p:ext>
            </p:extLst>
          </p:nvPr>
        </p:nvGraphicFramePr>
        <p:xfrm>
          <a:off x="5693736" y="4449763"/>
          <a:ext cx="2441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Equation" r:id="rId11" imgW="1485900" imgH="203200" progId="Equation.3">
                  <p:embed/>
                </p:oleObj>
              </mc:Choice>
              <mc:Fallback>
                <p:oleObj name="Equation" r:id="rId11" imgW="148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93736" y="4449763"/>
                        <a:ext cx="24415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15612"/>
              </p:ext>
            </p:extLst>
          </p:nvPr>
        </p:nvGraphicFramePr>
        <p:xfrm>
          <a:off x="5684838" y="4840288"/>
          <a:ext cx="3025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Equation" r:id="rId13" imgW="1841500" imgH="203200" progId="Equation.3">
                  <p:embed/>
                </p:oleObj>
              </mc:Choice>
              <mc:Fallback>
                <p:oleObj name="Equation" r:id="rId13" imgW="184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84838" y="4840288"/>
                        <a:ext cx="3025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801"/>
              </p:ext>
            </p:extLst>
          </p:nvPr>
        </p:nvGraphicFramePr>
        <p:xfrm>
          <a:off x="5684838" y="5203825"/>
          <a:ext cx="34004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" name="Equation" r:id="rId15" imgW="2070100" imgH="203200" progId="Equation.3">
                  <p:embed/>
                </p:oleObj>
              </mc:Choice>
              <mc:Fallback>
                <p:oleObj name="Equation" r:id="rId15" imgW="207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84838" y="5203825"/>
                        <a:ext cx="34004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90911"/>
              </p:ext>
            </p:extLst>
          </p:nvPr>
        </p:nvGraphicFramePr>
        <p:xfrm>
          <a:off x="126368" y="6070600"/>
          <a:ext cx="88153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Equation" r:id="rId17" imgW="3962400" imgH="228600" progId="Equation.3">
                  <p:embed/>
                </p:oleObj>
              </mc:Choice>
              <mc:Fallback>
                <p:oleObj name="Equation" r:id="rId17" imgW="396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6368" y="6070600"/>
                        <a:ext cx="881538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46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30079"/>
              </p:ext>
            </p:extLst>
          </p:nvPr>
        </p:nvGraphicFramePr>
        <p:xfrm>
          <a:off x="361998" y="3501866"/>
          <a:ext cx="8042243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4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approaches zero…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5001905"/>
              </p:ext>
            </p:extLst>
          </p:nvPr>
        </p:nvGraphicFramePr>
        <p:xfrm>
          <a:off x="1011238" y="3352800"/>
          <a:ext cx="30400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3" imgW="1409700" imgH="393700" progId="Equation.3">
                  <p:embed/>
                </p:oleObj>
              </mc:Choice>
              <mc:Fallback>
                <p:oleObj name="Equation" r:id="rId3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1238" y="3352800"/>
                        <a:ext cx="3040062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4530029"/>
              </p:ext>
            </p:extLst>
          </p:nvPr>
        </p:nvGraphicFramePr>
        <p:xfrm>
          <a:off x="1011238" y="4711700"/>
          <a:ext cx="31337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5" imgW="1409700" imgH="457200" progId="Equation.3">
                  <p:embed/>
                </p:oleObj>
              </mc:Choice>
              <mc:Fallback>
                <p:oleObj name="Equation" r:id="rId5" imgW="1409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1238" y="4711700"/>
                        <a:ext cx="31337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62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18955"/>
              </p:ext>
            </p:extLst>
          </p:nvPr>
        </p:nvGraphicFramePr>
        <p:xfrm>
          <a:off x="361998" y="3501866"/>
          <a:ext cx="8042243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  <a:gridCol w="73111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</a:tr>
              <a:tr h="327905">
                <a:tc>
                  <a:txBody>
                    <a:bodyPr/>
                    <a:lstStyle/>
                    <a:p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f’’(x)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Sequences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96304"/>
              </p:ext>
            </p:extLst>
          </p:nvPr>
        </p:nvGraphicFramePr>
        <p:xfrm>
          <a:off x="577672" y="5421313"/>
          <a:ext cx="74882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3" imgW="4216400" imgH="393700" progId="Equation.3">
                  <p:embed/>
                </p:oleObj>
              </mc:Choice>
              <mc:Fallback>
                <p:oleObj name="Equation" r:id="rId3" imgW="4216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672" y="5421313"/>
                        <a:ext cx="7488237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41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essert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calculus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Integer calculus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9263147"/>
              </p:ext>
            </p:extLst>
          </p:nvPr>
        </p:nvGraphicFramePr>
        <p:xfrm>
          <a:off x="1592263" y="3868445"/>
          <a:ext cx="18986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850900" imgH="228600" progId="Equation.3">
                  <p:embed/>
                </p:oleObj>
              </mc:Choice>
              <mc:Fallback>
                <p:oleObj name="Equation" r:id="rId3" imgW="850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2263" y="3868445"/>
                        <a:ext cx="189865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54864992"/>
              </p:ext>
            </p:extLst>
          </p:nvPr>
        </p:nvGraphicFramePr>
        <p:xfrm>
          <a:off x="4920499" y="3903201"/>
          <a:ext cx="3380345" cy="47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5" imgW="1625600" imgH="228600" progId="Equation.3">
                  <p:embed/>
                </p:oleObj>
              </mc:Choice>
              <mc:Fallback>
                <p:oleObj name="Equation" r:id="rId5" imgW="162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0499" y="3903201"/>
                        <a:ext cx="3380345" cy="474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403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Dessert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calculus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Integer calculus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8957578"/>
              </p:ext>
            </p:extLst>
          </p:nvPr>
        </p:nvGraphicFramePr>
        <p:xfrm>
          <a:off x="1592263" y="3868445"/>
          <a:ext cx="18986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3" imgW="850900" imgH="228600" progId="Equation.3">
                  <p:embed/>
                </p:oleObj>
              </mc:Choice>
              <mc:Fallback>
                <p:oleObj name="Equation" r:id="rId3" imgW="850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2263" y="3868445"/>
                        <a:ext cx="189865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61500033"/>
              </p:ext>
            </p:extLst>
          </p:nvPr>
        </p:nvGraphicFramePr>
        <p:xfrm>
          <a:off x="4920499" y="3903201"/>
          <a:ext cx="3380345" cy="47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5" imgW="1625600" imgH="228600" progId="Equation.3">
                  <p:embed/>
                </p:oleObj>
              </mc:Choice>
              <mc:Fallback>
                <p:oleObj name="Equation" r:id="rId5" imgW="162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0499" y="3903201"/>
                        <a:ext cx="3380345" cy="474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41034791"/>
              </p:ext>
            </p:extLst>
          </p:nvPr>
        </p:nvGraphicFramePr>
        <p:xfrm>
          <a:off x="1890713" y="4695825"/>
          <a:ext cx="13017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7" imgW="584200" imgH="228600" progId="Equation.3">
                  <p:embed/>
                </p:oleObj>
              </mc:Choice>
              <mc:Fallback>
                <p:oleObj name="Equation" r:id="rId7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0713" y="4695825"/>
                        <a:ext cx="130175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9149610"/>
              </p:ext>
            </p:extLst>
          </p:nvPr>
        </p:nvGraphicFramePr>
        <p:xfrm>
          <a:off x="5948363" y="4695825"/>
          <a:ext cx="13017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9" imgW="609600" imgH="228600" progId="Equation.3">
                  <p:embed/>
                </p:oleObj>
              </mc:Choice>
              <mc:Fallback>
                <p:oleObj name="Equation" r:id="rId9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8363" y="4695825"/>
                        <a:ext cx="13017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60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…so if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= 1 then </a:t>
            </a:r>
            <a:r>
              <a:rPr lang="en-US" i="1" dirty="0" smtClean="0"/>
              <a:t>e </a:t>
            </a:r>
            <a:r>
              <a:rPr lang="en-US" dirty="0" smtClean="0"/>
              <a:t>= 2!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calculus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Integer calculus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6735917"/>
              </p:ext>
            </p:extLst>
          </p:nvPr>
        </p:nvGraphicFramePr>
        <p:xfrm>
          <a:off x="1592263" y="3868445"/>
          <a:ext cx="18986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263" y="3868445"/>
                        <a:ext cx="189865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59289711"/>
              </p:ext>
            </p:extLst>
          </p:nvPr>
        </p:nvGraphicFramePr>
        <p:xfrm>
          <a:off x="4920499" y="3903201"/>
          <a:ext cx="3380345" cy="47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6" imgW="1625600" imgH="228600" progId="Equation.3">
                  <p:embed/>
                </p:oleObj>
              </mc:Choice>
              <mc:Fallback>
                <p:oleObj name="Equation" r:id="rId6" imgW="162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0499" y="3903201"/>
                        <a:ext cx="3380345" cy="474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72168842"/>
              </p:ext>
            </p:extLst>
          </p:nvPr>
        </p:nvGraphicFramePr>
        <p:xfrm>
          <a:off x="1890713" y="4695825"/>
          <a:ext cx="13017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8" imgW="584200" imgH="228600" progId="Equation.3">
                  <p:embed/>
                </p:oleObj>
              </mc:Choice>
              <mc:Fallback>
                <p:oleObj name="Equation" r:id="rId8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0713" y="4695825"/>
                        <a:ext cx="130175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74625083"/>
              </p:ext>
            </p:extLst>
          </p:nvPr>
        </p:nvGraphicFramePr>
        <p:xfrm>
          <a:off x="5948363" y="4695825"/>
          <a:ext cx="13017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10" imgW="609600" imgH="228600" progId="Equation.3">
                  <p:embed/>
                </p:oleObj>
              </mc:Choice>
              <mc:Fallback>
                <p:oleObj name="Equation" r:id="rId10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8363" y="4695825"/>
                        <a:ext cx="13017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877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Thank you for your attention.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Walter</a:t>
            </a:r>
          </a:p>
          <a:p>
            <a:r>
              <a:rPr lang="en-US" dirty="0" err="1" smtClean="0"/>
              <a:t>paulwalter@zoho.com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…substituting </a:t>
            </a:r>
            <a:r>
              <a:rPr lang="en-US" dirty="0" smtClean="0">
                <a:latin typeface="Symbol" charset="2"/>
                <a:cs typeface="Symbol" charset="2"/>
              </a:rPr>
              <a:t>e </a:t>
            </a:r>
            <a:r>
              <a:rPr lang="en-US" dirty="0" smtClean="0"/>
              <a:t>= 1…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3703014"/>
              </p:ext>
            </p:extLst>
          </p:nvPr>
        </p:nvGraphicFramePr>
        <p:xfrm>
          <a:off x="1011238" y="3352800"/>
          <a:ext cx="30400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3" imgW="1409700" imgH="393700" progId="Equation.3">
                  <p:embed/>
                </p:oleObj>
              </mc:Choice>
              <mc:Fallback>
                <p:oleObj name="Equation" r:id="rId3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1238" y="3352800"/>
                        <a:ext cx="3040062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6076015"/>
              </p:ext>
            </p:extLst>
          </p:nvPr>
        </p:nvGraphicFramePr>
        <p:xfrm>
          <a:off x="1011238" y="4711700"/>
          <a:ext cx="31337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5" imgW="1409700" imgH="457200" progId="Equation.3">
                  <p:embed/>
                </p:oleObj>
              </mc:Choice>
              <mc:Fallback>
                <p:oleObj name="Equation" r:id="rId5" imgW="1409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1238" y="4711700"/>
                        <a:ext cx="31337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66138"/>
              </p:ext>
            </p:extLst>
          </p:nvPr>
        </p:nvGraphicFramePr>
        <p:xfrm>
          <a:off x="4852988" y="3557588"/>
          <a:ext cx="29575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7" imgW="1371600" imgH="203200" progId="Equation.3">
                  <p:embed/>
                </p:oleObj>
              </mc:Choice>
              <mc:Fallback>
                <p:oleObj name="Equation" r:id="rId7" imgW="1371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2988" y="3557588"/>
                        <a:ext cx="29575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97851"/>
              </p:ext>
            </p:extLst>
          </p:nvPr>
        </p:nvGraphicFramePr>
        <p:xfrm>
          <a:off x="5095875" y="4711700"/>
          <a:ext cx="25669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9" imgW="1155700" imgH="457200" progId="Equation.3">
                  <p:embed/>
                </p:oleObj>
              </mc:Choice>
              <mc:Fallback>
                <p:oleObj name="Equation" r:id="rId9" imgW="1155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95875" y="4711700"/>
                        <a:ext cx="256698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73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practice: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51023"/>
              </p:ext>
            </p:extLst>
          </p:nvPr>
        </p:nvGraphicFramePr>
        <p:xfrm>
          <a:off x="712788" y="3011486"/>
          <a:ext cx="7716840" cy="132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62"/>
                <a:gridCol w="783675"/>
                <a:gridCol w="676815"/>
                <a:gridCol w="771684"/>
                <a:gridCol w="771684"/>
                <a:gridCol w="771684"/>
                <a:gridCol w="771684"/>
                <a:gridCol w="771684"/>
                <a:gridCol w="771684"/>
                <a:gridCol w="771684"/>
              </a:tblGrid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68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practice: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414171"/>
              </p:ext>
            </p:extLst>
          </p:nvPr>
        </p:nvGraphicFramePr>
        <p:xfrm>
          <a:off x="712788" y="3011486"/>
          <a:ext cx="7716840" cy="198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62"/>
                <a:gridCol w="783675"/>
                <a:gridCol w="676815"/>
                <a:gridCol w="771684"/>
                <a:gridCol w="771684"/>
                <a:gridCol w="771684"/>
                <a:gridCol w="771684"/>
                <a:gridCol w="771684"/>
                <a:gridCol w="771684"/>
                <a:gridCol w="771684"/>
              </a:tblGrid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7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practice: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711175"/>
              </p:ext>
            </p:extLst>
          </p:nvPr>
        </p:nvGraphicFramePr>
        <p:xfrm>
          <a:off x="712788" y="3011486"/>
          <a:ext cx="7716840" cy="264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62"/>
                <a:gridCol w="783675"/>
                <a:gridCol w="676815"/>
                <a:gridCol w="771684"/>
                <a:gridCol w="771684"/>
                <a:gridCol w="771684"/>
                <a:gridCol w="771684"/>
                <a:gridCol w="771684"/>
                <a:gridCol w="771684"/>
                <a:gridCol w="771684"/>
              </a:tblGrid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87204"/>
              </p:ext>
            </p:extLst>
          </p:nvPr>
        </p:nvGraphicFramePr>
        <p:xfrm>
          <a:off x="712788" y="5035585"/>
          <a:ext cx="840210" cy="62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622300" imgH="279400" progId="Equation.3">
                  <p:embed/>
                </p:oleObj>
              </mc:Choice>
              <mc:Fallback>
                <p:oleObj name="Equation" r:id="rId3" imgW="622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788" y="5035585"/>
                        <a:ext cx="840210" cy="625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66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5227901"/>
              </p:ext>
            </p:extLst>
          </p:nvPr>
        </p:nvGraphicFramePr>
        <p:xfrm>
          <a:off x="712788" y="1592939"/>
          <a:ext cx="7716840" cy="264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62"/>
                <a:gridCol w="783675"/>
                <a:gridCol w="676815"/>
                <a:gridCol w="771684"/>
                <a:gridCol w="771684"/>
                <a:gridCol w="771684"/>
                <a:gridCol w="771684"/>
                <a:gridCol w="771684"/>
                <a:gridCol w="771684"/>
                <a:gridCol w="771684"/>
              </a:tblGrid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662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827489"/>
              </p:ext>
            </p:extLst>
          </p:nvPr>
        </p:nvGraphicFramePr>
        <p:xfrm>
          <a:off x="712788" y="3511550"/>
          <a:ext cx="839787" cy="7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4" imgW="622300" imgH="457200" progId="Equation.3">
                  <p:embed/>
                </p:oleObj>
              </mc:Choice>
              <mc:Fallback>
                <p:oleObj name="Equation" r:id="rId4" imgW="62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788" y="3511550"/>
                        <a:ext cx="839787" cy="73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79460"/>
              </p:ext>
            </p:extLst>
          </p:nvPr>
        </p:nvGraphicFramePr>
        <p:xfrm>
          <a:off x="2025223" y="4637868"/>
          <a:ext cx="2055291" cy="49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6" imgW="850900" imgH="203200" progId="Equation.3">
                  <p:embed/>
                </p:oleObj>
              </mc:Choice>
              <mc:Fallback>
                <p:oleObj name="Equation" r:id="rId6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5223" y="4637868"/>
                        <a:ext cx="2055291" cy="49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6933" y="4692434"/>
            <a:ext cx="117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(close…)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95419"/>
              </p:ext>
            </p:extLst>
          </p:nvPr>
        </p:nvGraphicFramePr>
        <p:xfrm>
          <a:off x="2051858" y="5514535"/>
          <a:ext cx="3358799" cy="80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8" imgW="1689100" imgH="406400" progId="Equation.3">
                  <p:embed/>
                </p:oleObj>
              </mc:Choice>
              <mc:Fallback>
                <p:oleObj name="Equation" r:id="rId8" imgW="1689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1858" y="5514535"/>
                        <a:ext cx="3358799" cy="808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28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Fundamental Theorem of Calculus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463296"/>
              </p:ext>
            </p:extLst>
          </p:nvPr>
        </p:nvGraphicFramePr>
        <p:xfrm>
          <a:off x="1100138" y="3190875"/>
          <a:ext cx="586263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3" imgW="3251200" imgH="508000" progId="Equation.3">
                  <p:embed/>
                </p:oleObj>
              </mc:Choice>
              <mc:Fallback>
                <p:oleObj name="Equation" r:id="rId3" imgW="3251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138" y="3190875"/>
                        <a:ext cx="5862637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169998"/>
              </p:ext>
            </p:extLst>
          </p:nvPr>
        </p:nvGraphicFramePr>
        <p:xfrm>
          <a:off x="1099987" y="4348746"/>
          <a:ext cx="7218338" cy="81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5" imgW="4064000" imgH="457200" progId="Equation.3">
                  <p:embed/>
                </p:oleObj>
              </mc:Choice>
              <mc:Fallback>
                <p:oleObj name="Equation" r:id="rId5" imgW="4064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9987" y="4348746"/>
                        <a:ext cx="7218338" cy="81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34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an example…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96260"/>
              </p:ext>
            </p:extLst>
          </p:nvPr>
        </p:nvGraphicFramePr>
        <p:xfrm>
          <a:off x="712788" y="3011488"/>
          <a:ext cx="6056540" cy="211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934"/>
                <a:gridCol w="505374"/>
                <a:gridCol w="605654"/>
                <a:gridCol w="605654"/>
                <a:gridCol w="605654"/>
                <a:gridCol w="605654"/>
                <a:gridCol w="605654"/>
                <a:gridCol w="605654"/>
                <a:gridCol w="605654"/>
                <a:gridCol w="605654"/>
              </a:tblGrid>
              <a:tr h="52983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529838">
                <a:tc>
                  <a:txBody>
                    <a:bodyPr/>
                    <a:lstStyle/>
                    <a:p>
                      <a:r>
                        <a:rPr lang="en-US" dirty="0" smtClean="0"/>
                        <a:t>g(x)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529838">
                <a:tc>
                  <a:txBody>
                    <a:bodyPr/>
                    <a:lstStyle/>
                    <a:p>
                      <a:r>
                        <a:rPr lang="en-US" dirty="0" smtClean="0"/>
                        <a:t>g’(x)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529838">
                <a:tc>
                  <a:txBody>
                    <a:bodyPr/>
                    <a:lstStyle/>
                    <a:p>
                      <a:r>
                        <a:rPr lang="en-US" dirty="0" smtClean="0"/>
                        <a:t>g’’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03356"/>
              </p:ext>
            </p:extLst>
          </p:nvPr>
        </p:nvGraphicFramePr>
        <p:xfrm>
          <a:off x="6769328" y="4791207"/>
          <a:ext cx="294076" cy="32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3" imgW="127000" imgH="139700" progId="Equation.3">
                  <p:embed/>
                </p:oleObj>
              </mc:Choice>
              <mc:Fallback>
                <p:oleObj name="Equation" r:id="rId3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9328" y="4791207"/>
                        <a:ext cx="294076" cy="329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1943"/>
              </p:ext>
            </p:extLst>
          </p:nvPr>
        </p:nvGraphicFramePr>
        <p:xfrm>
          <a:off x="6769328" y="3995686"/>
          <a:ext cx="746138" cy="56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5" imgW="520700" imgH="393700" progId="Equation.3">
                  <p:embed/>
                </p:oleObj>
              </mc:Choice>
              <mc:Fallback>
                <p:oleObj name="Equation" r:id="rId5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9328" y="3995686"/>
                        <a:ext cx="746138" cy="564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71249"/>
              </p:ext>
            </p:extLst>
          </p:nvPr>
        </p:nvGraphicFramePr>
        <p:xfrm>
          <a:off x="6814876" y="3499083"/>
          <a:ext cx="1137381" cy="49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7" imgW="901700" imgH="393700" progId="Equation.3">
                  <p:embed/>
                </p:oleObj>
              </mc:Choice>
              <mc:Fallback>
                <p:oleObj name="Equation" r:id="rId7" imgW="901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4876" y="3499083"/>
                        <a:ext cx="1137381" cy="49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523261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642</TotalTime>
  <Words>1123</Words>
  <Application>Microsoft Macintosh PowerPoint</Application>
  <PresentationFormat>On-screen Show (4:3)</PresentationFormat>
  <Paragraphs>834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Sky</vt:lpstr>
      <vt:lpstr>Equation</vt:lpstr>
      <vt:lpstr>Microsoft Equation</vt:lpstr>
      <vt:lpstr>Let e = 1</vt:lpstr>
      <vt:lpstr>If e approaches zero…</vt:lpstr>
      <vt:lpstr>…substituting e = 1… </vt:lpstr>
      <vt:lpstr>Let’s practice: f(x) = x2</vt:lpstr>
      <vt:lpstr>Let’s practice: f(x) = x2</vt:lpstr>
      <vt:lpstr>Let’s practice: f(x) = x2</vt:lpstr>
      <vt:lpstr>PowerPoint Presentation</vt:lpstr>
      <vt:lpstr>Fundamental Theorem of Calculus</vt:lpstr>
      <vt:lpstr>Let’s take an example…</vt:lpstr>
      <vt:lpstr>…and try to get it back…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Quadratic Sequences</vt:lpstr>
      <vt:lpstr>Quadratic Sequences</vt:lpstr>
      <vt:lpstr>Dessert</vt:lpstr>
      <vt:lpstr>Dessert</vt:lpstr>
      <vt:lpstr>…so if e = 1 then e = 2!</vt:lpstr>
      <vt:lpstr>Thank you for your attention.</vt:lpstr>
    </vt:vector>
  </TitlesOfParts>
  <Company>Magdalen College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e = 1</dc:title>
  <dc:creator>Paul Walter</dc:creator>
  <cp:lastModifiedBy>Paul Walter</cp:lastModifiedBy>
  <cp:revision>36</cp:revision>
  <dcterms:created xsi:type="dcterms:W3CDTF">2016-11-11T11:42:10Z</dcterms:created>
  <dcterms:modified xsi:type="dcterms:W3CDTF">2016-11-12T09:44:53Z</dcterms:modified>
</cp:coreProperties>
</file>