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10" r:id="rId2"/>
    <p:sldId id="411" r:id="rId3"/>
    <p:sldId id="415" r:id="rId4"/>
    <p:sldId id="413" r:id="rId5"/>
    <p:sldId id="414" r:id="rId6"/>
    <p:sldId id="416" r:id="rId7"/>
    <p:sldId id="412" r:id="rId8"/>
    <p:sldId id="419" r:id="rId9"/>
    <p:sldId id="418" r:id="rId10"/>
    <p:sldId id="421" r:id="rId11"/>
    <p:sldId id="420" r:id="rId12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EC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971" autoAdjust="0"/>
  </p:normalViewPr>
  <p:slideViewPr>
    <p:cSldViewPr>
      <p:cViewPr varScale="1">
        <p:scale>
          <a:sx n="72" d="100"/>
          <a:sy n="7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7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9073FB-57A6-464A-AD75-E7F5D569A2DA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130B7-08D0-4614-A780-6EFA4B1A6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908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B4BBF-8E79-4A8B-A6A5-F1E1B56D06B1}" type="datetimeFigureOut">
              <a:rPr lang="en-US" smtClean="0"/>
              <a:t>11/12/2016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B0934-FD54-4FE1-B350-5A5C99429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706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2A9-0BF5-4F85-BB27-A0E868E08E9F}" type="datetimeFigureOut">
              <a:rPr lang="en-US" smtClean="0"/>
              <a:pPr/>
              <a:t>11/12/2016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1396-0D54-414D-9103-4E3CE71F4B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2A9-0BF5-4F85-BB27-A0E868E08E9F}" type="datetimeFigureOut">
              <a:rPr lang="en-US" smtClean="0"/>
              <a:pPr/>
              <a:t>11/12/2016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1396-0D54-414D-9103-4E3CE71F4B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2A9-0BF5-4F85-BB27-A0E868E08E9F}" type="datetimeFigureOut">
              <a:rPr lang="en-US" smtClean="0"/>
              <a:pPr/>
              <a:t>11/12/2016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1396-0D54-414D-9103-4E3CE71F4B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08/12/2012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Mathematics at Greenwich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2A9-0BF5-4F85-BB27-A0E868E08E9F}" type="datetimeFigureOut">
              <a:rPr lang="en-US" smtClean="0"/>
              <a:pPr/>
              <a:t>11/12/2016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1396-0D54-414D-9103-4E3CE71F4B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2A9-0BF5-4F85-BB27-A0E868E08E9F}" type="datetimeFigureOut">
              <a:rPr lang="en-US" smtClean="0"/>
              <a:pPr/>
              <a:t>11/12/2016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1396-0D54-414D-9103-4E3CE71F4B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2A9-0BF5-4F85-BB27-A0E868E08E9F}" type="datetimeFigureOut">
              <a:rPr lang="en-US" smtClean="0"/>
              <a:pPr/>
              <a:t>11/12/2016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1396-0D54-414D-9103-4E3CE71F4B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822A9-0BF5-4F85-BB27-A0E868E08E9F}" type="datetimeFigureOut">
              <a:rPr lang="en-US" smtClean="0"/>
              <a:pPr/>
              <a:t>11/12/2016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61396-0D54-414D-9103-4E3CE71F4B6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2" r:id="rId5"/>
    <p:sldLayoutId id="2147483653" r:id="rId6"/>
    <p:sldLayoutId id="2147483654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.Mann@gre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1318991" y="332656"/>
            <a:ext cx="6506018" cy="20882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Alex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Elmsley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and the Hamming Code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03748" y="3429000"/>
            <a:ext cx="4536504" cy="2448272"/>
          </a:xfrm>
          <a:prstGeom prst="roundRect">
            <a:avLst>
              <a:gd name="adj" fmla="val 1990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Mann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MathsJam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2016</a:t>
            </a: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62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1318991" y="332656"/>
            <a:ext cx="6493369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PLUG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9552" y="1340768"/>
            <a:ext cx="7776864" cy="5400600"/>
          </a:xfrm>
          <a:prstGeom prst="roundRect">
            <a:avLst>
              <a:gd name="adj" fmla="val 1990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Greenwich Maths Centre </a:t>
            </a:r>
          </a:p>
          <a:p>
            <a:pPr algn="ctr"/>
            <a:r>
              <a:rPr lang="en-GB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help from FMSP hosts</a:t>
            </a:r>
          </a:p>
          <a:p>
            <a:pPr algn="ctr"/>
            <a:endParaRPr lang="en-GB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 Festival of Mathematics and its Applications</a:t>
            </a:r>
          </a:p>
          <a:p>
            <a:pPr algn="ctr"/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27 and 28 2017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1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1318991" y="332656"/>
            <a:ext cx="6506018" cy="20882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If you have been, </a:t>
            </a:r>
          </a:p>
          <a:p>
            <a: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thanks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for listening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53698" y="3429000"/>
            <a:ext cx="5436604" cy="2592288"/>
          </a:xfrm>
          <a:prstGeom prst="roundRect">
            <a:avLst>
              <a:gd name="adj" fmla="val 1990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GB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Tony_Mann</a:t>
            </a:r>
            <a:endParaRPr lang="en-GB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A.Mann@gre.ac.uk</a:t>
            </a:r>
            <a:endParaRPr lang="en-GB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tonysmaths.blogspot.com</a:t>
            </a: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8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814935" y="332656"/>
            <a:ext cx="7573489" cy="13681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Alex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Elmsley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(1929 – 2006)</a:t>
            </a:r>
          </a:p>
        </p:txBody>
      </p:sp>
      <p:pic>
        <p:nvPicPr>
          <p:cNvPr id="4" name="Picture 2" descr="File:GeniiCoverV59N1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94"/>
          <a:stretch/>
        </p:blipFill>
        <p:spPr bwMode="auto">
          <a:xfrm>
            <a:off x="2515704" y="2060848"/>
            <a:ext cx="4171950" cy="45704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49921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43608" y="476672"/>
          <a:ext cx="7128792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/>
                <a:gridCol w="1188132"/>
                <a:gridCol w="1188132"/>
                <a:gridCol w="1188132"/>
                <a:gridCol w="1188132"/>
                <a:gridCol w="1188132"/>
              </a:tblGrid>
              <a:tr h="576064">
                <a:tc gridSpan="6">
                  <a:txBody>
                    <a:bodyPr/>
                    <a:lstStyle/>
                    <a:p>
                      <a:pPr algn="ctr"/>
                      <a:r>
                        <a:rPr lang="en-GB" sz="3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Liar’s Matrix</a:t>
                      </a:r>
                    </a:p>
                    <a:p>
                      <a:pPr algn="ctr"/>
                      <a:endParaRPr lang="en-GB" sz="3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23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814935" y="332656"/>
            <a:ext cx="7573489" cy="13681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Liar’s Matrix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14935" y="2492896"/>
            <a:ext cx="7573489" cy="3744416"/>
          </a:xfrm>
          <a:prstGeom prst="roundRect">
            <a:avLst>
              <a:gd name="adj" fmla="val 1990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Choose any row, </a:t>
            </a:r>
          </a:p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any number in that row.  </a:t>
            </a:r>
          </a:p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 me the sequence of black and red numbers in that row, but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 about the colour of your chosen number.</a:t>
            </a:r>
          </a:p>
        </p:txBody>
      </p:sp>
    </p:spTree>
    <p:extLst>
      <p:ext uri="{BB962C8B-B14F-4D97-AF65-F5344CB8AC3E}">
        <p14:creationId xmlns:p14="http://schemas.microsoft.com/office/powerpoint/2010/main" val="421970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097660"/>
              </p:ext>
            </p:extLst>
          </p:nvPr>
        </p:nvGraphicFramePr>
        <p:xfrm>
          <a:off x="1043608" y="476672"/>
          <a:ext cx="7128792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/>
                <a:gridCol w="1188132"/>
                <a:gridCol w="1188132"/>
                <a:gridCol w="1188132"/>
                <a:gridCol w="1188132"/>
                <a:gridCol w="1188132"/>
              </a:tblGrid>
              <a:tr h="576064">
                <a:tc gridSpan="6">
                  <a:txBody>
                    <a:bodyPr/>
                    <a:lstStyle/>
                    <a:p>
                      <a:pPr algn="ctr"/>
                      <a:r>
                        <a:rPr lang="en-GB" sz="3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Liar’s Matrix</a:t>
                      </a:r>
                    </a:p>
                    <a:p>
                      <a:pPr algn="ctr"/>
                      <a:endParaRPr lang="en-GB" sz="3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32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4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814935" y="332656"/>
            <a:ext cx="7573489" cy="13681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Octal Pencil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14935" y="2492896"/>
            <a:ext cx="7573489" cy="4176464"/>
          </a:xfrm>
          <a:prstGeom prst="roundRect">
            <a:avLst>
              <a:gd name="adj" fmla="val 1990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choose 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(say) and tell me </a:t>
            </a:r>
          </a:p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R”</a:t>
            </a:r>
          </a:p>
          <a:p>
            <a:pPr algn="ctr"/>
            <a:endParaRPr lang="en-GB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= 1, R = 0</a:t>
            </a:r>
          </a:p>
          <a:p>
            <a:pPr algn="ctr"/>
            <a:r>
              <a:rPr lang="en-GB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GB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GB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r>
              <a:rPr lang="en-GB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(Octal)</a:t>
            </a: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027473"/>
              </p:ext>
            </p:extLst>
          </p:nvPr>
        </p:nvGraphicFramePr>
        <p:xfrm>
          <a:off x="1037283" y="2924944"/>
          <a:ext cx="71287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/>
                <a:gridCol w="1188132"/>
                <a:gridCol w="1188132"/>
                <a:gridCol w="1188132"/>
                <a:gridCol w="1188132"/>
                <a:gridCol w="1188132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3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GB" sz="32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08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14935" y="332656"/>
            <a:ext cx="7573489" cy="13681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Alex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Elmsley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14935" y="2492896"/>
            <a:ext cx="7573489" cy="3744416"/>
          </a:xfrm>
          <a:prstGeom prst="roundRect">
            <a:avLst>
              <a:gd name="adj" fmla="val 1990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"I consider myself to be a very good </a:t>
            </a:r>
            <a:r>
              <a:rPr lang="en-GB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programer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second class.  I keep inventing wonderful techniques, and then discover that someone else has already invented them (but I'm catching up with him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2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14935" y="332656"/>
            <a:ext cx="7573489" cy="13681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Alex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Elmsley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1520" y="2132856"/>
            <a:ext cx="8640959" cy="4392488"/>
          </a:xfrm>
          <a:prstGeom prst="roundRect">
            <a:avLst>
              <a:gd name="adj" fmla="val 1990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"Not long after inventing the liar's matrix I discovered that a man named Hamming had been there first, a long time before. Hamming codes are widely used in the main stores of computer mainframes as a sophisticated security </a:t>
            </a:r>
            <a:r>
              <a:rPr lang="en-GB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mechanism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If a store failure causes a single-bit error, it cannot only be detected, but corrected in flight because the erroneous bit can be identified.</a:t>
            </a:r>
          </a:p>
        </p:txBody>
      </p:sp>
    </p:spTree>
    <p:extLst>
      <p:ext uri="{BB962C8B-B14F-4D97-AF65-F5344CB8AC3E}">
        <p14:creationId xmlns:p14="http://schemas.microsoft.com/office/powerpoint/2010/main" val="39345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14935" y="332656"/>
            <a:ext cx="7573489" cy="13681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Alex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Elmsley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14935" y="2492896"/>
            <a:ext cx="7573489" cy="4104456"/>
          </a:xfrm>
          <a:prstGeom prst="roundRect">
            <a:avLst>
              <a:gd name="adj" fmla="val 1990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"I worked out the liar's matrix by trial and error. Later I read an article on Hamming codes that gave the mathematical analysis and a general method for their construction.</a:t>
            </a:r>
          </a:p>
          <a:p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"All the same, I invented the liar's matrix all by myself!"</a:t>
            </a:r>
          </a:p>
        </p:txBody>
      </p:sp>
    </p:spTree>
    <p:extLst>
      <p:ext uri="{BB962C8B-B14F-4D97-AF65-F5344CB8AC3E}">
        <p14:creationId xmlns:p14="http://schemas.microsoft.com/office/powerpoint/2010/main" val="44056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6736</TotalTime>
  <Words>391</Words>
  <Application>Microsoft Office PowerPoint</Application>
  <PresentationFormat>On-screen Show (4:3)</PresentationFormat>
  <Paragraphs>144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day</dc:title>
  <dc:creator>Dunfermline</dc:creator>
  <cp:lastModifiedBy>tonymann</cp:lastModifiedBy>
  <cp:revision>224</cp:revision>
  <cp:lastPrinted>2015-01-17T11:26:35Z</cp:lastPrinted>
  <dcterms:created xsi:type="dcterms:W3CDTF">2012-12-05T19:13:41Z</dcterms:created>
  <dcterms:modified xsi:type="dcterms:W3CDTF">2016-11-12T21:35:25Z</dcterms:modified>
</cp:coreProperties>
</file>