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70" r:id="rId4"/>
    <p:sldId id="268" r:id="rId5"/>
    <p:sldId id="273" r:id="rId6"/>
    <p:sldId id="274" r:id="rId7"/>
    <p:sldId id="272" r:id="rId8"/>
    <p:sldId id="261" r:id="rId9"/>
    <p:sldId id="262" r:id="rId10"/>
    <p:sldId id="263" r:id="rId11"/>
    <p:sldId id="275" r:id="rId12"/>
    <p:sldId id="264" r:id="rId13"/>
    <p:sldId id="266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3" autoAdjust="0"/>
    <p:restoredTop sz="94660"/>
  </p:normalViewPr>
  <p:slideViewPr>
    <p:cSldViewPr snapToGrid="0">
      <p:cViewPr varScale="1">
        <p:scale>
          <a:sx n="65" d="100"/>
          <a:sy n="65" d="100"/>
        </p:scale>
        <p:origin x="1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253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154BE6-FD93-48E9-8BB4-64D87A0D70D4}" type="datetimeFigureOut">
              <a:rPr lang="en-GB" smtClean="0"/>
              <a:t>09/11/2017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0BCAEF-E2BA-44F8-9DFB-C7A9C9DFC2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988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0BCAEF-E2BA-44F8-9DFB-C7A9C9DFC23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709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6DCB6-BE01-4F16-A759-DCCCA3B8D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DBE8A5-FB44-42E2-83E8-A52EA2C68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D8615-F9BD-418D-947F-818016C6C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246B7-9919-4E5E-8A56-C1BA574CB12A}" type="datetimeFigureOut">
              <a:rPr lang="en-GB" smtClean="0"/>
              <a:t>09/11/2017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88551D-E003-4C9A-A439-341987BD4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55CB3-3059-449E-9078-C034DFE7D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8519B-396B-47FD-9D80-0D1249748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932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9888-048F-4B16-BBC1-35B4DA1C4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BE218E-31CE-42A5-9C85-62432727C6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6ACB4-B09C-42B0-BC38-6EC2B5133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246B7-9919-4E5E-8A56-C1BA574CB12A}" type="datetimeFigureOut">
              <a:rPr lang="en-GB" smtClean="0"/>
              <a:t>09/11/2017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436630-52A2-4414-9FED-81E566DE9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9B74E-DD3C-48E6-96CF-99A3B2605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8519B-396B-47FD-9D80-0D1249748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9841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C2BBF-4821-4CD3-A890-60679107F0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84DB7B-ED66-4590-AA3D-B22BDE3300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C9FA45-39F3-40A5-A32F-A786E5436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246B7-9919-4E5E-8A56-C1BA574CB12A}" type="datetimeFigureOut">
              <a:rPr lang="en-GB" smtClean="0"/>
              <a:t>09/11/2017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188D0-F3FA-4E4C-8B14-C727604FE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48A87-2C47-4009-87CC-C8A3CB18F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8519B-396B-47FD-9D80-0D1249748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1958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5A703-10C3-4266-968D-5641C96F1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2441D-64C1-4778-A08D-9A822E703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1C6F28-239E-43AA-8783-84F06FCDC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246B7-9919-4E5E-8A56-C1BA574CB12A}" type="datetimeFigureOut">
              <a:rPr lang="en-GB" smtClean="0"/>
              <a:t>09/11/2017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58934-4813-4434-8D88-72744A234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52748-93B3-4ED6-ACA2-43DF7BFE0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8519B-396B-47FD-9D80-0D1249748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741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8A01D-2810-4B73-932F-73564D847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6480BC-6D89-43BA-AFE6-24FF265BEB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FF86AF-8AD6-410B-B510-B9A6D75A1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246B7-9919-4E5E-8A56-C1BA574CB12A}" type="datetimeFigureOut">
              <a:rPr lang="en-GB" smtClean="0"/>
              <a:t>09/11/2017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C230A-66B7-4A53-8458-A1A485192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8F91E7-D360-4D38-9DA2-D8DA1DA15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8519B-396B-47FD-9D80-0D1249748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0581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25091-2B40-4754-B8B8-5DD5D775D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AAB0F-6F80-494C-B791-8FC21C4260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6DEA03-018E-4929-AE44-8172D956FB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9169B2-4897-484F-92AD-6B109062A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246B7-9919-4E5E-8A56-C1BA574CB12A}" type="datetimeFigureOut">
              <a:rPr lang="en-GB" smtClean="0"/>
              <a:t>09/11/2017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94F2AC-9183-424E-ADDE-809874F59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0F4518-25F0-45AA-92C5-59F5E8728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8519B-396B-47FD-9D80-0D1249748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3282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5DA64-3B20-4581-A710-8C65DBCC6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7C0AAE-393A-425C-9007-9C0926F722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9D8002-56B5-4568-AD12-D9EC519DD5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E5C0BA-C630-4F73-93FE-4ECC7612D3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FB6DAE-9D36-45C9-A814-6498278465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5A289C-A708-4701-8914-E223106C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246B7-9919-4E5E-8A56-C1BA574CB12A}" type="datetimeFigureOut">
              <a:rPr lang="en-GB" smtClean="0"/>
              <a:t>09/11/2017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6B5EE1-3749-4AC5-AEC4-4D7F70999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9C1DF9-DA9A-4541-8492-DD967EDEF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8519B-396B-47FD-9D80-0D1249748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210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75BB-B68E-43C7-AFB7-D98C38655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CC8990-42ED-451B-9873-3527DC4D2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246B7-9919-4E5E-8A56-C1BA574CB12A}" type="datetimeFigureOut">
              <a:rPr lang="en-GB" smtClean="0"/>
              <a:t>09/11/2017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0E3ED9-29EC-4B06-97C6-36985DD3B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4A8B44-48AC-40F7-8F8D-99D947D52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8519B-396B-47FD-9D80-0D1249748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3205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AB5DC1-91CA-46D0-8955-06D9A03F9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246B7-9919-4E5E-8A56-C1BA574CB12A}" type="datetimeFigureOut">
              <a:rPr lang="en-GB" smtClean="0"/>
              <a:t>09/11/2017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31B955-7B35-40BF-9ECB-A7521FE33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84A660-5D3F-4816-AEF8-5297BAA3F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8519B-396B-47FD-9D80-0D1249748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59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CE21F-3904-4A43-B6A9-20D35C743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B6160-D928-430F-9AD5-99F354D2E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ED6AF6-7C99-4526-9A1F-FB7FAFB9EB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CD0CC5-7083-404F-AC65-D2A19D10D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246B7-9919-4E5E-8A56-C1BA574CB12A}" type="datetimeFigureOut">
              <a:rPr lang="en-GB" smtClean="0"/>
              <a:t>09/11/2017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4232B7-65A4-43FD-AC06-FF941501A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D1B3FD-036B-47F1-8FC4-2A6EF0094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8519B-396B-47FD-9D80-0D1249748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2748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D0F91-C67C-4247-85B4-E879D09E9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8B4A36-F7A5-47BA-AB57-B5803C37C3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59E973-C53B-4E45-8D89-4B875F352F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3F4105-F981-4A30-8F81-4B918485B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246B7-9919-4E5E-8A56-C1BA574CB12A}" type="datetimeFigureOut">
              <a:rPr lang="en-GB" smtClean="0"/>
              <a:t>09/11/2017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3434E7-C34F-4073-BE6A-AE8B70A2E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163B1C-A2D1-4F75-994D-A02875084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8519B-396B-47FD-9D80-0D1249748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215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68E40F-6016-4A2C-8DC8-72F5D4A45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EFAD0-EF25-4ABF-9D38-A358A7FA2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0D470-13A3-412A-BCB8-68D6979E86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246B7-9919-4E5E-8A56-C1BA574CB12A}" type="datetimeFigureOut">
              <a:rPr lang="en-GB" smtClean="0"/>
              <a:t>09/11/2017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5FBE2-B2DA-42DC-AEC1-164746A0CE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E89C0-D4AE-485F-911F-7A4F0043A6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8519B-396B-47FD-9D80-0D1249748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5522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832DF8-6EC6-422C-A887-9C0FF56C5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953" y="-325121"/>
            <a:ext cx="13744609" cy="105769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6705-1882-4FBC-8883-8760A12F9A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9476" y="1252025"/>
            <a:ext cx="9566745" cy="512913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GB" sz="8900" b="1" dirty="0"/>
              <a:t>Geometric  tables</a:t>
            </a:r>
            <a:br>
              <a:rPr lang="en-GB" sz="8900" b="1" dirty="0"/>
            </a:br>
            <a:r>
              <a:rPr lang="en-GB" sz="8900" b="1" dirty="0"/>
              <a:t>&amp;  boring  logs</a:t>
            </a:r>
            <a:br>
              <a:rPr lang="en-GB" sz="8900" b="1" dirty="0"/>
            </a:br>
            <a:br>
              <a:rPr lang="en-GB" sz="4400" dirty="0"/>
            </a:br>
            <a:r>
              <a:rPr lang="en-GB" sz="5300" dirty="0"/>
              <a:t>Matthew Bibby,    John Bibby</a:t>
            </a:r>
            <a:br>
              <a:rPr lang="en-GB" sz="4000" dirty="0"/>
            </a:br>
            <a:r>
              <a:rPr lang="en-GB" sz="4000" i="1" dirty="0"/>
              <a:t>mattbibby@gmail.com,     jb43@York.ac.uk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242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4EE2B9-582F-4DA3-8581-0B8F7BFE28B1}"/>
              </a:ext>
            </a:extLst>
          </p:cNvPr>
          <p:cNvSpPr txBox="1"/>
          <p:nvPr/>
        </p:nvSpPr>
        <p:spPr>
          <a:xfrm>
            <a:off x="373487" y="1468192"/>
            <a:ext cx="11243257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How to formulate mathematically?</a:t>
            </a:r>
          </a:p>
          <a:p>
            <a:endParaRPr lang="en-GB" sz="3200" dirty="0"/>
          </a:p>
          <a:p>
            <a:pPr marL="514350" indent="-514350">
              <a:buAutoNum type="arabicPeriod"/>
            </a:pPr>
            <a:r>
              <a:rPr lang="en-GB" sz="3200" dirty="0"/>
              <a:t>Model  the tree-ring pattern. </a:t>
            </a:r>
            <a:r>
              <a:rPr lang="en-GB" sz="3200" i="1" dirty="0"/>
              <a:t>(Cylinder containing cylinders?)</a:t>
            </a:r>
          </a:p>
          <a:p>
            <a:pPr marL="514350" indent="-514350">
              <a:buAutoNum type="arabicPeriod"/>
            </a:pPr>
            <a:endParaRPr lang="en-GB" sz="1000" dirty="0"/>
          </a:p>
          <a:p>
            <a:r>
              <a:rPr lang="en-GB" sz="3200" dirty="0"/>
              <a:t>2. Model the pattern of carving. </a:t>
            </a:r>
          </a:p>
          <a:p>
            <a:pPr algn="r"/>
            <a:r>
              <a:rPr lang="en-GB" sz="3200" i="1" dirty="0"/>
              <a:t>(Spherical? Ellipsoidal? Combine with planar cuts?)</a:t>
            </a:r>
            <a:endParaRPr lang="en-GB" sz="3200" dirty="0"/>
          </a:p>
          <a:p>
            <a:endParaRPr lang="en-GB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Perturb with random or sinusoidal variations  </a:t>
            </a:r>
            <a:r>
              <a:rPr lang="en-GB" sz="2800" i="1" dirty="0"/>
              <a:t>(CAD could be useful!)</a:t>
            </a:r>
            <a:endParaRPr lang="en-GB" sz="2800" dirty="0"/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324147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4EE2B9-582F-4DA3-8581-0B8F7BFE28B1}"/>
              </a:ext>
            </a:extLst>
          </p:cNvPr>
          <p:cNvSpPr txBox="1"/>
          <p:nvPr/>
        </p:nvSpPr>
        <p:spPr>
          <a:xfrm>
            <a:off x="412124" y="440859"/>
            <a:ext cx="11269014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Q</a:t>
            </a:r>
            <a:r>
              <a:rPr lang="en-GB" sz="4400" b="1" dirty="0"/>
              <a:t>:   </a:t>
            </a:r>
            <a:r>
              <a:rPr lang="en-GB" sz="3600" dirty="0"/>
              <a:t>Starting from circular tree-rings, how to bore if you 	want to get;</a:t>
            </a:r>
          </a:p>
          <a:p>
            <a:pPr lvl="4"/>
            <a:r>
              <a:rPr lang="en-GB" sz="3600" dirty="0"/>
              <a:t>1.   “Pure" ellipses </a:t>
            </a:r>
          </a:p>
          <a:p>
            <a:pPr lvl="4"/>
            <a:r>
              <a:rPr lang="en-GB" sz="3600" dirty="0"/>
              <a:t>2.    Nice sine curves</a:t>
            </a:r>
          </a:p>
          <a:p>
            <a:pPr lvl="4"/>
            <a:r>
              <a:rPr lang="en-GB" sz="3600" dirty="0"/>
              <a:t>3.    Other patterns ?</a:t>
            </a:r>
          </a:p>
          <a:p>
            <a:r>
              <a:rPr lang="en-GB" sz="4400" b="1" dirty="0">
                <a:solidFill>
                  <a:prstClr val="black"/>
                </a:solidFill>
              </a:rPr>
              <a:t>				A: </a:t>
            </a:r>
            <a:r>
              <a:rPr lang="en-GB" sz="3600" dirty="0">
                <a:solidFill>
                  <a:prstClr val="black"/>
                </a:solidFill>
              </a:rPr>
              <a:t>I don’t know.</a:t>
            </a:r>
            <a:endParaRPr lang="en-GB" sz="4800" dirty="0"/>
          </a:p>
          <a:p>
            <a:r>
              <a:rPr lang="en-GB" sz="6000" b="1" dirty="0"/>
              <a:t>Q</a:t>
            </a:r>
            <a:r>
              <a:rPr lang="en-GB" sz="4400" b="1" dirty="0"/>
              <a:t>:</a:t>
            </a:r>
            <a:r>
              <a:rPr lang="en-GB" sz="3600" dirty="0"/>
              <a:t>    Is there any way you can get rings that cross each 	other?</a:t>
            </a:r>
            <a:br>
              <a:rPr lang="en-GB" sz="3600" dirty="0"/>
            </a:br>
            <a:r>
              <a:rPr lang="en-GB" sz="3600" dirty="0"/>
              <a:t>				</a:t>
            </a:r>
            <a:r>
              <a:rPr lang="en-GB" sz="4400" b="1" dirty="0"/>
              <a:t>A: </a:t>
            </a:r>
            <a:r>
              <a:rPr lang="en-GB" sz="3600" dirty="0"/>
              <a:t>Probably not, but how to </a:t>
            </a:r>
            <a:r>
              <a:rPr lang="en-GB" sz="3600" i="1" dirty="0"/>
              <a:t>PROVE </a:t>
            </a:r>
            <a:r>
              <a:rPr lang="en-GB" sz="3600" dirty="0"/>
              <a:t>it?</a:t>
            </a: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460027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F540EA-C157-40C5-8AD8-61C4EFFFF2DB}"/>
              </a:ext>
            </a:extLst>
          </p:cNvPr>
          <p:cNvSpPr txBox="1"/>
          <p:nvPr/>
        </p:nvSpPr>
        <p:spPr>
          <a:xfrm>
            <a:off x="901521" y="914400"/>
            <a:ext cx="1053622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/>
              <a:t>Generalisations   ?</a:t>
            </a:r>
          </a:p>
          <a:p>
            <a:endParaRPr lang="en-GB" sz="3600" dirty="0"/>
          </a:p>
          <a:p>
            <a:endParaRPr lang="en-GB" sz="3600" dirty="0"/>
          </a:p>
          <a:p>
            <a:pPr algn="r"/>
            <a:r>
              <a:rPr lang="en-GB" sz="4400" b="1" dirty="0"/>
              <a:t>Sticks of rock </a:t>
            </a:r>
            <a:r>
              <a:rPr lang="en-GB" sz="3600" dirty="0"/>
              <a:t>– can we suck them so the visible message  differs from the original one?</a:t>
            </a:r>
          </a:p>
          <a:p>
            <a:endParaRPr lang="en-GB" sz="3600" dirty="0"/>
          </a:p>
          <a:p>
            <a:r>
              <a:rPr lang="en-GB" sz="4400" b="1" dirty="0"/>
              <a:t>Candles …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862B22-0D36-47FD-85BA-7A5B09629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281" y="4668679"/>
            <a:ext cx="2466975" cy="1847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A8C5F1-70B7-4D6F-9737-AA61C48DBA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917" y="1615202"/>
            <a:ext cx="2781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60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E4A74E-2892-4189-8D62-1E5E1114E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647" y="0"/>
            <a:ext cx="530135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FBD042-F6FD-4EAC-B762-98EFF0A03FCF}"/>
              </a:ext>
            </a:extLst>
          </p:cNvPr>
          <p:cNvSpPr txBox="1"/>
          <p:nvPr/>
        </p:nvSpPr>
        <p:spPr>
          <a:xfrm>
            <a:off x="604434" y="960895"/>
            <a:ext cx="5346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Future research:</a:t>
            </a:r>
          </a:p>
        </p:txBody>
      </p:sp>
    </p:spTree>
    <p:extLst>
      <p:ext uri="{BB962C8B-B14F-4D97-AF65-F5344CB8AC3E}">
        <p14:creationId xmlns:p14="http://schemas.microsoft.com/office/powerpoint/2010/main" val="1025458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6B6772-C8A7-46F3-B31C-E6EC564DC5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17" y="214416"/>
            <a:ext cx="1398510" cy="13184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CD03FA-3002-4F25-8357-B903718862A6}"/>
              </a:ext>
            </a:extLst>
          </p:cNvPr>
          <p:cNvSpPr txBox="1"/>
          <p:nvPr/>
        </p:nvSpPr>
        <p:spPr>
          <a:xfrm>
            <a:off x="2557220" y="976393"/>
            <a:ext cx="5377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i="1" dirty="0"/>
              <a:t>Thank you !!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F4176A-4087-4F74-8484-7272A7DBB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32" y="2583916"/>
            <a:ext cx="5660335" cy="38533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648AA7-5F45-4F36-88A0-5CBFF37301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03362" y="1387604"/>
            <a:ext cx="5466110" cy="4082712"/>
          </a:xfrm>
          <a:prstGeom prst="rect">
            <a:avLst/>
          </a:prstGeom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56642B3E-4E1A-4319-AE9B-C898FE589FA3}"/>
              </a:ext>
            </a:extLst>
          </p:cNvPr>
          <p:cNvSpPr/>
          <p:nvPr/>
        </p:nvSpPr>
        <p:spPr>
          <a:xfrm>
            <a:off x="2855195" y="1532902"/>
            <a:ext cx="1500187" cy="1615722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CE8E31F-772F-482E-908E-2DDEF35B9E3B}"/>
              </a:ext>
            </a:extLst>
          </p:cNvPr>
          <p:cNvSpPr/>
          <p:nvPr/>
        </p:nvSpPr>
        <p:spPr>
          <a:xfrm>
            <a:off x="4653357" y="2583916"/>
            <a:ext cx="1250752" cy="124654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10283B-D2CF-4A21-9460-617D3D480966}"/>
              </a:ext>
            </a:extLst>
          </p:cNvPr>
          <p:cNvSpPr/>
          <p:nvPr/>
        </p:nvSpPr>
        <p:spPr>
          <a:xfrm>
            <a:off x="1432849" y="2392225"/>
            <a:ext cx="914400" cy="914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2240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071979-C54F-4369-A88A-83A99A66E290}"/>
              </a:ext>
            </a:extLst>
          </p:cNvPr>
          <p:cNvSpPr txBox="1"/>
          <p:nvPr/>
        </p:nvSpPr>
        <p:spPr>
          <a:xfrm>
            <a:off x="0" y="5358146"/>
            <a:ext cx="762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/>
              <a:t>Geometric Tables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6BEB30-A08B-4E40-B769-1C0E6E9EA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37" y="450957"/>
            <a:ext cx="6192326" cy="4681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93B30C-7CE0-496E-9E48-E24C4C3DD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501" y="2791850"/>
            <a:ext cx="2377365" cy="345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67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51CCBE-FD41-4F7A-B254-18B31E509D62}"/>
              </a:ext>
            </a:extLst>
          </p:cNvPr>
          <p:cNvSpPr txBox="1"/>
          <p:nvPr/>
        </p:nvSpPr>
        <p:spPr>
          <a:xfrm flipH="1">
            <a:off x="1227920" y="1366897"/>
            <a:ext cx="22151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Which way is it rotating?</a:t>
            </a:r>
          </a:p>
          <a:p>
            <a:endParaRPr lang="en-GB" sz="3200" dirty="0"/>
          </a:p>
        </p:txBody>
      </p:sp>
      <p:pic>
        <p:nvPicPr>
          <p:cNvPr id="5" name="Media1">
            <a:hlinkClick r:id="" action="ppaction://media"/>
            <a:extLst>
              <a:ext uri="{FF2B5EF4-FFF2-40B4-BE49-F238E27FC236}">
                <a16:creationId xmlns:a16="http://schemas.microsoft.com/office/drawing/2014/main" id="{2FC4071C-9877-438B-AA6F-45A73F0DA7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3876653" y="1674985"/>
            <a:ext cx="6236498" cy="350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5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600D5DB-0802-4986-9ED0-5C69447C3A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32564"/>
              </p:ext>
            </p:extLst>
          </p:nvPr>
        </p:nvGraphicFramePr>
        <p:xfrm>
          <a:off x="485775" y="1120920"/>
          <a:ext cx="11345155" cy="5279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5863">
                  <a:extLst>
                    <a:ext uri="{9D8B030D-6E8A-4147-A177-3AD203B41FA5}">
                      <a16:colId xmlns:a16="http://schemas.microsoft.com/office/drawing/2014/main" val="2440508321"/>
                    </a:ext>
                  </a:extLst>
                </a:gridCol>
                <a:gridCol w="2686050">
                  <a:extLst>
                    <a:ext uri="{9D8B030D-6E8A-4147-A177-3AD203B41FA5}">
                      <a16:colId xmlns:a16="http://schemas.microsoft.com/office/drawing/2014/main" val="571269763"/>
                    </a:ext>
                  </a:extLst>
                </a:gridCol>
                <a:gridCol w="4168047">
                  <a:extLst>
                    <a:ext uri="{9D8B030D-6E8A-4147-A177-3AD203B41FA5}">
                      <a16:colId xmlns:a16="http://schemas.microsoft.com/office/drawing/2014/main" val="2067982619"/>
                    </a:ext>
                  </a:extLst>
                </a:gridCol>
                <a:gridCol w="3305195">
                  <a:extLst>
                    <a:ext uri="{9D8B030D-6E8A-4147-A177-3AD203B41FA5}">
                      <a16:colId xmlns:a16="http://schemas.microsoft.com/office/drawing/2014/main" val="1750460308"/>
                    </a:ext>
                  </a:extLst>
                </a:gridCol>
              </a:tblGrid>
              <a:tr h="94775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400" b="1" dirty="0">
                          <a:solidFill>
                            <a:schemeClr val="tx1"/>
                          </a:solidFill>
                        </a:rPr>
                        <a:t>Logs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5386607"/>
                  </a:ext>
                </a:extLst>
              </a:tr>
              <a:tr h="95734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7913724"/>
                  </a:ext>
                </a:extLst>
              </a:tr>
              <a:tr h="1687391">
                <a:tc rowSpan="2">
                  <a:txBody>
                    <a:bodyPr/>
                    <a:lstStyle/>
                    <a:p>
                      <a:pPr algn="ctr"/>
                      <a:r>
                        <a:rPr lang="en-GB" sz="4400" b="1" dirty="0"/>
                        <a:t>Boring</a:t>
                      </a:r>
                    </a:p>
                  </a:txBody>
                  <a:tcPr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400" dirty="0"/>
                        <a:t> </a:t>
                      </a:r>
                      <a:endParaRPr lang="en-GB" sz="4400" i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800" i="1" dirty="0"/>
                    </a:p>
                    <a:p>
                      <a:endParaRPr lang="en-GB" sz="1800" i="1" dirty="0"/>
                    </a:p>
                    <a:p>
                      <a:pPr algn="ctr"/>
                      <a:endParaRPr lang="en-GB" b="0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5385665"/>
                  </a:ext>
                </a:extLst>
              </a:tr>
              <a:tr h="1687391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800" i="1" dirty="0"/>
                    </a:p>
                    <a:p>
                      <a:endParaRPr lang="en-GB" sz="1800" i="1" dirty="0"/>
                    </a:p>
                    <a:p>
                      <a:pPr algn="ctr"/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i="1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i="1" dirty="0"/>
                    </a:p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4384667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0AA434C7-C835-4E18-8A20-3C8C0E8C8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348" y="2123721"/>
            <a:ext cx="1345850" cy="8956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071979-C54F-4369-A88A-83A99A66E290}"/>
              </a:ext>
            </a:extLst>
          </p:cNvPr>
          <p:cNvSpPr txBox="1"/>
          <p:nvPr/>
        </p:nvSpPr>
        <p:spPr>
          <a:xfrm>
            <a:off x="2668092" y="74991"/>
            <a:ext cx="71987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dirty="0"/>
              <a:t>Boring Logs?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071E63-93FA-4B00-9FB6-0B124DFA1D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349" y="2112036"/>
            <a:ext cx="1103655" cy="8492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30FAE9-9016-4740-8C2F-755D8E5470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767" y="5099892"/>
            <a:ext cx="1524000" cy="10180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A76E27-548A-4EB5-AF21-0442B544A3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590" y="4860870"/>
            <a:ext cx="2261314" cy="14359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F65BE9-0B96-46CD-BBC5-EE1B8313FB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968" y="3025814"/>
            <a:ext cx="1789599" cy="157993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FA1BABB-B616-461C-BF4A-C809694E4354}"/>
              </a:ext>
            </a:extLst>
          </p:cNvPr>
          <p:cNvSpPr/>
          <p:nvPr/>
        </p:nvSpPr>
        <p:spPr>
          <a:xfrm>
            <a:off x="6267442" y="3670946"/>
            <a:ext cx="528637" cy="48252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809575C-4B50-4F16-8EF1-F2CC1ACA48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4"/>
          <a:stretch/>
        </p:blipFill>
        <p:spPr>
          <a:xfrm>
            <a:off x="9395993" y="3115465"/>
            <a:ext cx="1507205" cy="14006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67AF81-AE35-4A56-9C91-BAE4E9431F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0" b="14324"/>
          <a:stretch/>
        </p:blipFill>
        <p:spPr>
          <a:xfrm>
            <a:off x="9331337" y="4805524"/>
            <a:ext cx="1931405" cy="15465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512D57F-F702-4194-A8DD-7091EC4961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404" y="3182884"/>
            <a:ext cx="2057687" cy="144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336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1387BC-28F8-4658-9572-EBAC45F7E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976" y="257171"/>
            <a:ext cx="3814103" cy="2929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7B9319-0674-43BA-A4C5-8F293D0D2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490" y="4214447"/>
            <a:ext cx="2376589" cy="2355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8664AC-99A1-449B-902B-90DF6A8A56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42" y="2810890"/>
            <a:ext cx="2762316" cy="36184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163D84-EE68-4A4E-8AC5-A4EBBE7C14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21" y="243121"/>
            <a:ext cx="3814103" cy="3881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A583CB-0C44-4492-87AE-014AA066EB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0" r="4137"/>
          <a:stretch/>
        </p:blipFill>
        <p:spPr>
          <a:xfrm rot="5400000">
            <a:off x="267620" y="4310936"/>
            <a:ext cx="2286244" cy="232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23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05BB50-E081-4B7D-AB16-A1B085165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50" y="69056"/>
            <a:ext cx="6719888" cy="671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95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67E8AB-3B7E-42FE-8231-C2B0EACA0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85660" y="222855"/>
            <a:ext cx="3475703" cy="34757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C98603-743D-4ED1-AD43-C156226B0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90" y="176980"/>
            <a:ext cx="2905932" cy="26200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97729A-B89D-402A-A830-6CFF141AF3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975" y="4068500"/>
            <a:ext cx="2505075" cy="2505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C2F4B3-11DB-40AF-B555-FC8EA13FB5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10978" y="3667643"/>
            <a:ext cx="2905932" cy="29059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524DAD-9B04-4E20-A970-D1AC4405BB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90" y="3205006"/>
            <a:ext cx="4360958" cy="336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15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BA0C68-AC53-41BB-96F4-1ABF9BA73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27" y="256300"/>
            <a:ext cx="4115611" cy="30740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43F147-BDE4-454C-8DA2-E824DC451E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27" y="3529875"/>
            <a:ext cx="4115611" cy="30740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BE42EE-1A69-4D6E-B1DE-64015F1E8C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7"/>
          <a:stretch/>
        </p:blipFill>
        <p:spPr>
          <a:xfrm>
            <a:off x="4686300" y="256299"/>
            <a:ext cx="7160222" cy="634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377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A96786-3C83-478B-8CAD-7CCD881559BC}"/>
              </a:ext>
            </a:extLst>
          </p:cNvPr>
          <p:cNvSpPr txBox="1"/>
          <p:nvPr/>
        </p:nvSpPr>
        <p:spPr>
          <a:xfrm>
            <a:off x="940158" y="867905"/>
            <a:ext cx="1020312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Where do the wavy lines come from?</a:t>
            </a:r>
          </a:p>
          <a:p>
            <a:endParaRPr lang="en-GB" sz="4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Are the waves in the original tree-rings?</a:t>
            </a:r>
          </a:p>
          <a:p>
            <a:endParaRPr lang="en-GB" sz="4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Or are they products of uneven boring?</a:t>
            </a:r>
          </a:p>
          <a:p>
            <a:endParaRPr lang="en-GB" sz="4400" dirty="0"/>
          </a:p>
          <a:p>
            <a:pPr algn="r"/>
            <a:r>
              <a:rPr lang="en-GB" sz="4400" i="1" dirty="0"/>
              <a:t>Or  both?</a:t>
            </a:r>
          </a:p>
        </p:txBody>
      </p:sp>
    </p:spTree>
    <p:extLst>
      <p:ext uri="{BB962C8B-B14F-4D97-AF65-F5344CB8AC3E}">
        <p14:creationId xmlns:p14="http://schemas.microsoft.com/office/powerpoint/2010/main" val="30935728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130</Words>
  <Application>Microsoft Office PowerPoint</Application>
  <PresentationFormat>Widescreen</PresentationFormat>
  <Paragraphs>40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Geometric  tables &amp;  boring  logs  Matthew Bibby,    John Bibby mattbibby@gmail.com,     jb43@York.ac.uk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user</cp:lastModifiedBy>
  <cp:revision>52</cp:revision>
  <dcterms:created xsi:type="dcterms:W3CDTF">2017-11-09T10:23:11Z</dcterms:created>
  <dcterms:modified xsi:type="dcterms:W3CDTF">2017-11-09T18:28:02Z</dcterms:modified>
</cp:coreProperties>
</file>