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77" r:id="rId4"/>
    <p:sldId id="272" r:id="rId5"/>
    <p:sldId id="262" r:id="rId6"/>
    <p:sldId id="293" r:id="rId7"/>
    <p:sldId id="263" r:id="rId8"/>
    <p:sldId id="264" r:id="rId9"/>
    <p:sldId id="266" r:id="rId10"/>
    <p:sldId id="267" r:id="rId11"/>
    <p:sldId id="268" r:id="rId12"/>
    <p:sldId id="282" r:id="rId13"/>
    <p:sldId id="279" r:id="rId14"/>
    <p:sldId id="283" r:id="rId15"/>
    <p:sldId id="273" r:id="rId16"/>
    <p:sldId id="274" r:id="rId17"/>
    <p:sldId id="285" r:id="rId18"/>
    <p:sldId id="291" r:id="rId19"/>
    <p:sldId id="292" r:id="rId20"/>
    <p:sldId id="288" r:id="rId21"/>
    <p:sldId id="294" r:id="rId22"/>
    <p:sldId id="295" r:id="rId23"/>
    <p:sldId id="296" r:id="rId24"/>
  </p:sldIdLst>
  <p:sldSz cx="12192000" cy="6858000"/>
  <p:notesSz cx="6889750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A93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55" autoAdjust="0"/>
    <p:restoredTop sz="94638" autoAdjust="0"/>
  </p:normalViewPr>
  <p:slideViewPr>
    <p:cSldViewPr snapToGrid="0">
      <p:cViewPr varScale="1">
        <p:scale>
          <a:sx n="81" d="100"/>
          <a:sy n="81" d="100"/>
        </p:scale>
        <p:origin x="47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DD29C0-79AE-4207-A46A-EC9AB4A99B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67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370936-DF22-4F4B-8F7A-20DB463C97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2597" y="0"/>
            <a:ext cx="2985558" cy="50267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7B86604D-7D9D-48E4-9377-26D970E1BF76}" type="datetimeFigureOut">
              <a:rPr lang="en-GB" smtClean="0"/>
              <a:t>10/11/2017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0538B7-B0FD-461B-BEF9-9FFDAE7C86C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6039"/>
            <a:ext cx="2985558" cy="50267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846F60-0D0C-4A78-A417-F1E1481303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2597" y="9516039"/>
            <a:ext cx="2985558" cy="50267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DC531C52-3DC7-435A-B42E-EF5D22DF3E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1278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67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67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AA155E39-164A-4A54-9178-E71456E6D21F}" type="datetimeFigureOut">
              <a:rPr lang="en-GB" smtClean="0"/>
              <a:t>10/11/2017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10275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1506"/>
            <a:ext cx="5511800" cy="3944868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5558" cy="50267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597" y="9516039"/>
            <a:ext cx="2985558" cy="50267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FAE15D60-1465-40AF-9B07-98A3ACDE0D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268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probably the method most of us learnt in school; hands up if you were taught this at </a:t>
            </a:r>
            <a:r>
              <a:rPr lang="en-GB"/>
              <a:t>school? </a:t>
            </a:r>
          </a:p>
          <a:p>
            <a:r>
              <a:rPr lang="en-GB" dirty="0"/>
              <a:t>Students frequently forget the zero when multiplying by 9 ! So at GCSE gain no marks as method incorrect.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15D60-1465-40AF-9B07-98A3ACDE0D8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062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 a teacher I found parents very resistant to this ‘new fangled’ Gelosia multiplication – they were generally shocked but also placated  to discover that it is much older than Column method. I suspect the column method became useful with the industrialisation of printing! Able students can manage the column method however weaker students struggle with the varying tactics!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15D60-1465-40AF-9B07-98A3ACDE0D8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545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John Napier 1550 -1617; famous for his logarithms – developed after accidentally meeting </a:t>
            </a:r>
            <a:r>
              <a:rPr lang="en-GB" dirty="0" err="1"/>
              <a:t>Tycho</a:t>
            </a:r>
            <a:r>
              <a:rPr lang="en-GB" dirty="0"/>
              <a:t> Brahe when ship blown off-course in storm whilst he was accompanying James VI of Scotland (James 1 of England) on betrothal trip to meet Anne of Denmark!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15D60-1465-40AF-9B07-98A3ACDE0D8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458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Napier 1550 -1617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15D60-1465-40AF-9B07-98A3ACDE0D8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866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Based on powers of 2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15D60-1465-40AF-9B07-98A3ACDE0D8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068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Egyptian multiplication based on powers of 2 – similar principle to Russian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15D60-1465-40AF-9B07-98A3ACDE0D8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0902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Egyptian multiplication based on powers of 2 – similar principle to Russian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15D60-1465-40AF-9B07-98A3ACDE0D8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7599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Personally I cannot think why anyone invented this method!  I perceive that the main objective with any long multiplication method – is to make calculation easier/quicker.</a:t>
            </a:r>
          </a:p>
          <a:p>
            <a:r>
              <a:rPr lang="en-GB" dirty="0"/>
              <a:t>This grid method requires students to have excellent place value understanding; often students randomly add zeroes with extensive errors!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15D60-1465-40AF-9B07-98A3ACDE0D8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8734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15D60-1465-40AF-9B07-98A3ACDE0D82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6557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15D60-1465-40AF-9B07-98A3ACDE0D82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330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r>
              <a:rPr lang="en-GB" dirty="0"/>
              <a:t>Slightly tricky with decimals, students frequently just line-up the decimal through all the working which is what has been insisted upon throughout addition and subtraction exercises!</a:t>
            </a:r>
          </a:p>
          <a:p>
            <a:pPr defTabSz="966155">
              <a:defRPr/>
            </a:pPr>
            <a:r>
              <a:rPr lang="en-GB" dirty="0"/>
              <a:t>Counting digits after decimal point in question then ensuring same number of digits after decimal point in answer seems like madness to students!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15D60-1465-40AF-9B07-98A3ACDE0D8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509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Gelosia is another method of long multiplication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15D60-1465-40AF-9B07-98A3ACDE0D8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364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Hands-up: How many of you are familiar with Gelosia method?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15D60-1465-40AF-9B07-98A3ACDE0D8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424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Each box has the answer to the multiplication of the values heading each row and column: so 6 x 9 = 54 written in the 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15D60-1465-40AF-9B07-98A3ACDE0D8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23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All 6 multiplications are calculated and written into relevant box, so now all </a:t>
            </a:r>
            <a:r>
              <a:rPr lang="en-GB"/>
              <a:t>the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15D60-1465-40AF-9B07-98A3ACDE0D8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325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diagonal columns are added to provide the answer 33108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15D60-1465-40AF-9B07-98A3ACDE0D8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3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Identical method with decimal values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15D60-1465-40AF-9B07-98A3ACDE0D8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774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Unlike the column method it is easy to explain how the grid works including for decimal values.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15D60-1465-40AF-9B07-98A3ACDE0D8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815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BDDC0-68E6-40D3-BD48-34FB148D75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23A3E4-ED04-49E4-B7F1-0320D42EF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1B3CF-6E9E-4ABE-8A52-C081A926F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C0349-F084-4661-85F4-135B733E62BD}" type="datetimeFigureOut">
              <a:rPr lang="en-GB" smtClean="0"/>
              <a:t>10/11/2017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9B0B5-A317-48A3-A0B4-2DAF1C89F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AA131-DBD0-48D8-B367-8F64085B9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692B-4912-4998-BB7B-254B6841CD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717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47A0-1705-4687-AA2D-E80D30414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A890E0-04FD-4508-B15E-A9C3E23987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A0444-776D-47F5-B11A-B4107C5F5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C0349-F084-4661-85F4-135B733E62BD}" type="datetimeFigureOut">
              <a:rPr lang="en-GB" smtClean="0"/>
              <a:t>10/11/2017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F2A77-D366-4B17-97B2-CFF594049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96E98-1102-4E94-B0AF-9EA6315A1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692B-4912-4998-BB7B-254B6841CD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180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851F25-9B92-402C-902D-803FE55CBE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2233F7-0A8E-4AFD-9E72-CC90F0AD14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3D0E2-2DB0-4101-B0CB-B05ABA014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C0349-F084-4661-85F4-135B733E62BD}" type="datetimeFigureOut">
              <a:rPr lang="en-GB" smtClean="0"/>
              <a:t>10/11/2017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13DAC-E39D-4686-B440-99188C7A2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A9B40-D3EB-48E3-BBD0-1B57F53C9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692B-4912-4998-BB7B-254B6841CD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770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9B349-156A-402C-A682-AD1DE68E4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FBA88-6647-402A-B6AA-A4C4EA20A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3C7E7-99C6-447F-B1D0-22E3FD060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C0349-F084-4661-85F4-135B733E62BD}" type="datetimeFigureOut">
              <a:rPr lang="en-GB" smtClean="0"/>
              <a:t>10/11/2017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0CCD5-36D3-4FC7-9BF2-AB5F80CE9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A0D85-9572-4D4F-86BC-0603A4940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692B-4912-4998-BB7B-254B6841CD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081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E096E-33ED-425A-8281-0F06A9502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5291D-99D8-418C-87D7-A4B5B7963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F2655-99F9-4884-A2C9-B54751C18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C0349-F084-4661-85F4-135B733E62BD}" type="datetimeFigureOut">
              <a:rPr lang="en-GB" smtClean="0"/>
              <a:t>10/11/2017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3E517-8382-4CAC-BDA6-30EBE6A76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419B0-5A12-4F4B-AB23-19EB3BBD6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692B-4912-4998-BB7B-254B6841CD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80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58579-4718-42D0-8FA4-A042E31FE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06133-4F91-40C0-AB66-E1D1B212F1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B66219-B92D-4743-AE2C-01A75EB4FB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D4E539-8DA2-4526-A570-1030DB43D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C0349-F084-4661-85F4-135B733E62BD}" type="datetimeFigureOut">
              <a:rPr lang="en-GB" smtClean="0"/>
              <a:t>10/11/2017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48117D-FA01-4C6C-99FC-E42BBF0C6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F2A558-7478-4A2B-8D25-BA3BCC3C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692B-4912-4998-BB7B-254B6841CD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317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3065A-F89F-4647-B4A1-312FB80E9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91E59A-9A17-402E-9856-77DB7AD46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5E03D4-AEF1-4B99-BAEC-FC62F806A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2D2DB5-4861-43BA-BAD5-006A80AE4A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6533E3-88F9-4C67-A83C-0BE1A56E67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CCB471-DD5E-4831-99FF-3280CD5D4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C0349-F084-4661-85F4-135B733E62BD}" type="datetimeFigureOut">
              <a:rPr lang="en-GB" smtClean="0"/>
              <a:t>10/11/2017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CD673D-92B3-45D8-BE12-0BA517230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27AAD2-B28F-4446-A710-693B0FCEB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692B-4912-4998-BB7B-254B6841CD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115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9FAA3-718C-4882-9061-6789B6373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E5EB85-3EC8-4214-96B6-4F3B8C0A8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C0349-F084-4661-85F4-135B733E62BD}" type="datetimeFigureOut">
              <a:rPr lang="en-GB" smtClean="0"/>
              <a:t>10/11/2017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408F2B-547B-4D55-8A09-FA72BCCB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0B72B1-74FD-4EFB-A1AD-2EA25C03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692B-4912-4998-BB7B-254B6841CD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781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4F7C45-BE7F-4564-8458-37CE07024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C0349-F084-4661-85F4-135B733E62BD}" type="datetimeFigureOut">
              <a:rPr lang="en-GB" smtClean="0"/>
              <a:t>10/11/2017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13CD75-5139-466F-BB88-676C896C2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42339D-B909-449E-8C68-453F88390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692B-4912-4998-BB7B-254B6841CD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355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8BCA5-E2B7-45D1-B995-B9E471DE4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AF488-BB11-46CA-BBF2-BD286CE14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9222E-5C82-4BAA-BEEB-842B8102C2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73E6FF-C189-4B16-B9FD-CA71262E7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C0349-F084-4661-85F4-135B733E62BD}" type="datetimeFigureOut">
              <a:rPr lang="en-GB" smtClean="0"/>
              <a:t>10/11/2017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04404-F0F7-4181-956E-40A06CBC8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153E58-0CC2-4018-9889-919574876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692B-4912-4998-BB7B-254B6841CD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76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387A-34BC-4CFB-BE40-3F62FA3B0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7B423F-1E22-4F0E-BDCB-AD6DEFAF27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E5C17B-2BAB-4664-AFE5-8A051E46D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44DDEB-BA14-4D79-A760-47EFE8CC5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C0349-F084-4661-85F4-135B733E62BD}" type="datetimeFigureOut">
              <a:rPr lang="en-GB" smtClean="0"/>
              <a:t>10/11/2017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03FCFD-CC95-43DE-9E21-A7EA16C0E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4A6295-D1CB-4672-B0A1-30F5B7F94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692B-4912-4998-BB7B-254B6841CD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073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7AAF22-4AF4-45DB-8F18-F4706595E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75BD4-C1D5-4655-A606-38219D635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BFCFE-214F-4E7B-96E3-AEA41220B9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C0349-F084-4661-85F4-135B733E62BD}" type="datetimeFigureOut">
              <a:rPr lang="en-GB" smtClean="0"/>
              <a:t>10/11/2017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9F52D-99EA-400C-A115-8D515BDCA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68DE9-0624-43AC-9CBB-737FA55110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7692B-4912-4998-BB7B-254B6841CD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741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F7256-8849-417C-83CE-D921875BAF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234338"/>
          </a:xfr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49987" dist="250190" dir="8460000" algn="ctr">
              <a:schemeClr val="accent1">
                <a:lumMod val="75000"/>
                <a:alpha val="28000"/>
              </a:scheme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r>
              <a:rPr lang="en-GB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Multiplication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0E9511-D183-465E-9387-AE27E4BE6E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9414" y="3429000"/>
            <a:ext cx="9144000" cy="2439186"/>
          </a:xfrm>
        </p:spPr>
        <p:txBody>
          <a:bodyPr>
            <a:normAutofit lnSpcReduction="10000"/>
          </a:bodyPr>
          <a:lstStyle/>
          <a:p>
            <a:r>
              <a:rPr lang="en-GB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Magic or Madness</a:t>
            </a:r>
          </a:p>
          <a:p>
            <a:endParaRPr lang="en-GB" sz="3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3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Multiplication is a quick (and accurate) technique to solve repeated addition calculations</a:t>
            </a:r>
          </a:p>
        </p:txBody>
      </p:sp>
    </p:spTree>
    <p:extLst>
      <p:ext uri="{BB962C8B-B14F-4D97-AF65-F5344CB8AC3E}">
        <p14:creationId xmlns:p14="http://schemas.microsoft.com/office/powerpoint/2010/main" val="32077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D2A91-FDA8-47EC-A10B-A5FC8757A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Gelosia Multiplication </a:t>
            </a:r>
            <a:r>
              <a:rPr lang="en-GB" sz="32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decimal</a:t>
            </a:r>
            <a:endParaRPr lang="en-GB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A62732-8D08-41FE-BB3E-143D488D3C73}"/>
              </a:ext>
            </a:extLst>
          </p:cNvPr>
          <p:cNvPicPr/>
          <p:nvPr/>
        </p:nvPicPr>
        <p:blipFill rotWithShape="1">
          <a:blip r:embed="rId3"/>
          <a:srcRect l="13960" t="31199" r="52271" b="25074"/>
          <a:stretch/>
        </p:blipFill>
        <p:spPr bwMode="auto">
          <a:xfrm>
            <a:off x="2876364" y="1969547"/>
            <a:ext cx="4649014" cy="32150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55393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D2A91-FDA8-47EC-A10B-A5FC8757A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Gelosia Multiplication </a:t>
            </a:r>
            <a:r>
              <a:rPr lang="en-GB" sz="32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decimal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A3F169-7D48-4AFD-82EE-9633E9537E2A}"/>
              </a:ext>
            </a:extLst>
          </p:cNvPr>
          <p:cNvPicPr/>
          <p:nvPr/>
        </p:nvPicPr>
        <p:blipFill rotWithShape="1">
          <a:blip r:embed="rId3"/>
          <a:srcRect l="14359" t="31199" r="54531" b="24365"/>
          <a:stretch/>
        </p:blipFill>
        <p:spPr bwMode="auto">
          <a:xfrm>
            <a:off x="2933700" y="2002505"/>
            <a:ext cx="4328233" cy="32171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97E010-5039-4ACF-9189-EF4B358387A5}"/>
              </a:ext>
            </a:extLst>
          </p:cNvPr>
          <p:cNvSpPr txBox="1"/>
          <p:nvPr/>
        </p:nvSpPr>
        <p:spPr>
          <a:xfrm>
            <a:off x="838200" y="5531517"/>
            <a:ext cx="9982986" cy="584775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Answer and decimal point all line-up – MAGIC !</a:t>
            </a:r>
          </a:p>
        </p:txBody>
      </p:sp>
    </p:spTree>
    <p:extLst>
      <p:ext uri="{BB962C8B-B14F-4D97-AF65-F5344CB8AC3E}">
        <p14:creationId xmlns:p14="http://schemas.microsoft.com/office/powerpoint/2010/main" val="1373323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D2A91-FDA8-47EC-A10B-A5FC8757A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30" y="3073709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Gelosia Multiplication </a:t>
            </a:r>
            <a:endParaRPr lang="en-GB" sz="3200" b="1" dirty="0">
              <a:solidFill>
                <a:schemeClr val="accent4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0288B6-CFD4-4B20-BEFF-394EF9A22093}"/>
              </a:ext>
            </a:extLst>
          </p:cNvPr>
          <p:cNvSpPr txBox="1"/>
          <p:nvPr/>
        </p:nvSpPr>
        <p:spPr>
          <a:xfrm>
            <a:off x="602530" y="4336984"/>
            <a:ext cx="97318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Origin – from Hindu Mathematics</a:t>
            </a:r>
          </a:p>
          <a:p>
            <a:endParaRPr lang="en-GB" sz="3600" dirty="0">
              <a:solidFill>
                <a:schemeClr val="accent3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36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Europe from </a:t>
            </a:r>
            <a:r>
              <a:rPr lang="en-GB" sz="3600" b="1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en-GB" sz="3600" b="1" baseline="300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GB" sz="3600" b="1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Century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62ECEE-B305-4723-BB68-AB234B6A6ECD}"/>
              </a:ext>
            </a:extLst>
          </p:cNvPr>
          <p:cNvSpPr txBox="1"/>
          <p:nvPr/>
        </p:nvSpPr>
        <p:spPr>
          <a:xfrm>
            <a:off x="602530" y="626190"/>
            <a:ext cx="957256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Column Multiplication</a:t>
            </a:r>
          </a:p>
          <a:p>
            <a:endParaRPr lang="en-GB" sz="24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Origin – Europe </a:t>
            </a:r>
            <a:r>
              <a:rPr lang="en-GB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lang="en-GB" sz="3600" b="1" baseline="30000" dirty="0">
                <a:solidFill>
                  <a:schemeClr val="accent1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GB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Century</a:t>
            </a:r>
            <a:endParaRPr lang="en-GB" sz="3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BA9FE3-23BE-4AC3-B766-0151946277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28" t="45643" r="50275" b="23705"/>
          <a:stretch/>
        </p:blipFill>
        <p:spPr>
          <a:xfrm>
            <a:off x="9189721" y="475092"/>
            <a:ext cx="2494280" cy="2334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A7797E-061F-4A83-AFC3-541E87EB84F1}"/>
              </a:ext>
            </a:extLst>
          </p:cNvPr>
          <p:cNvPicPr/>
          <p:nvPr/>
        </p:nvPicPr>
        <p:blipFill rotWithShape="1">
          <a:blip r:embed="rId4"/>
          <a:srcRect l="13693" t="31436" r="51740" b="24601"/>
          <a:stretch/>
        </p:blipFill>
        <p:spPr bwMode="auto">
          <a:xfrm>
            <a:off x="8933523" y="3429000"/>
            <a:ext cx="2801793" cy="18480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07773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D2A91-FDA8-47EC-A10B-A5FC8757A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Napier’s Bones – Gelosia aid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42C27A-216B-4BB1-83AC-B016C3D8F1F9}"/>
              </a:ext>
            </a:extLst>
          </p:cNvPr>
          <p:cNvPicPr/>
          <p:nvPr/>
        </p:nvPicPr>
        <p:blipFill rotWithShape="1">
          <a:blip r:embed="rId3"/>
          <a:srcRect l="34394" t="16951" r="36186" b="30678"/>
          <a:stretch/>
        </p:blipFill>
        <p:spPr bwMode="auto">
          <a:xfrm>
            <a:off x="838200" y="1537480"/>
            <a:ext cx="4987565" cy="47879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1DF27D-9AD0-4123-975B-5E985E3B9FC9}"/>
              </a:ext>
            </a:extLst>
          </p:cNvPr>
          <p:cNvSpPr txBox="1"/>
          <p:nvPr/>
        </p:nvSpPr>
        <p:spPr>
          <a:xfrm>
            <a:off x="6513922" y="1537480"/>
            <a:ext cx="514703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800" b="1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Gelosia</a:t>
            </a:r>
            <a:r>
              <a:rPr lang="en-GB" sz="28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en-GB" sz="2800" b="1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en-GB" sz="2800" b="1" baseline="300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GB" sz="2800" b="1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Century</a:t>
            </a:r>
          </a:p>
          <a:p>
            <a:endParaRPr lang="en-GB" sz="2800" dirty="0">
              <a:solidFill>
                <a:schemeClr val="accent3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sz="2800" dirty="0">
              <a:solidFill>
                <a:schemeClr val="accent3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800" b="1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Napier</a:t>
            </a:r>
            <a:r>
              <a:rPr lang="en-GB" sz="28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en-GB" sz="2800" b="1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lang="en-GB" sz="2800" b="1" baseline="300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GB" sz="2800" b="1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Century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7675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D2A91-FDA8-47EC-A10B-A5FC8757A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Napier’s Bones – Gelosia aid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0F632F-C94F-4A13-AB0E-C2E0DEAE22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70" t="24652" r="33969" b="34021"/>
          <a:stretch/>
        </p:blipFill>
        <p:spPr>
          <a:xfrm>
            <a:off x="838200" y="1690687"/>
            <a:ext cx="5285663" cy="37391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17FC92-FC28-421B-A0CC-87C30AB7A581}"/>
              </a:ext>
            </a:extLst>
          </p:cNvPr>
          <p:cNvSpPr txBox="1"/>
          <p:nvPr/>
        </p:nvSpPr>
        <p:spPr>
          <a:xfrm>
            <a:off x="6513922" y="1537480"/>
            <a:ext cx="514703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800" b="1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Gelosia</a:t>
            </a:r>
            <a:r>
              <a:rPr lang="en-GB" sz="28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en-GB" sz="2800" b="1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en-GB" sz="2800" b="1" baseline="300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GB" sz="2800" b="1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Century</a:t>
            </a:r>
          </a:p>
          <a:p>
            <a:endParaRPr lang="en-GB" sz="2800" dirty="0">
              <a:solidFill>
                <a:schemeClr val="accent3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sz="2800" dirty="0">
              <a:solidFill>
                <a:schemeClr val="accent3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800" b="1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Napier</a:t>
            </a:r>
            <a:r>
              <a:rPr lang="en-GB" sz="28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en-GB" sz="2800" b="1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lang="en-GB" sz="2800" b="1" baseline="300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GB" sz="2800" b="1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Century </a:t>
            </a:r>
          </a:p>
          <a:p>
            <a:r>
              <a:rPr lang="en-GB" sz="28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Developed his calculating aid for use by the growing artisans and merchants.</a:t>
            </a:r>
          </a:p>
          <a:p>
            <a:r>
              <a:rPr lang="en-GB" sz="28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Originally made from bone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4668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D2A91-FDA8-47EC-A10B-A5FC8757A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Medieval Italy:     Gelosia = Grid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5B5036-E716-4FB9-B464-22D74B2C24BF}"/>
              </a:ext>
            </a:extLst>
          </p:cNvPr>
          <p:cNvPicPr/>
          <p:nvPr/>
        </p:nvPicPr>
        <p:blipFill rotWithShape="1">
          <a:blip r:embed="rId2"/>
          <a:srcRect l="1064" t="10400" r="71814" b="40437"/>
          <a:stretch/>
        </p:blipFill>
        <p:spPr bwMode="auto">
          <a:xfrm>
            <a:off x="838200" y="1690688"/>
            <a:ext cx="5097780" cy="45948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39495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7C4CD-C2B8-4A68-990F-AB531A286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Gelosia = Grid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CD8F32-FA80-4CBD-9FEA-04CC9AB77677}"/>
              </a:ext>
            </a:extLst>
          </p:cNvPr>
          <p:cNvPicPr/>
          <p:nvPr/>
        </p:nvPicPr>
        <p:blipFill rotWithShape="1">
          <a:blip r:embed="rId2"/>
          <a:srcRect l="36162" t="8982" r="36185" b="15856"/>
          <a:stretch/>
        </p:blipFill>
        <p:spPr bwMode="auto">
          <a:xfrm>
            <a:off x="838200" y="365126"/>
            <a:ext cx="4701466" cy="63020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950FD9-9401-4BA5-BB1A-3CE42F7513F3}"/>
              </a:ext>
            </a:extLst>
          </p:cNvPr>
          <p:cNvSpPr txBox="1"/>
          <p:nvPr/>
        </p:nvSpPr>
        <p:spPr>
          <a:xfrm>
            <a:off x="7993560" y="2551837"/>
            <a:ext cx="28422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600" b="1" dirty="0">
                <a:solidFill>
                  <a:srgbClr val="3FA93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Gelosia</a:t>
            </a:r>
          </a:p>
          <a:p>
            <a:r>
              <a:rPr lang="en-GB" sz="3600" b="1" dirty="0">
                <a:solidFill>
                  <a:srgbClr val="3FA93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=</a:t>
            </a:r>
          </a:p>
          <a:p>
            <a:r>
              <a:rPr lang="en-GB" sz="3600" b="1" dirty="0">
                <a:solidFill>
                  <a:srgbClr val="3FA93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Jealousy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E4B7FE-B86F-47B4-B3A8-5F171D79CD98}"/>
              </a:ext>
            </a:extLst>
          </p:cNvPr>
          <p:cNvSpPr/>
          <p:nvPr/>
        </p:nvSpPr>
        <p:spPr>
          <a:xfrm>
            <a:off x="6314781" y="658574"/>
            <a:ext cx="47014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Gelosia = Grid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70678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D2A91-FDA8-47EC-A10B-A5FC8757A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tx2"/>
                </a:solidFill>
                <a:latin typeface="Old English Text MT" panose="03040902040508030806" pitchFamily="66" charset="0"/>
                <a:ea typeface="Verdana" panose="020B0604030504040204" pitchFamily="34" charset="0"/>
                <a:cs typeface="Verdana" panose="020B0604030504040204" pitchFamily="34" charset="0"/>
              </a:rPr>
              <a:t>Russian Multiplication </a:t>
            </a:r>
            <a:r>
              <a:rPr lang="en-GB" sz="2800" dirty="0">
                <a:solidFill>
                  <a:schemeClr val="tx2"/>
                </a:solidFill>
                <a:latin typeface="Old English Text MT" panose="03040902040508030806" pitchFamily="66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en-GB" sz="3600" dirty="0">
                <a:solidFill>
                  <a:schemeClr val="tx2"/>
                </a:solidFill>
                <a:latin typeface="Old English Text MT" panose="03040902040508030806" pitchFamily="66" charset="0"/>
                <a:ea typeface="Verdana" panose="020B0604030504040204" pitchFamily="34" charset="0"/>
                <a:cs typeface="Verdana" panose="020B0604030504040204" pitchFamily="34" charset="0"/>
              </a:rPr>
              <a:t>halving &amp; doubling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4428B1-D499-424E-9B3D-A9B2D95026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53" t="19723" r="27656" b="23333"/>
          <a:stretch/>
        </p:blipFill>
        <p:spPr>
          <a:xfrm>
            <a:off x="401319" y="1543532"/>
            <a:ext cx="8172451" cy="49493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19CE40-4AF1-483C-B052-7A5FED3CEC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85" t="37549" r="56213" b="23922"/>
          <a:stretch/>
        </p:blipFill>
        <p:spPr>
          <a:xfrm>
            <a:off x="8573770" y="2985247"/>
            <a:ext cx="2995183" cy="320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93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D2A91-FDA8-47EC-A10B-A5FC8757A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>
                <a:solidFill>
                  <a:schemeClr val="tx2"/>
                </a:solidFill>
                <a:latin typeface="Algerian" panose="04020705040A020607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Egyptian Multiplication </a:t>
            </a:r>
            <a:r>
              <a:rPr lang="en-GB" sz="4000" dirty="0">
                <a:solidFill>
                  <a:schemeClr val="tx2"/>
                </a:solidFill>
                <a:latin typeface="Algerian" panose="04020705040A020607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- doubling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B422B4-C3FA-4D81-8203-2CB7AE27E0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19" t="32984" r="39236" b="15527"/>
          <a:stretch/>
        </p:blipFill>
        <p:spPr>
          <a:xfrm>
            <a:off x="632417" y="1718261"/>
            <a:ext cx="7064688" cy="47315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0C1C26-04D9-47AF-9A1F-60F2932500B7}"/>
              </a:ext>
            </a:extLst>
          </p:cNvPr>
          <p:cNvSpPr txBox="1"/>
          <p:nvPr/>
        </p:nvSpPr>
        <p:spPr>
          <a:xfrm>
            <a:off x="6985262" y="2205872"/>
            <a:ext cx="3789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Algerian" panose="04020705040A02060702" pitchFamily="82" charset="0"/>
              </a:rPr>
              <a:t>Blue values ignored as values 2 and 32 not required to make multiplier 93</a:t>
            </a:r>
          </a:p>
        </p:txBody>
      </p:sp>
    </p:spTree>
    <p:extLst>
      <p:ext uri="{BB962C8B-B14F-4D97-AF65-F5344CB8AC3E}">
        <p14:creationId xmlns:p14="http://schemas.microsoft.com/office/powerpoint/2010/main" val="150458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D2A91-FDA8-47EC-A10B-A5FC8757A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>
                <a:solidFill>
                  <a:schemeClr val="tx2"/>
                </a:solidFill>
                <a:latin typeface="Algerian" panose="04020705040A020607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Egyptian Multiplication </a:t>
            </a:r>
            <a:r>
              <a:rPr lang="en-GB" sz="4000" dirty="0">
                <a:solidFill>
                  <a:schemeClr val="tx2"/>
                </a:solidFill>
                <a:latin typeface="Algerian" panose="04020705040A020607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- doubling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B422B4-C3FA-4D81-8203-2CB7AE27E0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19" t="32984" r="39236" b="15527"/>
          <a:stretch/>
        </p:blipFill>
        <p:spPr>
          <a:xfrm>
            <a:off x="632417" y="1718261"/>
            <a:ext cx="7064688" cy="47315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13FB2C-787C-4939-8B20-665C1B507987}"/>
              </a:ext>
            </a:extLst>
          </p:cNvPr>
          <p:cNvSpPr txBox="1"/>
          <p:nvPr/>
        </p:nvSpPr>
        <p:spPr>
          <a:xfrm>
            <a:off x="5070253" y="4084019"/>
            <a:ext cx="60611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7030A0"/>
                </a:solidFill>
                <a:latin typeface="Algerian" panose="04020705040A020607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‘Multiplication’ – follows from Egyptian – ‘duplation’</a:t>
            </a:r>
            <a:endParaRPr lang="en-GB" dirty="0">
              <a:solidFill>
                <a:srgbClr val="7030A0"/>
              </a:solidFill>
              <a:latin typeface="Algerian" panose="04020705040A02060702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6F50CE-54DE-4A2C-92CF-7FDDFA5E4C2B}"/>
              </a:ext>
            </a:extLst>
          </p:cNvPr>
          <p:cNvSpPr txBox="1"/>
          <p:nvPr/>
        </p:nvSpPr>
        <p:spPr>
          <a:xfrm>
            <a:off x="5070253" y="3028890"/>
            <a:ext cx="648933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7030A0"/>
                </a:solidFill>
                <a:latin typeface="Algerian" panose="04020705040A020607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Ahmes</a:t>
            </a:r>
            <a:r>
              <a:rPr lang="en-GB" sz="2800" dirty="0">
                <a:solidFill>
                  <a:srgbClr val="7030A0"/>
                </a:solidFill>
                <a:latin typeface="Algerian" panose="04020705040A020607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 Papyrus (</a:t>
            </a:r>
            <a:r>
              <a:rPr lang="en-GB" sz="2800" dirty="0" err="1">
                <a:solidFill>
                  <a:srgbClr val="7030A0"/>
                </a:solidFill>
                <a:latin typeface="Algerian" panose="04020705040A020607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Rhind</a:t>
            </a:r>
            <a:r>
              <a:rPr lang="en-GB" sz="2800" dirty="0">
                <a:solidFill>
                  <a:srgbClr val="7030A0"/>
                </a:solidFill>
                <a:latin typeface="Algerian" panose="04020705040A020607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) 1500BC</a:t>
            </a:r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2DFE26-FA5C-4F25-BEEC-7FE74B41AF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67" t="49038" r="60399" b="34074"/>
          <a:stretch/>
        </p:blipFill>
        <p:spPr>
          <a:xfrm>
            <a:off x="9002236" y="1203758"/>
            <a:ext cx="2468404" cy="157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87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90384A3-54A0-48F2-9D54-B4C3B266BFA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CF7256-8849-417C-83CE-D921875BAF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en-GB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Long Multiplication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0E9511-D183-465E-9387-AE27E4BE6E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Magic or Madness?</a:t>
            </a:r>
          </a:p>
          <a:p>
            <a:endParaRPr lang="en-GB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760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D2A91-FDA8-47EC-A10B-A5FC8757A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Alternative Grid </a:t>
            </a:r>
            <a:r>
              <a:rPr lang="en-GB" sz="3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origin: 20</a:t>
            </a:r>
            <a:r>
              <a:rPr lang="en-GB" sz="3200" baseline="30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GB" sz="3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century</a:t>
            </a:r>
            <a:r>
              <a:rPr lang="en-GB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3F762D7-C271-4696-AA48-6E8CE5E3CD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44092"/>
              </p:ext>
            </p:extLst>
          </p:nvPr>
        </p:nvGraphicFramePr>
        <p:xfrm>
          <a:off x="838200" y="1690688"/>
          <a:ext cx="3648075" cy="22375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2981">
                  <a:extLst>
                    <a:ext uri="{9D8B030D-6E8A-4147-A177-3AD203B41FA5}">
                      <a16:colId xmlns:a16="http://schemas.microsoft.com/office/drawing/2014/main" val="730083286"/>
                    </a:ext>
                  </a:extLst>
                </a:gridCol>
                <a:gridCol w="1002981">
                  <a:extLst>
                    <a:ext uri="{9D8B030D-6E8A-4147-A177-3AD203B41FA5}">
                      <a16:colId xmlns:a16="http://schemas.microsoft.com/office/drawing/2014/main" val="4139906309"/>
                    </a:ext>
                  </a:extLst>
                </a:gridCol>
                <a:gridCol w="1002981">
                  <a:extLst>
                    <a:ext uri="{9D8B030D-6E8A-4147-A177-3AD203B41FA5}">
                      <a16:colId xmlns:a16="http://schemas.microsoft.com/office/drawing/2014/main" val="325032663"/>
                    </a:ext>
                  </a:extLst>
                </a:gridCol>
                <a:gridCol w="639132">
                  <a:extLst>
                    <a:ext uri="{9D8B030D-6E8A-4147-A177-3AD203B41FA5}">
                      <a16:colId xmlns:a16="http://schemas.microsoft.com/office/drawing/2014/main" val="487349504"/>
                    </a:ext>
                  </a:extLst>
                </a:gridCol>
              </a:tblGrid>
              <a:tr h="55939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31188189"/>
                  </a:ext>
                </a:extLst>
              </a:tr>
              <a:tr h="83909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27000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4500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540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78069401"/>
                  </a:ext>
                </a:extLst>
              </a:tr>
              <a:tr h="83909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900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150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18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3755350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3A43AB4-BE3A-4186-8B8D-5ECF225C3E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011096"/>
              </p:ext>
            </p:extLst>
          </p:nvPr>
        </p:nvGraphicFramePr>
        <p:xfrm>
          <a:off x="7131048" y="1685925"/>
          <a:ext cx="3794127" cy="21784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3619">
                  <a:extLst>
                    <a:ext uri="{9D8B030D-6E8A-4147-A177-3AD203B41FA5}">
                      <a16:colId xmlns:a16="http://schemas.microsoft.com/office/drawing/2014/main" val="3468430503"/>
                    </a:ext>
                  </a:extLst>
                </a:gridCol>
                <a:gridCol w="1013619">
                  <a:extLst>
                    <a:ext uri="{9D8B030D-6E8A-4147-A177-3AD203B41FA5}">
                      <a16:colId xmlns:a16="http://schemas.microsoft.com/office/drawing/2014/main" val="321953619"/>
                    </a:ext>
                  </a:extLst>
                </a:gridCol>
                <a:gridCol w="1013619">
                  <a:extLst>
                    <a:ext uri="{9D8B030D-6E8A-4147-A177-3AD203B41FA5}">
                      <a16:colId xmlns:a16="http://schemas.microsoft.com/office/drawing/2014/main" val="378831931"/>
                    </a:ext>
                  </a:extLst>
                </a:gridCol>
                <a:gridCol w="753270">
                  <a:extLst>
                    <a:ext uri="{9D8B030D-6E8A-4147-A177-3AD203B41FA5}">
                      <a16:colId xmlns:a16="http://schemas.microsoft.com/office/drawing/2014/main" val="2068332688"/>
                    </a:ext>
                  </a:extLst>
                </a:gridCol>
              </a:tblGrid>
              <a:tr h="58896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300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39783325"/>
                  </a:ext>
                </a:extLst>
              </a:tr>
              <a:tr h="794742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27000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4500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540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90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02164708"/>
                  </a:ext>
                </a:extLst>
              </a:tr>
              <a:tr h="794742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900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150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18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4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6561727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3FE3093-769C-479A-813B-BC4F3F2B29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344717"/>
              </p:ext>
            </p:extLst>
          </p:nvPr>
        </p:nvGraphicFramePr>
        <p:xfrm>
          <a:off x="857250" y="2247900"/>
          <a:ext cx="3019425" cy="1676400"/>
        </p:xfrm>
        <a:graphic>
          <a:graphicData uri="http://schemas.openxmlformats.org/drawingml/2006/table">
            <a:tbl>
              <a:tblPr/>
              <a:tblGrid>
                <a:gridCol w="3019425">
                  <a:extLst>
                    <a:ext uri="{9D8B030D-6E8A-4147-A177-3AD203B41FA5}">
                      <a16:colId xmlns:a16="http://schemas.microsoft.com/office/drawing/2014/main" val="2158096637"/>
                    </a:ext>
                  </a:extLst>
                </a:gridCol>
              </a:tblGrid>
              <a:tr h="16764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676427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E3EB2F3-D39A-4C37-895B-816F5DF89E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8667028"/>
              </p:ext>
            </p:extLst>
          </p:nvPr>
        </p:nvGraphicFramePr>
        <p:xfrm>
          <a:off x="7131049" y="2238375"/>
          <a:ext cx="3048000" cy="1590675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346242261"/>
                    </a:ext>
                  </a:extLst>
                </a:gridCol>
              </a:tblGrid>
              <a:tr h="159067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6346322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137CF59-2107-48ED-AA59-B5578CDFCE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962621"/>
              </p:ext>
            </p:extLst>
          </p:nvPr>
        </p:nvGraphicFramePr>
        <p:xfrm>
          <a:off x="1838325" y="2257425"/>
          <a:ext cx="1028700" cy="1666875"/>
        </p:xfrm>
        <a:graphic>
          <a:graphicData uri="http://schemas.openxmlformats.org/drawingml/2006/table">
            <a:tbl>
              <a:tblPr/>
              <a:tblGrid>
                <a:gridCol w="1028700">
                  <a:extLst>
                    <a:ext uri="{9D8B030D-6E8A-4147-A177-3AD203B41FA5}">
                      <a16:colId xmlns:a16="http://schemas.microsoft.com/office/drawing/2014/main" val="3262583347"/>
                    </a:ext>
                  </a:extLst>
                </a:gridCol>
              </a:tblGrid>
              <a:tr h="166687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0165655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32DB441-0291-4A40-9261-78ED21AC33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374121"/>
              </p:ext>
            </p:extLst>
          </p:nvPr>
        </p:nvGraphicFramePr>
        <p:xfrm>
          <a:off x="8134350" y="2228849"/>
          <a:ext cx="1019175" cy="1590675"/>
        </p:xfrm>
        <a:graphic>
          <a:graphicData uri="http://schemas.openxmlformats.org/drawingml/2006/table">
            <a:tbl>
              <a:tblPr/>
              <a:tblGrid>
                <a:gridCol w="1019175">
                  <a:extLst>
                    <a:ext uri="{9D8B030D-6E8A-4147-A177-3AD203B41FA5}">
                      <a16:colId xmlns:a16="http://schemas.microsoft.com/office/drawing/2014/main" val="2556110741"/>
                    </a:ext>
                  </a:extLst>
                </a:gridCol>
              </a:tblGrid>
              <a:tr h="159067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1636979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5EBC075-80B5-4A61-917B-1AE136DCB5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506799"/>
              </p:ext>
            </p:extLst>
          </p:nvPr>
        </p:nvGraphicFramePr>
        <p:xfrm>
          <a:off x="847725" y="3095625"/>
          <a:ext cx="3019425" cy="838200"/>
        </p:xfrm>
        <a:graphic>
          <a:graphicData uri="http://schemas.openxmlformats.org/drawingml/2006/table">
            <a:tbl>
              <a:tblPr/>
              <a:tblGrid>
                <a:gridCol w="3019425">
                  <a:extLst>
                    <a:ext uri="{9D8B030D-6E8A-4147-A177-3AD203B41FA5}">
                      <a16:colId xmlns:a16="http://schemas.microsoft.com/office/drawing/2014/main" val="1231875927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0439183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20A20CD-8B12-4B6E-9A3F-9CC08F0CAE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082312"/>
              </p:ext>
            </p:extLst>
          </p:nvPr>
        </p:nvGraphicFramePr>
        <p:xfrm>
          <a:off x="7131047" y="3009900"/>
          <a:ext cx="3051178" cy="819150"/>
        </p:xfrm>
        <a:graphic>
          <a:graphicData uri="http://schemas.openxmlformats.org/drawingml/2006/table">
            <a:tbl>
              <a:tblPr/>
              <a:tblGrid>
                <a:gridCol w="3051178">
                  <a:extLst>
                    <a:ext uri="{9D8B030D-6E8A-4147-A177-3AD203B41FA5}">
                      <a16:colId xmlns:a16="http://schemas.microsoft.com/office/drawing/2014/main" val="4202662319"/>
                    </a:ext>
                  </a:extLst>
                </a:gridCol>
              </a:tblGrid>
              <a:tr h="81915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7951601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2EDD063-5C88-4857-A501-91A2D9FB31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083003"/>
              </p:ext>
            </p:extLst>
          </p:nvPr>
        </p:nvGraphicFramePr>
        <p:xfrm>
          <a:off x="5605461" y="3819524"/>
          <a:ext cx="812800" cy="27184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2530359806"/>
                    </a:ext>
                  </a:extLst>
                </a:gridCol>
              </a:tblGrid>
              <a:tr h="388348">
                <a:tc>
                  <a:txBody>
                    <a:bodyPr/>
                    <a:lstStyle/>
                    <a:p>
                      <a:pPr algn="r" fontAlgn="ctr"/>
                      <a:r>
                        <a:rPr lang="en-GB" sz="2400" u="none" strike="noStrike" dirty="0">
                          <a:effectLst/>
                        </a:rPr>
                        <a:t>27000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29841678"/>
                  </a:ext>
                </a:extLst>
              </a:tr>
              <a:tr h="388348">
                <a:tc>
                  <a:txBody>
                    <a:bodyPr/>
                    <a:lstStyle/>
                    <a:p>
                      <a:pPr algn="r" fontAlgn="ctr"/>
                      <a:r>
                        <a:rPr lang="en-GB" sz="2400" u="none" strike="noStrike" dirty="0">
                          <a:effectLst/>
                        </a:rPr>
                        <a:t>4500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00321482"/>
                  </a:ext>
                </a:extLst>
              </a:tr>
              <a:tr h="388348">
                <a:tc>
                  <a:txBody>
                    <a:bodyPr/>
                    <a:lstStyle/>
                    <a:p>
                      <a:pPr algn="r" fontAlgn="ctr"/>
                      <a:r>
                        <a:rPr lang="en-GB" sz="2400" u="none" strike="noStrike" dirty="0">
                          <a:effectLst/>
                        </a:rPr>
                        <a:t>540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70918633"/>
                  </a:ext>
                </a:extLst>
              </a:tr>
              <a:tr h="388348">
                <a:tc>
                  <a:txBody>
                    <a:bodyPr/>
                    <a:lstStyle/>
                    <a:p>
                      <a:pPr algn="r" fontAlgn="ctr"/>
                      <a:r>
                        <a:rPr lang="en-GB" sz="2400" u="none" strike="noStrike" dirty="0">
                          <a:effectLst/>
                        </a:rPr>
                        <a:t>900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77667216"/>
                  </a:ext>
                </a:extLst>
              </a:tr>
              <a:tr h="388348">
                <a:tc>
                  <a:txBody>
                    <a:bodyPr/>
                    <a:lstStyle/>
                    <a:p>
                      <a:pPr algn="r" fontAlgn="ctr"/>
                      <a:r>
                        <a:rPr lang="en-GB" sz="2400" u="none" strike="noStrike" dirty="0">
                          <a:effectLst/>
                        </a:rPr>
                        <a:t>150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56941716"/>
                  </a:ext>
                </a:extLst>
              </a:tr>
              <a:tr h="388348">
                <a:tc>
                  <a:txBody>
                    <a:bodyPr/>
                    <a:lstStyle/>
                    <a:p>
                      <a:pPr algn="r" fontAlgn="ctr"/>
                      <a:r>
                        <a:rPr lang="en-GB" sz="2400" u="none" strike="noStrike" dirty="0">
                          <a:effectLst/>
                        </a:rPr>
                        <a:t>18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67346011"/>
                  </a:ext>
                </a:extLst>
              </a:tr>
              <a:tr h="388348"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u="none" strike="noStrike" dirty="0">
                          <a:effectLst/>
                        </a:rPr>
                        <a:t>33108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60916951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A0C1067B-8951-48CE-A484-29E787B3A5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658094"/>
              </p:ext>
            </p:extLst>
          </p:nvPr>
        </p:nvGraphicFramePr>
        <p:xfrm>
          <a:off x="5629275" y="6143625"/>
          <a:ext cx="771525" cy="365760"/>
        </p:xfrm>
        <a:graphic>
          <a:graphicData uri="http://schemas.openxmlformats.org/drawingml/2006/table">
            <a:tbl>
              <a:tblPr/>
              <a:tblGrid>
                <a:gridCol w="771525">
                  <a:extLst>
                    <a:ext uri="{9D8B030D-6E8A-4147-A177-3AD203B41FA5}">
                      <a16:colId xmlns:a16="http://schemas.microsoft.com/office/drawing/2014/main" val="21307424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4294877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C5A2C847-B7E8-4283-8346-430AA2F4407F}"/>
              </a:ext>
            </a:extLst>
          </p:cNvPr>
          <p:cNvSpPr txBox="1"/>
          <p:nvPr/>
        </p:nvSpPr>
        <p:spPr>
          <a:xfrm>
            <a:off x="665161" y="5310842"/>
            <a:ext cx="33750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Does not easily extend to decimal place calculations!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1945E8-DE6D-4CE9-B9CD-0C2D4DF90F4C}"/>
              </a:ext>
            </a:extLst>
          </p:cNvPr>
          <p:cNvSpPr txBox="1"/>
          <p:nvPr/>
        </p:nvSpPr>
        <p:spPr>
          <a:xfrm>
            <a:off x="9552621" y="5558850"/>
            <a:ext cx="1450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4280886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D2A91-FDA8-47EC-A10B-A5FC8757A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Amazing Multiplication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C237C9-96D8-4234-94FC-AB6E2EAEEB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078" t="54444" r="32969" b="18333"/>
          <a:stretch/>
        </p:blipFill>
        <p:spPr>
          <a:xfrm>
            <a:off x="767298" y="1847850"/>
            <a:ext cx="5528728" cy="385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22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D2A91-FDA8-47EC-A10B-A5FC8757A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Multiplication </a:t>
            </a:r>
            <a:r>
              <a:rPr lang="en-GB" sz="36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Magic !</a:t>
            </a:r>
            <a:endParaRPr lang="en-GB" sz="36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C237C9-96D8-4234-94FC-AB6E2EAEEB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078" t="54444" r="32969" b="18333"/>
          <a:stretch/>
        </p:blipFill>
        <p:spPr>
          <a:xfrm>
            <a:off x="767298" y="1847850"/>
            <a:ext cx="5528728" cy="38563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E76A7A-7F62-4748-AF60-FD1F1DE2E5A5}"/>
              </a:ext>
            </a:extLst>
          </p:cNvPr>
          <p:cNvPicPr/>
          <p:nvPr/>
        </p:nvPicPr>
        <p:blipFill rotWithShape="1">
          <a:blip r:embed="rId4"/>
          <a:srcRect l="20249" t="67636" r="60216" b="17090"/>
          <a:stretch/>
        </p:blipFill>
        <p:spPr bwMode="auto">
          <a:xfrm>
            <a:off x="5514976" y="2638426"/>
            <a:ext cx="6210300" cy="30657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24685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F7256-8849-417C-83CE-D921875BAF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Long Multiplication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0E9511-D183-465E-9387-AE27E4BE6E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sz="3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Magic or Madness</a:t>
            </a:r>
          </a:p>
          <a:p>
            <a:endParaRPr lang="en-GB" sz="3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3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Elaine Smith &amp; Lynda Goldenberg</a:t>
            </a:r>
          </a:p>
        </p:txBody>
      </p:sp>
    </p:spTree>
    <p:extLst>
      <p:ext uri="{BB962C8B-B14F-4D97-AF65-F5344CB8AC3E}">
        <p14:creationId xmlns:p14="http://schemas.microsoft.com/office/powerpoint/2010/main" val="3857295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96DC8-115D-43B9-B0C7-DF911C3E1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Column Multiplication    </a:t>
            </a:r>
            <a:r>
              <a:rPr lang="en-GB" sz="3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356 x 93</a:t>
            </a:r>
            <a:endParaRPr lang="en-GB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3CBCAE-4B81-48C4-84AA-53FBBBF2A3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28" t="45643" r="50275" b="23705"/>
          <a:stretch/>
        </p:blipFill>
        <p:spPr>
          <a:xfrm>
            <a:off x="838200" y="1511411"/>
            <a:ext cx="4936067" cy="461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895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96DC8-115D-43B9-B0C7-DF911C3E1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Column Multiplication </a:t>
            </a:r>
            <a:r>
              <a:rPr lang="en-GB" sz="32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decimal</a:t>
            </a:r>
            <a:endParaRPr lang="en-GB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C9759D-B03F-444C-870F-CF3E534D7B86}"/>
              </a:ext>
            </a:extLst>
          </p:cNvPr>
          <p:cNvSpPr txBox="1"/>
          <p:nvPr/>
        </p:nvSpPr>
        <p:spPr>
          <a:xfrm>
            <a:off x="5627758" y="1868319"/>
            <a:ext cx="58947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‘Traditional’ Method ?</a:t>
            </a:r>
          </a:p>
          <a:p>
            <a:pPr algn="ctr"/>
            <a:endParaRPr lang="en-GB" sz="36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GB" sz="36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GB" sz="36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Madness 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EE1AD1-6CF3-49EC-8C38-CA67AF3D34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28" t="45643" r="50275" b="23705"/>
          <a:stretch/>
        </p:blipFill>
        <p:spPr>
          <a:xfrm>
            <a:off x="624944" y="1442990"/>
            <a:ext cx="4936067" cy="46194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91629D-0C01-4FA2-A8D9-2FC79642C874}"/>
              </a:ext>
            </a:extLst>
          </p:cNvPr>
          <p:cNvSpPr txBox="1"/>
          <p:nvPr/>
        </p:nvSpPr>
        <p:spPr>
          <a:xfrm>
            <a:off x="3852333" y="1569137"/>
            <a:ext cx="5672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620E53-B099-4183-8FA5-7198D06F67C5}"/>
              </a:ext>
            </a:extLst>
          </p:cNvPr>
          <p:cNvSpPr txBox="1"/>
          <p:nvPr/>
        </p:nvSpPr>
        <p:spPr>
          <a:xfrm>
            <a:off x="3852333" y="2136862"/>
            <a:ext cx="5672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03A5DD-5476-4EEA-92D6-DEA05E658976}"/>
              </a:ext>
            </a:extLst>
          </p:cNvPr>
          <p:cNvSpPr txBox="1"/>
          <p:nvPr/>
        </p:nvSpPr>
        <p:spPr>
          <a:xfrm>
            <a:off x="3054876" y="4134995"/>
            <a:ext cx="5672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0988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D2A91-FDA8-47EC-A10B-A5FC8757A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Gelosia Multiplication </a:t>
            </a:r>
            <a:r>
              <a:rPr lang="en-GB" sz="3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356  x 93</a:t>
            </a:r>
            <a:endParaRPr lang="en-GB" sz="32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D40172-4D02-4FD1-9B78-2D86BAE6316B}"/>
              </a:ext>
            </a:extLst>
          </p:cNvPr>
          <p:cNvPicPr/>
          <p:nvPr/>
        </p:nvPicPr>
        <p:blipFill rotWithShape="1">
          <a:blip r:embed="rId3"/>
          <a:srcRect l="14732" t="36428" r="55135" b="25714"/>
          <a:stretch/>
        </p:blipFill>
        <p:spPr bwMode="auto">
          <a:xfrm>
            <a:off x="3019331" y="1988709"/>
            <a:ext cx="4349133" cy="30271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35728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D2A91-FDA8-47EC-A10B-A5FC8757A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Gelosia Multiplication</a:t>
            </a:r>
            <a:r>
              <a:rPr lang="en-GB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356  x 93</a:t>
            </a:r>
            <a:endParaRPr lang="en-GB" sz="32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11CC7A-4785-494C-A85E-D0854E3092C1}"/>
              </a:ext>
            </a:extLst>
          </p:cNvPr>
          <p:cNvPicPr/>
          <p:nvPr/>
        </p:nvPicPr>
        <p:blipFill rotWithShape="1">
          <a:blip r:embed="rId3"/>
          <a:srcRect l="13827" t="31672" r="51606" b="25074"/>
          <a:stretch/>
        </p:blipFill>
        <p:spPr bwMode="auto">
          <a:xfrm>
            <a:off x="2862943" y="2013312"/>
            <a:ext cx="5061856" cy="35166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14325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D2A91-FDA8-47EC-A10B-A5FC8757A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Gelosia Multiplication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F0470C-7695-43DE-BC9B-487723F973F8}"/>
              </a:ext>
            </a:extLst>
          </p:cNvPr>
          <p:cNvPicPr/>
          <p:nvPr/>
        </p:nvPicPr>
        <p:blipFill rotWithShape="1">
          <a:blip r:embed="rId3"/>
          <a:srcRect l="13827" t="31909" r="51606" b="25547"/>
          <a:stretch/>
        </p:blipFill>
        <p:spPr bwMode="auto">
          <a:xfrm>
            <a:off x="2797630" y="2015230"/>
            <a:ext cx="4819412" cy="35255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70990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D2A91-FDA8-47EC-A10B-A5FC8757A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Gelosia Multiplication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28FDFD-1718-4AD8-B919-3259C52D7489}"/>
              </a:ext>
            </a:extLst>
          </p:cNvPr>
          <p:cNvPicPr/>
          <p:nvPr/>
        </p:nvPicPr>
        <p:blipFill rotWithShape="1">
          <a:blip r:embed="rId3"/>
          <a:srcRect l="13827" t="31199" r="51473" b="24838"/>
          <a:stretch/>
        </p:blipFill>
        <p:spPr bwMode="auto">
          <a:xfrm>
            <a:off x="2873829" y="1956860"/>
            <a:ext cx="4743212" cy="36057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26586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D2A91-FDA8-47EC-A10B-A5FC8757A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Gelosia Multiplication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17E7E6-3450-4F2D-846D-98BF363F5F39}"/>
              </a:ext>
            </a:extLst>
          </p:cNvPr>
          <p:cNvPicPr/>
          <p:nvPr/>
        </p:nvPicPr>
        <p:blipFill rotWithShape="1">
          <a:blip r:embed="rId3"/>
          <a:srcRect l="13693" t="31436" r="51740" b="24601"/>
          <a:stretch/>
        </p:blipFill>
        <p:spPr bwMode="auto">
          <a:xfrm>
            <a:off x="2867487" y="1921351"/>
            <a:ext cx="4760651" cy="33786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180630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1723</TotalTime>
  <Words>663</Words>
  <Application>Microsoft Office PowerPoint</Application>
  <PresentationFormat>Widescreen</PresentationFormat>
  <Paragraphs>132</Paragraphs>
  <Slides>23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Algerian</vt:lpstr>
      <vt:lpstr>Arial</vt:lpstr>
      <vt:lpstr>Calibri</vt:lpstr>
      <vt:lpstr>Calibri Light</vt:lpstr>
      <vt:lpstr>Old English Text MT</vt:lpstr>
      <vt:lpstr>Verdana</vt:lpstr>
      <vt:lpstr>Office Theme</vt:lpstr>
      <vt:lpstr>Multiplication</vt:lpstr>
      <vt:lpstr>Long Multiplication</vt:lpstr>
      <vt:lpstr>Column Multiplication    356 x 93</vt:lpstr>
      <vt:lpstr>Column Multiplication - decimal</vt:lpstr>
      <vt:lpstr>Gelosia Multiplication 356  x 93</vt:lpstr>
      <vt:lpstr>Gelosia Multiplication 356  x 93</vt:lpstr>
      <vt:lpstr>Gelosia Multiplication</vt:lpstr>
      <vt:lpstr>Gelosia Multiplication</vt:lpstr>
      <vt:lpstr>Gelosia Multiplication</vt:lpstr>
      <vt:lpstr>Gelosia Multiplication - decimal</vt:lpstr>
      <vt:lpstr>Gelosia Multiplication - decimal</vt:lpstr>
      <vt:lpstr>Gelosia Multiplication </vt:lpstr>
      <vt:lpstr>Napier’s Bones – Gelosia aid</vt:lpstr>
      <vt:lpstr>Napier’s Bones – Gelosia aid</vt:lpstr>
      <vt:lpstr>Medieval Italy:     Gelosia = Grid</vt:lpstr>
      <vt:lpstr>Gelosia = Grid</vt:lpstr>
      <vt:lpstr>Russian Multiplication – halving &amp; doubling</vt:lpstr>
      <vt:lpstr>Egyptian Multiplication - doubling</vt:lpstr>
      <vt:lpstr>Egyptian Multiplication - doubling</vt:lpstr>
      <vt:lpstr>Alternative Grid – origin: 20th century </vt:lpstr>
      <vt:lpstr>Amazing Multiplication </vt:lpstr>
      <vt:lpstr>Multiplication – Magic !</vt:lpstr>
      <vt:lpstr>Long Multiplication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Multiplication</dc:title>
  <dc:creator>Smith</dc:creator>
  <cp:lastModifiedBy>Smith</cp:lastModifiedBy>
  <cp:revision>64</cp:revision>
  <cp:lastPrinted>2017-11-10T16:37:10Z</cp:lastPrinted>
  <dcterms:created xsi:type="dcterms:W3CDTF">2017-11-06T16:12:19Z</dcterms:created>
  <dcterms:modified xsi:type="dcterms:W3CDTF">2017-11-10T22:59:15Z</dcterms:modified>
</cp:coreProperties>
</file>