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</a:pPr>
            <a:r>
              <a:t>ordinary chess set</a:t>
            </a:r>
          </a:p>
          <a:p>
            <a:pPr marL="228600" indent="-228600">
              <a:buSzPct val="100000"/>
              <a:buChar char="•"/>
            </a:pPr>
            <a:r>
              <a:t>unusual; &gt;=1 umpires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icehouse pyramids (visualiser)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</a:pPr>
            <a:r>
              <a:t>has base rules + potentially additional</a:t>
            </a:r>
          </a:p>
          <a:p>
            <a:pPr marL="228600" indent="-228600">
              <a:buSzPct val="100000"/>
              <a:buChar char="•"/>
            </a:pPr>
            <a:r>
              <a:t>apologies for opinionatedness; dislike for 2 reasons:</a:t>
            </a:r>
          </a:p>
          <a:p>
            <a:pPr lvl="1" marL="457200" indent="-228600">
              <a:buSzPct val="100000"/>
              <a:buChar char="•"/>
            </a:pPr>
            <a:r>
              <a:t>anti social</a:t>
            </a:r>
          </a:p>
          <a:p>
            <a:pPr lvl="1" marL="457200" indent="-228600">
              <a:buSzPct val="100000"/>
              <a:buChar char="•"/>
            </a:pPr>
            <a:r>
              <a:t>gives unfair advantage to those who know base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</a:pPr>
            <a:r>
              <a:t>ordinary playing cards</a:t>
            </a:r>
          </a:p>
          <a:p>
            <a:pPr marL="228600" indent="-228600">
              <a:buSzPct val="100000"/>
              <a:buChar char="•"/>
            </a:pPr>
            <a:r>
              <a:t>not necessarily complete decks</a:t>
            </a:r>
          </a:p>
          <a:p>
            <a:pPr marL="228600" indent="-228600">
              <a:buSzPct val="100000"/>
              <a:buChar char="•"/>
            </a:pPr>
            <a:r>
              <a:t>goal is to have empty hand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5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ogical deduction gam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10125"/>
            </a:lvl1pPr>
          </a:lstStyle>
          <a:p>
            <a:pPr/>
            <a:r>
              <a:t>Logical deduction games</a:t>
            </a:r>
          </a:p>
        </p:txBody>
      </p:sp>
      <p:sp>
        <p:nvSpPr>
          <p:cNvPr id="120" name="Matt Peperell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7463">
              <a:defRPr sz="3404"/>
            </a:pPr>
            <a:r>
              <a:t>Matt Peperell</a:t>
            </a:r>
          </a:p>
          <a:p>
            <a:pPr defTabSz="537463">
              <a:defRPr sz="3404"/>
            </a:pPr>
            <a:r>
              <a:t>@mattpep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enultima"/>
          <p:cNvSpPr txBox="1"/>
          <p:nvPr>
            <p:ph type="title"/>
          </p:nvPr>
        </p:nvSpPr>
        <p:spPr>
          <a:xfrm>
            <a:off x="661130" y="3028183"/>
            <a:ext cx="11682540" cy="3697234"/>
          </a:xfrm>
          <a:prstGeom prst="rect">
            <a:avLst/>
          </a:prstGeom>
        </p:spPr>
        <p:txBody>
          <a:bodyPr/>
          <a:lstStyle>
            <a:lvl1pPr>
              <a:defRPr sz="19400"/>
            </a:lvl1pPr>
          </a:lstStyle>
          <a:p>
            <a:pPr/>
            <a:r>
              <a:t>Penultima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Zendo"/>
          <p:cNvSpPr txBox="1"/>
          <p:nvPr>
            <p:ph type="title"/>
          </p:nvPr>
        </p:nvSpPr>
        <p:spPr>
          <a:xfrm>
            <a:off x="743753" y="2830019"/>
            <a:ext cx="11517294" cy="4093562"/>
          </a:xfrm>
          <a:prstGeom prst="rect">
            <a:avLst/>
          </a:prstGeom>
        </p:spPr>
        <p:txBody>
          <a:bodyPr/>
          <a:lstStyle>
            <a:lvl1pPr>
              <a:defRPr sz="24800"/>
            </a:lvl1pPr>
          </a:lstStyle>
          <a:p>
            <a:pPr/>
            <a:r>
              <a:t>Zendo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Mao"/>
          <p:cNvSpPr txBox="1"/>
          <p:nvPr>
            <p:ph type="title"/>
          </p:nvPr>
        </p:nvSpPr>
        <p:spPr>
          <a:xfrm>
            <a:off x="650775" y="1727200"/>
            <a:ext cx="11703250" cy="6362700"/>
          </a:xfrm>
          <a:prstGeom prst="rect">
            <a:avLst/>
          </a:prstGeom>
        </p:spPr>
        <p:txBody>
          <a:bodyPr/>
          <a:lstStyle>
            <a:lvl1pPr>
              <a:defRPr sz="26800"/>
            </a:lvl1pPr>
          </a:lstStyle>
          <a:p>
            <a:pPr/>
            <a:r>
              <a:t>Mao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Eleusis"/>
          <p:cNvSpPr txBox="1"/>
          <p:nvPr>
            <p:ph type="title"/>
          </p:nvPr>
        </p:nvSpPr>
        <p:spPr>
          <a:xfrm>
            <a:off x="876300" y="2928298"/>
            <a:ext cx="11252200" cy="3897004"/>
          </a:xfrm>
          <a:prstGeom prst="rect">
            <a:avLst/>
          </a:prstGeom>
        </p:spPr>
        <p:txBody>
          <a:bodyPr/>
          <a:lstStyle>
            <a:lvl1pPr>
              <a:defRPr sz="24500"/>
            </a:lvl1pPr>
          </a:lstStyle>
          <a:p>
            <a:pPr/>
            <a:r>
              <a:t>Eleusis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Mid-game"/>
          <p:cNvSpPr txBox="1"/>
          <p:nvPr>
            <p:ph type="title"/>
          </p:nvPr>
        </p:nvSpPr>
        <p:spPr>
          <a:xfrm>
            <a:off x="1270000" y="570916"/>
            <a:ext cx="10464800" cy="1422401"/>
          </a:xfrm>
          <a:prstGeom prst="rect">
            <a:avLst/>
          </a:prstGeom>
        </p:spPr>
        <p:txBody>
          <a:bodyPr/>
          <a:lstStyle>
            <a:lvl1pPr defTabSz="373887">
              <a:defRPr sz="8640"/>
            </a:lvl1pPr>
          </a:lstStyle>
          <a:p>
            <a:pPr/>
            <a:r>
              <a:t>Mid-game</a:t>
            </a:r>
          </a:p>
        </p:txBody>
      </p:sp>
      <p:sp>
        <p:nvSpPr>
          <p:cNvPr id="139" name="Eleusis"/>
          <p:cNvSpPr txBox="1"/>
          <p:nvPr>
            <p:ph type="body" sz="quarter" idx="1"/>
          </p:nvPr>
        </p:nvSpPr>
        <p:spPr>
          <a:xfrm>
            <a:off x="1270000" y="2211551"/>
            <a:ext cx="10464800" cy="1130301"/>
          </a:xfrm>
          <a:prstGeom prst="rect">
            <a:avLst/>
          </a:prstGeom>
        </p:spPr>
        <p:txBody>
          <a:bodyPr/>
          <a:lstStyle/>
          <a:p>
            <a:pPr/>
            <a:r>
              <a:t>Eleusis</a:t>
            </a:r>
          </a:p>
        </p:txBody>
      </p:sp>
      <p:pic>
        <p:nvPicPr>
          <p:cNvPr id="140" name="20171109_183112.jpg" descr="20171109_1831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3416" y="2905888"/>
            <a:ext cx="8357968" cy="626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ompari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Comparison</a:t>
            </a:r>
          </a:p>
        </p:txBody>
      </p:sp>
      <p:graphicFrame>
        <p:nvGraphicFramePr>
          <p:cNvPr id="143" name="Table"/>
          <p:cNvGraphicFramePr/>
          <p:nvPr/>
        </p:nvGraphicFramePr>
        <p:xfrm>
          <a:off x="952500" y="2590800"/>
          <a:ext cx="11099800" cy="62865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774950"/>
                <a:gridCol w="2774950"/>
                <a:gridCol w="2774950"/>
                <a:gridCol w="2774950"/>
              </a:tblGrid>
              <a:tr h="157162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Feature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lumOff val="-1357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Penultima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Eleusis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Xendo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Equipment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000">
                          <a:sym typeface="Helvetica Neue"/>
                        </a:rPr>
                        <a:t>Chess set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000">
                          <a:sym typeface="Helvetica Neue"/>
                        </a:rPr>
                        <a:t>Playing cards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000">
                          <a:sym typeface="Helvetica Neue"/>
                        </a:rPr>
                        <a:t>Icehouse pyramids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Participants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000">
                          <a:sym typeface="Helvetica Neue"/>
                        </a:rPr>
                        <a:t>2 players
1+ umpires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000">
                          <a:sym typeface="Helvetica Neue"/>
                        </a:rPr>
                        <a:t>4+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000">
                          <a:sym typeface="Helvetica Neue"/>
                        </a:rPr>
                        <a:t>3+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71625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Scoring Mechanism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000">
                          <a:sym typeface="Helvetica Neue"/>
                        </a:rPr>
                        <a:t>None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000">
                          <a:sym typeface="Helvetica Neue"/>
                        </a:rPr>
                        <a:t>Optional, but
non-trivial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000">
                          <a:sym typeface="Helvetica Neue"/>
                        </a:rPr>
                        <a:t>None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Who wants to play?"/>
          <p:cNvSpPr txBox="1"/>
          <p:nvPr>
            <p:ph type="title"/>
          </p:nvPr>
        </p:nvSpPr>
        <p:spPr>
          <a:xfrm>
            <a:off x="1429171" y="1992535"/>
            <a:ext cx="10146458" cy="5768530"/>
          </a:xfrm>
          <a:prstGeom prst="rect">
            <a:avLst/>
          </a:prstGeom>
        </p:spPr>
        <p:txBody>
          <a:bodyPr/>
          <a:lstStyle>
            <a:lvl1pPr>
              <a:defRPr sz="15300"/>
            </a:lvl1pPr>
          </a:lstStyle>
          <a:p>
            <a:pPr/>
            <a:r>
              <a:t>Who wants to play?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