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8" autoAdjust="0"/>
    <p:restoredTop sz="94660"/>
  </p:normalViewPr>
  <p:slideViewPr>
    <p:cSldViewPr>
      <p:cViewPr>
        <p:scale>
          <a:sx n="75" d="100"/>
          <a:sy n="75" d="100"/>
        </p:scale>
        <p:origin x="-984" y="-2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CC525-E7EB-42C6-9ADB-B26B0A1BB9A2}" type="datetimeFigureOut">
              <a:rPr lang="de-CH" smtClean="0"/>
              <a:t>12.11.2017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1CA39-556B-412A-B27D-320C01BB0B9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94193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wrap="square" lIns="99032" tIns="99032" rIns="99032" bIns="99032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5413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wrap="square" lIns="99032" tIns="99032" rIns="99032" bIns="99032" anchor="t" anchorCtr="0">
            <a:noAutofit/>
          </a:bodyPr>
          <a:lstStyle/>
          <a:p>
            <a:pPr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wrap="square" lIns="99032" tIns="99032" rIns="99032" bIns="99032" anchor="t" anchorCtr="0">
            <a:noAutofit/>
          </a:bodyPr>
          <a:lstStyle/>
          <a:p>
            <a:pPr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wrap="square" lIns="99032" tIns="99032" rIns="99032" bIns="99032" anchor="t" anchorCtr="0">
            <a:noAutofit/>
          </a:bodyPr>
          <a:lstStyle/>
          <a:p>
            <a:pPr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wrap="square" lIns="99032" tIns="99032" rIns="99032" bIns="99032" anchor="t" anchorCtr="0">
            <a:noAutofit/>
          </a:bodyPr>
          <a:lstStyle/>
          <a:p>
            <a:pPr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wrap="square" lIns="99032" tIns="99032" rIns="99032" bIns="99032" anchor="t" anchorCtr="0">
            <a:noAutofit/>
          </a:bodyPr>
          <a:lstStyle/>
          <a:p>
            <a:pPr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wrap="square" lIns="99032" tIns="99032" rIns="99032" bIns="99032" anchor="t" anchorCtr="0">
            <a:noAutofit/>
          </a:bodyPr>
          <a:lstStyle/>
          <a:p>
            <a:pPr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wrap="square" lIns="99032" tIns="99032" rIns="99032" bIns="99032" anchor="t" anchorCtr="0">
            <a:noAutofit/>
          </a:bodyPr>
          <a:lstStyle/>
          <a:p>
            <a:pPr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wrap="square" lIns="99032" tIns="99032" rIns="99032" bIns="99032" anchor="t" anchorCtr="0">
            <a:noAutofit/>
          </a:bodyPr>
          <a:lstStyle/>
          <a:p>
            <a:pPr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800"/>
          </a:xfrm>
          <a:prstGeom prst="rect">
            <a:avLst/>
          </a:prstGeom>
        </p:spPr>
        <p:txBody>
          <a:bodyPr wrap="square" lIns="107269" tIns="107269" rIns="107269" bIns="107269" anchor="b" anchorCtr="0"/>
          <a:lstStyle>
            <a:lvl1pPr lvl="0" algn="ctr">
              <a:spcBef>
                <a:spcPts val="0"/>
              </a:spcBef>
              <a:buSzPct val="100000"/>
              <a:defRPr sz="6100"/>
            </a:lvl1pPr>
            <a:lvl2pPr lvl="1" algn="ctr">
              <a:spcBef>
                <a:spcPts val="0"/>
              </a:spcBef>
              <a:buSzPct val="100000"/>
              <a:defRPr sz="6100"/>
            </a:lvl2pPr>
            <a:lvl3pPr lvl="2" algn="ctr">
              <a:spcBef>
                <a:spcPts val="0"/>
              </a:spcBef>
              <a:buSzPct val="100000"/>
              <a:defRPr sz="6100"/>
            </a:lvl3pPr>
            <a:lvl4pPr lvl="3" algn="ctr">
              <a:spcBef>
                <a:spcPts val="0"/>
              </a:spcBef>
              <a:buSzPct val="100000"/>
              <a:defRPr sz="6100"/>
            </a:lvl4pPr>
            <a:lvl5pPr lvl="4" algn="ctr">
              <a:spcBef>
                <a:spcPts val="0"/>
              </a:spcBef>
              <a:buSzPct val="100000"/>
              <a:defRPr sz="6100"/>
            </a:lvl5pPr>
            <a:lvl6pPr lvl="5" algn="ctr">
              <a:spcBef>
                <a:spcPts val="0"/>
              </a:spcBef>
              <a:buSzPct val="100000"/>
              <a:defRPr sz="6100"/>
            </a:lvl6pPr>
            <a:lvl7pPr lvl="6" algn="ctr">
              <a:spcBef>
                <a:spcPts val="0"/>
              </a:spcBef>
              <a:buSzPct val="100000"/>
              <a:defRPr sz="6100"/>
            </a:lvl7pPr>
            <a:lvl8pPr lvl="7" algn="ctr">
              <a:spcBef>
                <a:spcPts val="0"/>
              </a:spcBef>
              <a:buSzPct val="100000"/>
              <a:defRPr sz="6100"/>
            </a:lvl8pPr>
            <a:lvl9pPr lvl="8" algn="ctr">
              <a:spcBef>
                <a:spcPts val="0"/>
              </a:spcBef>
              <a:buSzPct val="100000"/>
              <a:defRPr sz="61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8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wrap="square" lIns="107269" tIns="107269" rIns="107269" bIns="107269" anchor="b" anchorCtr="0"/>
          <a:lstStyle>
            <a:lvl1pPr lvl="0" algn="ctr">
              <a:spcBef>
                <a:spcPts val="0"/>
              </a:spcBef>
              <a:buSzPct val="100000"/>
              <a:defRPr sz="14100"/>
            </a:lvl1pPr>
            <a:lvl2pPr lvl="1" algn="ctr">
              <a:spcBef>
                <a:spcPts val="0"/>
              </a:spcBef>
              <a:buSzPct val="100000"/>
              <a:defRPr sz="14100"/>
            </a:lvl2pPr>
            <a:lvl3pPr lvl="2" algn="ctr">
              <a:spcBef>
                <a:spcPts val="0"/>
              </a:spcBef>
              <a:buSzPct val="100000"/>
              <a:defRPr sz="14100"/>
            </a:lvl3pPr>
            <a:lvl4pPr lvl="3" algn="ctr">
              <a:spcBef>
                <a:spcPts val="0"/>
              </a:spcBef>
              <a:buSzPct val="100000"/>
              <a:defRPr sz="14100"/>
            </a:lvl4pPr>
            <a:lvl5pPr lvl="4" algn="ctr">
              <a:spcBef>
                <a:spcPts val="0"/>
              </a:spcBef>
              <a:buSzPct val="100000"/>
              <a:defRPr sz="14100"/>
            </a:lvl5pPr>
            <a:lvl6pPr lvl="5" algn="ctr">
              <a:spcBef>
                <a:spcPts val="0"/>
              </a:spcBef>
              <a:buSzPct val="100000"/>
              <a:defRPr sz="14100"/>
            </a:lvl6pPr>
            <a:lvl7pPr lvl="6" algn="ctr">
              <a:spcBef>
                <a:spcPts val="0"/>
              </a:spcBef>
              <a:buSzPct val="100000"/>
              <a:defRPr sz="14100"/>
            </a:lvl7pPr>
            <a:lvl8pPr lvl="7" algn="ctr">
              <a:spcBef>
                <a:spcPts val="0"/>
              </a:spcBef>
              <a:buSzPct val="100000"/>
              <a:defRPr sz="14100"/>
            </a:lvl8pPr>
            <a:lvl9pPr lvl="8" algn="ctr">
              <a:spcBef>
                <a:spcPts val="0"/>
              </a:spcBef>
              <a:buSzPct val="100000"/>
              <a:defRPr sz="141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wrap="square" lIns="107269" tIns="107269" rIns="107269" bIns="107269" anchor="ctr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buSzPct val="100000"/>
              <a:defRPr sz="1600"/>
            </a:lvl1pPr>
            <a:lvl2pPr lvl="1">
              <a:spcBef>
                <a:spcPts val="0"/>
              </a:spcBef>
              <a:buSzPct val="100000"/>
              <a:defRPr sz="1400"/>
            </a:lvl2pPr>
            <a:lvl3pPr lvl="2">
              <a:spcBef>
                <a:spcPts val="0"/>
              </a:spcBef>
              <a:buSzPct val="100000"/>
              <a:defRPr sz="1400"/>
            </a:lvl3pPr>
            <a:lvl4pPr lvl="3">
              <a:spcBef>
                <a:spcPts val="0"/>
              </a:spcBef>
              <a:buSzPct val="100000"/>
              <a:defRPr sz="1400"/>
            </a:lvl4pPr>
            <a:lvl5pPr lvl="4">
              <a:spcBef>
                <a:spcPts val="0"/>
              </a:spcBef>
              <a:buSzPct val="100000"/>
              <a:defRPr sz="1400"/>
            </a:lvl5pPr>
            <a:lvl6pPr lvl="5">
              <a:spcBef>
                <a:spcPts val="0"/>
              </a:spcBef>
              <a:buSzPct val="100000"/>
              <a:defRPr sz="1400"/>
            </a:lvl6pPr>
            <a:lvl7pPr lvl="6">
              <a:spcBef>
                <a:spcPts val="0"/>
              </a:spcBef>
              <a:buSzPct val="100000"/>
              <a:defRPr sz="1400"/>
            </a:lvl7pPr>
            <a:lvl8pPr lvl="7">
              <a:spcBef>
                <a:spcPts val="0"/>
              </a:spcBef>
              <a:buSzPct val="100000"/>
              <a:defRPr sz="1400"/>
            </a:lvl8pPr>
            <a:lvl9pPr lvl="8">
              <a:spcBef>
                <a:spcPts val="0"/>
              </a:spcBef>
              <a:buSzPct val="100000"/>
              <a:defRPr sz="14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buSzPct val="100000"/>
              <a:defRPr sz="1600"/>
            </a:lvl1pPr>
            <a:lvl2pPr lvl="1">
              <a:spcBef>
                <a:spcPts val="0"/>
              </a:spcBef>
              <a:buSzPct val="100000"/>
              <a:defRPr sz="1400"/>
            </a:lvl2pPr>
            <a:lvl3pPr lvl="2">
              <a:spcBef>
                <a:spcPts val="0"/>
              </a:spcBef>
              <a:buSzPct val="100000"/>
              <a:defRPr sz="1400"/>
            </a:lvl3pPr>
            <a:lvl4pPr lvl="3">
              <a:spcBef>
                <a:spcPts val="0"/>
              </a:spcBef>
              <a:buSzPct val="100000"/>
              <a:defRPr sz="1400"/>
            </a:lvl4pPr>
            <a:lvl5pPr lvl="4">
              <a:spcBef>
                <a:spcPts val="0"/>
              </a:spcBef>
              <a:buSzPct val="100000"/>
              <a:defRPr sz="1400"/>
            </a:lvl5pPr>
            <a:lvl6pPr lvl="5">
              <a:spcBef>
                <a:spcPts val="0"/>
              </a:spcBef>
              <a:buSzPct val="100000"/>
              <a:defRPr sz="1400"/>
            </a:lvl6pPr>
            <a:lvl7pPr lvl="6">
              <a:spcBef>
                <a:spcPts val="0"/>
              </a:spcBef>
              <a:buSzPct val="100000"/>
              <a:defRPr sz="1400"/>
            </a:lvl7pPr>
            <a:lvl8pPr lvl="7">
              <a:spcBef>
                <a:spcPts val="0"/>
              </a:spcBef>
              <a:buSzPct val="100000"/>
              <a:defRPr sz="1400"/>
            </a:lvl8pPr>
            <a:lvl9pPr lvl="8">
              <a:spcBef>
                <a:spcPts val="0"/>
              </a:spcBef>
              <a:buSzPct val="100000"/>
              <a:defRPr sz="14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wrap="square" lIns="107269" tIns="107269" rIns="107269" bIns="107269" anchor="b" anchorCtr="0"/>
          <a:lstStyle>
            <a:lvl1pPr lvl="0">
              <a:spcBef>
                <a:spcPts val="0"/>
              </a:spcBef>
              <a:buSzPct val="100000"/>
              <a:defRPr sz="2800"/>
            </a:lvl1pPr>
            <a:lvl2pPr lvl="1">
              <a:spcBef>
                <a:spcPts val="0"/>
              </a:spcBef>
              <a:buSzPct val="100000"/>
              <a:defRPr sz="2800"/>
            </a:lvl2pPr>
            <a:lvl3pPr lvl="2">
              <a:spcBef>
                <a:spcPts val="0"/>
              </a:spcBef>
              <a:buSzPct val="100000"/>
              <a:defRPr sz="2800"/>
            </a:lvl3pPr>
            <a:lvl4pPr lvl="3">
              <a:spcBef>
                <a:spcPts val="0"/>
              </a:spcBef>
              <a:buSzPct val="100000"/>
              <a:defRPr sz="2800"/>
            </a:lvl4pPr>
            <a:lvl5pPr lvl="4">
              <a:spcBef>
                <a:spcPts val="0"/>
              </a:spcBef>
              <a:buSzPct val="100000"/>
              <a:defRPr sz="2800"/>
            </a:lvl5pPr>
            <a:lvl6pPr lvl="5">
              <a:spcBef>
                <a:spcPts val="0"/>
              </a:spcBef>
              <a:buSzPct val="100000"/>
              <a:defRPr sz="2800"/>
            </a:lvl6pPr>
            <a:lvl7pPr lvl="6">
              <a:spcBef>
                <a:spcPts val="0"/>
              </a:spcBef>
              <a:buSzPct val="100000"/>
              <a:defRPr sz="2800"/>
            </a:lvl7pPr>
            <a:lvl8pPr lvl="7">
              <a:spcBef>
                <a:spcPts val="0"/>
              </a:spcBef>
              <a:buSzPct val="100000"/>
              <a:defRPr sz="2800"/>
            </a:lvl8pPr>
            <a:lvl9pPr lvl="8">
              <a:spcBef>
                <a:spcPts val="0"/>
              </a:spcBef>
              <a:buSzPct val="100000"/>
              <a:defRPr sz="2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2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400"/>
            </a:lvl2pPr>
            <a:lvl3pPr lvl="2">
              <a:spcBef>
                <a:spcPts val="0"/>
              </a:spcBef>
              <a:buSzPct val="100000"/>
              <a:defRPr sz="1400"/>
            </a:lvl3pPr>
            <a:lvl4pPr lvl="3">
              <a:spcBef>
                <a:spcPts val="0"/>
              </a:spcBef>
              <a:buSzPct val="100000"/>
              <a:defRPr sz="1400"/>
            </a:lvl4pPr>
            <a:lvl5pPr lvl="4">
              <a:spcBef>
                <a:spcPts val="0"/>
              </a:spcBef>
              <a:buSzPct val="100000"/>
              <a:defRPr sz="1400"/>
            </a:lvl5pPr>
            <a:lvl6pPr lvl="5">
              <a:spcBef>
                <a:spcPts val="0"/>
              </a:spcBef>
              <a:buSzPct val="100000"/>
              <a:defRPr sz="1400"/>
            </a:lvl6pPr>
            <a:lvl7pPr lvl="6">
              <a:spcBef>
                <a:spcPts val="0"/>
              </a:spcBef>
              <a:buSzPct val="100000"/>
              <a:defRPr sz="1400"/>
            </a:lvl7pPr>
            <a:lvl8pPr lvl="7">
              <a:spcBef>
                <a:spcPts val="0"/>
              </a:spcBef>
              <a:buSzPct val="100000"/>
              <a:defRPr sz="1400"/>
            </a:lvl8pPr>
            <a:lvl9pPr lvl="8">
              <a:spcBef>
                <a:spcPts val="0"/>
              </a:spcBef>
              <a:buSzPct val="100000"/>
              <a:defRPr sz="14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wrap="square" lIns="107269" tIns="107269" rIns="107269" bIns="107269" anchor="ctr" anchorCtr="0"/>
          <a:lstStyle>
            <a:lvl1pPr lvl="0">
              <a:spcBef>
                <a:spcPts val="0"/>
              </a:spcBef>
              <a:buSzPct val="100000"/>
              <a:defRPr sz="5600"/>
            </a:lvl1pPr>
            <a:lvl2pPr lvl="1">
              <a:spcBef>
                <a:spcPts val="0"/>
              </a:spcBef>
              <a:buSzPct val="100000"/>
              <a:defRPr sz="5600"/>
            </a:lvl2pPr>
            <a:lvl3pPr lvl="2">
              <a:spcBef>
                <a:spcPts val="0"/>
              </a:spcBef>
              <a:buSzPct val="100000"/>
              <a:defRPr sz="5600"/>
            </a:lvl3pPr>
            <a:lvl4pPr lvl="3">
              <a:spcBef>
                <a:spcPts val="0"/>
              </a:spcBef>
              <a:buSzPct val="100000"/>
              <a:defRPr sz="5600"/>
            </a:lvl4pPr>
            <a:lvl5pPr lvl="4">
              <a:spcBef>
                <a:spcPts val="0"/>
              </a:spcBef>
              <a:buSzPct val="100000"/>
              <a:defRPr sz="5600"/>
            </a:lvl5pPr>
            <a:lvl6pPr lvl="5">
              <a:spcBef>
                <a:spcPts val="0"/>
              </a:spcBef>
              <a:buSzPct val="100000"/>
              <a:defRPr sz="5600"/>
            </a:lvl6pPr>
            <a:lvl7pPr lvl="6">
              <a:spcBef>
                <a:spcPts val="0"/>
              </a:spcBef>
              <a:buSzPct val="100000"/>
              <a:defRPr sz="5600"/>
            </a:lvl7pPr>
            <a:lvl8pPr lvl="7">
              <a:spcBef>
                <a:spcPts val="0"/>
              </a:spcBef>
              <a:buSzPct val="100000"/>
              <a:defRPr sz="5600"/>
            </a:lvl8pPr>
            <a:lvl9pPr lvl="8">
              <a:spcBef>
                <a:spcPts val="0"/>
              </a:spcBef>
              <a:buSzPct val="100000"/>
              <a:defRPr sz="56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107269" tIns="107269" rIns="107269" bIns="107269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wrap="square" lIns="107269" tIns="107269" rIns="107269" bIns="107269" anchor="b" anchorCtr="0"/>
          <a:lstStyle>
            <a:lvl1pPr lvl="0" algn="ctr">
              <a:spcBef>
                <a:spcPts val="0"/>
              </a:spcBef>
              <a:buSzPct val="100000"/>
              <a:defRPr sz="4900"/>
            </a:lvl1pPr>
            <a:lvl2pPr lvl="1" algn="ctr">
              <a:spcBef>
                <a:spcPts val="0"/>
              </a:spcBef>
              <a:buSzPct val="100000"/>
              <a:defRPr sz="4900"/>
            </a:lvl2pPr>
            <a:lvl3pPr lvl="2" algn="ctr">
              <a:spcBef>
                <a:spcPts val="0"/>
              </a:spcBef>
              <a:buSzPct val="100000"/>
              <a:defRPr sz="4900"/>
            </a:lvl3pPr>
            <a:lvl4pPr lvl="3" algn="ctr">
              <a:spcBef>
                <a:spcPts val="0"/>
              </a:spcBef>
              <a:buSzPct val="100000"/>
              <a:defRPr sz="4900"/>
            </a:lvl4pPr>
            <a:lvl5pPr lvl="4" algn="ctr">
              <a:spcBef>
                <a:spcPts val="0"/>
              </a:spcBef>
              <a:buSzPct val="100000"/>
              <a:defRPr sz="4900"/>
            </a:lvl5pPr>
            <a:lvl6pPr lvl="5" algn="ctr">
              <a:spcBef>
                <a:spcPts val="0"/>
              </a:spcBef>
              <a:buSzPct val="100000"/>
              <a:defRPr sz="4900"/>
            </a:lvl6pPr>
            <a:lvl7pPr lvl="6" algn="ctr">
              <a:spcBef>
                <a:spcPts val="0"/>
              </a:spcBef>
              <a:buSzPct val="100000"/>
              <a:defRPr sz="4900"/>
            </a:lvl7pPr>
            <a:lvl8pPr lvl="7" algn="ctr">
              <a:spcBef>
                <a:spcPts val="0"/>
              </a:spcBef>
              <a:buSzPct val="100000"/>
              <a:defRPr sz="4900"/>
            </a:lvl8pPr>
            <a:lvl9pPr lvl="8" algn="ctr">
              <a:spcBef>
                <a:spcPts val="0"/>
              </a:spcBef>
              <a:buSzPct val="100000"/>
              <a:defRPr sz="49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wrap="square" lIns="107269" tIns="107269" rIns="107269" bIns="107269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5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wrap="square" lIns="107269" tIns="107269" rIns="107269" bIns="107269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wrap="square" lIns="107269" tIns="107269" rIns="107269" bIns="107269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wrap="square" lIns="107269" tIns="107269" rIns="107269" bIns="107269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070C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wrap="square" lIns="107269" tIns="107269" rIns="107269" bIns="107269" anchor="ctr" anchorCtr="0">
            <a:noAutofit/>
          </a:bodyPr>
          <a:lstStyle/>
          <a:p>
            <a:pPr algn="r"/>
            <a:fld id="{00000000-1234-1234-1234-123412341234}" type="slidenum">
              <a:rPr lang="en-GB" sz="1200" smtClean="0">
                <a:solidFill>
                  <a:schemeClr val="dk2"/>
                </a:solidFill>
              </a:rPr>
              <a:pPr algn="r"/>
              <a:t>‹Nr.›</a:t>
            </a:fld>
            <a:endParaRPr lang="en-GB" sz="12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800"/>
          </a:xfrm>
          <a:prstGeom prst="rect">
            <a:avLst/>
          </a:prstGeom>
        </p:spPr>
        <p:txBody>
          <a:bodyPr wrap="square" lIns="107269" tIns="107269" rIns="107269" bIns="107269" anchor="b" anchorCtr="0">
            <a:noAutofit/>
          </a:bodyPr>
          <a:lstStyle/>
          <a:p>
            <a:pPr algn="l"/>
            <a:r>
              <a:rPr lang="en-GB" sz="5600" dirty="0">
                <a:solidFill>
                  <a:schemeClr val="bg1"/>
                </a:solidFill>
              </a:rPr>
              <a:t>From a twitter puzzle to Landau’s 4</a:t>
            </a:r>
            <a:r>
              <a:rPr lang="en-GB" sz="5600" baseline="30000" dirty="0">
                <a:solidFill>
                  <a:schemeClr val="bg1"/>
                </a:solidFill>
              </a:rPr>
              <a:t>th</a:t>
            </a:r>
            <a:r>
              <a:rPr lang="en-GB" sz="5600" dirty="0">
                <a:solidFill>
                  <a:schemeClr val="bg1"/>
                </a:solidFill>
              </a:rPr>
              <a:t> problem in &lt;5min 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23528" y="4965171"/>
            <a:ext cx="8520600" cy="1056800"/>
          </a:xfrm>
          <a:prstGeom prst="rect">
            <a:avLst/>
          </a:prstGeom>
        </p:spPr>
        <p:txBody>
          <a:bodyPr wrap="square" lIns="107269" tIns="107269" rIns="107269" bIns="107269" anchor="t" anchorCtr="0">
            <a:noAutofit/>
          </a:bodyPr>
          <a:lstStyle/>
          <a:p>
            <a:pPr algn="l"/>
            <a:r>
              <a:rPr lang="de-CH" dirty="0" smtClean="0">
                <a:solidFill>
                  <a:schemeClr val="bg1"/>
                </a:solidFill>
              </a:rPr>
              <a:t>Philipp Reinhard</a:t>
            </a:r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1" name="Shape 61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311700" y="1536633"/>
                <a:ext cx="8520600" cy="4555200"/>
              </a:xfrm>
              <a:prstGeom prst="rect">
                <a:avLst/>
              </a:prstGeom>
            </p:spPr>
            <p:txBody>
              <a:bodyPr wrap="square" lIns="107269" tIns="107269" rIns="107269" bIns="107269" anchor="t" anchorCtr="0">
                <a:noAutofit/>
              </a:bodyPr>
              <a:lstStyle/>
              <a:p>
                <a:pPr>
                  <a:buNone/>
                </a:pPr>
                <a:endParaRPr lang="en-US" dirty="0" smtClean="0"/>
              </a:p>
              <a:p>
                <a:pPr>
                  <a:buNone/>
                </a:pPr>
                <a:endParaRPr lang="en-US" dirty="0"/>
              </a:p>
              <a:p>
                <a:pPr>
                  <a:buNone/>
                </a:pPr>
                <a:endParaRPr lang="en-US" dirty="0" smtClean="0"/>
              </a:p>
              <a:p>
                <a:pPr>
                  <a:buNone/>
                </a:pPr>
                <a:r>
                  <a:rPr lang="en-US" sz="2800" dirty="0">
                    <a:solidFill>
                      <a:schemeClr val="bg1"/>
                    </a:solidFill>
                  </a:rPr>
                  <a:t>Slightly more precise:</a:t>
                </a:r>
              </a:p>
              <a:p>
                <a:pPr lvl="0">
                  <a:buNone/>
                </a:pPr>
                <a:r>
                  <a:rPr lang="en-US" sz="2800" dirty="0">
                    <a:solidFill>
                      <a:schemeClr val="bg1"/>
                    </a:solidFill>
                  </a:rPr>
                  <a:t>Find an arithmetic progression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</a:rPr>
                      <m:t>𝑎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,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𝑏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, 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𝑐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 ∈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ℤ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: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𝑎𝑏𝑐</m:t>
                    </m:r>
                  </m:oMath>
                </a14:m>
                <a:r>
                  <a:rPr lang="de-CH" sz="2800" dirty="0">
                    <a:solidFill>
                      <a:schemeClr val="bg1"/>
                    </a:solidFill>
                    <a:ea typeface="Cambria Math"/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  <a:ea typeface="Cambria Math"/>
                  </a:rPr>
                  <a:t>is</a:t>
                </a:r>
                <a:r>
                  <a:rPr lang="de-CH" sz="2800" dirty="0">
                    <a:solidFill>
                      <a:schemeClr val="bg1"/>
                    </a:solidFill>
                    <a:ea typeface="Cambria Math"/>
                  </a:rPr>
                  <a:t> prime in </a:t>
                </a:r>
                <a14:m>
                  <m:oMath xmlns:m="http://schemas.openxmlformats.org/officeDocument/2006/math"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ℕ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de-CH" sz="2800" dirty="0">
                  <a:solidFill>
                    <a:schemeClr val="bg1"/>
                  </a:solidFill>
                  <a:ea typeface="Cambria Math"/>
                </a:endParaRPr>
              </a:p>
              <a:p>
                <a:pPr>
                  <a:buNone/>
                </a:pPr>
                <a:r>
                  <a:rPr lang="en-US" sz="2800" dirty="0">
                    <a:solidFill>
                      <a:schemeClr val="bg1"/>
                    </a:solidFill>
                  </a:rPr>
                  <a:t>Looks impossible, but then think again (after this talk).</a:t>
                </a:r>
                <a:endParaRPr lang="en-GB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1" name="Shape 6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11700" y="1152475"/>
                <a:ext cx="8520600" cy="3416400"/>
              </a:xfrm>
              <a:prstGeom prst="rect">
                <a:avLst/>
              </a:prstGeom>
              <a:blipFill rotWithShape="1">
                <a:blip r:embed="rId3"/>
                <a:stretch>
                  <a:fillRect l="-1073" b="-1786"/>
                </a:stretch>
              </a:blipFill>
            </p:spPr>
            <p:txBody>
              <a:bodyPr/>
              <a:lstStyle/>
              <a:p>
                <a:r>
                  <a:rPr lang="de-CH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5976664" cy="219031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7" name="Shape 67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311700" y="1536633"/>
                <a:ext cx="8520600" cy="4555200"/>
              </a:xfrm>
              <a:prstGeom prst="rect">
                <a:avLst/>
              </a:prstGeom>
            </p:spPr>
            <p:txBody>
              <a:bodyPr wrap="square" lIns="107269" tIns="107269" rIns="107269" bIns="107269" anchor="t" anchorCtr="0">
                <a:noAutofit/>
              </a:bodyPr>
              <a:lstStyle/>
              <a:p>
                <a:pPr>
                  <a:buNone/>
                </a:pPr>
                <a:r>
                  <a:rPr lang="en-US" sz="2800" dirty="0">
                    <a:solidFill>
                      <a:schemeClr val="bg1"/>
                    </a:solidFill>
                  </a:rPr>
                  <a:t>Modifying the riddle:</a:t>
                </a:r>
              </a:p>
              <a:p>
                <a:pPr>
                  <a:buNone/>
                </a:pPr>
                <a:r>
                  <a:rPr lang="en-US" sz="2800" dirty="0">
                    <a:solidFill>
                      <a:schemeClr val="bg1"/>
                    </a:solidFill>
                  </a:rPr>
                  <a:t>Find an arithmetic progression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</a:rPr>
                      <m:t>𝑎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</a:rPr>
                      <m:t>,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</a:rPr>
                      <m:t>𝑏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</a:rPr>
                      <m:t>, 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</a:rPr>
                      <m:t>𝑐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</a:rPr>
                      <m:t> ∈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: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𝑎𝑏𝑐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ea typeface="Cambria Math"/>
                  </a:rPr>
                  <a:t> </a:t>
                </a:r>
                <a:r>
                  <a:rPr lang="en-US" sz="2800" dirty="0">
                    <a:solidFill>
                      <a:schemeClr val="bg1"/>
                    </a:solidFill>
                  </a:rPr>
                  <a:t>is prime in </a:t>
                </a:r>
                <a:r>
                  <a:rPr lang="en-US" sz="2800" dirty="0">
                    <a:solidFill>
                      <a:schemeClr val="bg1"/>
                    </a:solidFill>
                    <a:latin typeface="Cambria Math"/>
                    <a:ea typeface="Cambria Math"/>
                  </a:rPr>
                  <a:t>ℕ</a:t>
                </a:r>
                <a:endParaRPr lang="en-US" sz="2800" b="1" dirty="0">
                  <a:solidFill>
                    <a:schemeClr val="bg1"/>
                  </a:solidFill>
                </a:endParaRPr>
              </a:p>
              <a:p>
                <a:pPr>
                  <a:buNone/>
                </a:pPr>
                <a:endParaRPr lang="en-US" sz="2800" dirty="0">
                  <a:solidFill>
                    <a:schemeClr val="bg1"/>
                  </a:solidFill>
                </a:endParaRPr>
              </a:p>
              <a:p>
                <a:pPr>
                  <a:buNone/>
                </a:pPr>
                <a:r>
                  <a:rPr lang="en-US" sz="2800" dirty="0">
                    <a:solidFill>
                      <a:schemeClr val="bg1"/>
                    </a:solidFill>
                  </a:rPr>
                  <a:t>How many solutions?</a:t>
                </a:r>
              </a:p>
            </p:txBody>
          </p:sp>
        </mc:Choice>
        <mc:Fallback xmlns="">
          <p:sp>
            <p:nvSpPr>
              <p:cNvPr id="67" name="Shape 67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11700" y="1152475"/>
                <a:ext cx="8520600" cy="3416400"/>
              </a:xfrm>
              <a:prstGeom prst="rect">
                <a:avLst/>
              </a:prstGeom>
              <a:blipFill rotWithShape="1">
                <a:blip r:embed="rId3"/>
                <a:stretch>
                  <a:fillRect l="-1073"/>
                </a:stretch>
              </a:blipFill>
            </p:spPr>
            <p:txBody>
              <a:bodyPr/>
              <a:lstStyle/>
              <a:p>
                <a:r>
                  <a:rPr lang="de-CH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3" name="Shape 73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311700" y="260648"/>
                <a:ext cx="8520600" cy="4555200"/>
              </a:xfrm>
              <a:prstGeom prst="rect">
                <a:avLst/>
              </a:prstGeom>
            </p:spPr>
            <p:txBody>
              <a:bodyPr wrap="square" lIns="107269" tIns="107269" rIns="107269" bIns="107269" anchor="t" anchorCtr="0">
                <a:noAutofit/>
              </a:bodyPr>
              <a:lstStyle/>
              <a:p>
                <a:pPr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Modifying the riddle 2: going complex</a:t>
                </a:r>
              </a:p>
              <a:p>
                <a:pPr lvl="0"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Find an arithmetic </a:t>
                </a:r>
                <a:r>
                  <a:rPr lang="en-GB" sz="2800" dirty="0" smtClean="0">
                    <a:solidFill>
                      <a:schemeClr val="bg1"/>
                    </a:solidFill>
                  </a:rPr>
                  <a:t>progression</a:t>
                </a:r>
                <a:br>
                  <a:rPr lang="en-GB" sz="2800" dirty="0" smtClean="0">
                    <a:solidFill>
                      <a:schemeClr val="bg1"/>
                    </a:solidFill>
                  </a:rPr>
                </a:b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bg1"/>
                        </a:solidFill>
                        <a:latin typeface="Cambria Math"/>
                      </a:rPr>
                      <m:t>𝑎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,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𝑏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, 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𝑐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 ∈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𝔾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 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ℤ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m:rPr>
                        <m:nor/>
                      </m:rPr>
                      <a:rPr lang="de-CH" sz="280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i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ℤ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: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𝑎𝑏𝑐</m:t>
                    </m:r>
                  </m:oMath>
                </a14:m>
                <a:r>
                  <a:rPr lang="en-GB" sz="2800" i="1" dirty="0">
                    <a:solidFill>
                      <a:schemeClr val="bg1"/>
                    </a:solidFill>
                  </a:rPr>
                  <a:t> </a:t>
                </a:r>
                <a:r>
                  <a:rPr lang="en-GB" sz="2800" dirty="0">
                    <a:solidFill>
                      <a:schemeClr val="bg1"/>
                    </a:solidFill>
                  </a:rPr>
                  <a:t>is prime in </a:t>
                </a:r>
                <a:r>
                  <a:rPr lang="en-GB" sz="2800" dirty="0">
                    <a:solidFill>
                      <a:schemeClr val="bg1"/>
                    </a:solidFill>
                    <a:latin typeface="Cambria Math"/>
                    <a:ea typeface="Cambria Math"/>
                  </a:rPr>
                  <a:t>ℕ</a:t>
                </a:r>
                <a:endParaRPr lang="en-GB" sz="2800" b="1" dirty="0">
                  <a:solidFill>
                    <a:schemeClr val="bg1"/>
                  </a:solidFill>
                </a:endParaRPr>
              </a:p>
              <a:p>
                <a:pPr>
                  <a:buNone/>
                </a:pPr>
                <a:endParaRPr lang="en-GB" sz="2800" b="1" dirty="0">
                  <a:solidFill>
                    <a:schemeClr val="bg1"/>
                  </a:solidFill>
                </a:endParaRPr>
              </a:p>
              <a:p>
                <a:pPr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Gaussians for benefit and profit</a:t>
                </a:r>
              </a:p>
              <a:p>
                <a:pPr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Primes in </a:t>
                </a:r>
                <a:r>
                  <a:rPr lang="en-GB" sz="2800" dirty="0">
                    <a:solidFill>
                      <a:schemeClr val="bg1"/>
                    </a:solidFill>
                    <a:latin typeface="Cambria Math"/>
                    <a:ea typeface="Cambria Math"/>
                  </a:rPr>
                  <a:t>𝔾</a:t>
                </a:r>
                <a:r>
                  <a:rPr lang="en-GB" sz="2800" dirty="0">
                    <a:solidFill>
                      <a:schemeClr val="bg1"/>
                    </a:solidFill>
                  </a:rPr>
                  <a:t> relate to the primes in</a:t>
                </a:r>
                <a:r>
                  <a:rPr lang="en-GB" sz="2800" b="1" dirty="0">
                    <a:solidFill>
                      <a:schemeClr val="bg1"/>
                    </a:solidFill>
                  </a:rPr>
                  <a:t> </a:t>
                </a:r>
                <a:r>
                  <a:rPr lang="en-GB" sz="2800" dirty="0">
                    <a:solidFill>
                      <a:schemeClr val="bg1"/>
                    </a:solidFill>
                    <a:latin typeface="Cambria Math"/>
                    <a:ea typeface="Cambria Math"/>
                  </a:rPr>
                  <a:t>ℕ</a:t>
                </a:r>
                <a:r>
                  <a:rPr lang="en-GB" sz="2800" dirty="0">
                    <a:solidFill>
                      <a:schemeClr val="bg1"/>
                    </a:solidFill>
                  </a:rPr>
                  <a:t> (prime classification theorem).</a:t>
                </a:r>
              </a:p>
              <a:p>
                <a:pPr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Finding a general form of the solutions (and the proof that these are all solutions) is easier than it might look.</a:t>
                </a:r>
              </a:p>
            </p:txBody>
          </p:sp>
        </mc:Choice>
        <mc:Fallback>
          <p:sp>
            <p:nvSpPr>
              <p:cNvPr id="73" name="Shape 73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11700" y="260648"/>
                <a:ext cx="8520600" cy="4555200"/>
              </a:xfrm>
              <a:prstGeom prst="rect">
                <a:avLst/>
              </a:prstGeom>
              <a:blipFill rotWithShape="1">
                <a:blip r:embed="rId3"/>
                <a:stretch>
                  <a:fillRect l="-1288" b="-36278"/>
                </a:stretch>
              </a:blipFill>
            </p:spPr>
            <p:txBody>
              <a:bodyPr/>
              <a:lstStyle/>
              <a:p>
                <a:r>
                  <a:rPr lang="de-CH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85" name="Shape 8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317989" y="404664"/>
                <a:ext cx="8520600" cy="4555200"/>
              </a:xfrm>
              <a:prstGeom prst="rect">
                <a:avLst/>
              </a:prstGeom>
            </p:spPr>
            <p:txBody>
              <a:bodyPr wrap="square" lIns="107269" tIns="107269" rIns="107269" bIns="107269" anchor="t" anchorCtr="0">
                <a:noAutofit/>
              </a:bodyPr>
              <a:lstStyle/>
              <a:p>
                <a:pPr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The only candidates which are not part of the original riddle are of the form</a:t>
                </a:r>
              </a:p>
              <a:p>
                <a:pPr>
                  <a:lnSpc>
                    <a:spcPct val="100000"/>
                  </a:lnSpc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en-GB" sz="2800" i="1">
                          <a:solidFill>
                            <a:schemeClr val="bg1"/>
                          </a:solidFill>
                          <a:latin typeface="Cambria Math"/>
                        </a:rPr>
                        <m:t>=1−</m:t>
                      </m:r>
                      <m:r>
                        <m:rPr>
                          <m:nor/>
                        </m:rPr>
                        <a:rPr lang="de-CH" sz="2800">
                          <a:solidFill>
                            <a:schemeClr val="bg1"/>
                          </a:solidFill>
                          <a:latin typeface="Cambria Math"/>
                        </a:rPr>
                        <m:t>i</m:t>
                      </m:r>
                      <m:r>
                        <a:rPr lang="de-CH" sz="2800" i="1">
                          <a:solidFill>
                            <a:schemeClr val="bg1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de-CH" sz="2800" i="1" dirty="0">
                  <a:solidFill>
                    <a:schemeClr val="bg1"/>
                  </a:solidFill>
                  <a:latin typeface="Cambria Math"/>
                </a:endParaRPr>
              </a:p>
              <a:p>
                <a:pPr>
                  <a:lnSpc>
                    <a:spcPct val="100000"/>
                  </a:lnSpc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de-CH" sz="2800" i="1">
                          <a:solidFill>
                            <a:schemeClr val="bg1"/>
                          </a:solidFill>
                          <a:latin typeface="Cambria Math"/>
                        </a:rPr>
                        <m:t>𝑏</m:t>
                      </m:r>
                      <m:r>
                        <a:rPr lang="de-CH" sz="2800" i="1">
                          <a:solidFill>
                            <a:schemeClr val="bg1"/>
                          </a:solidFill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de-CH" sz="2800" i="1" dirty="0">
                  <a:solidFill>
                    <a:schemeClr val="bg1"/>
                  </a:solidFill>
                  <a:latin typeface="Cambria Math"/>
                </a:endParaRPr>
              </a:p>
              <a:p>
                <a:pPr>
                  <a:lnSpc>
                    <a:spcPct val="100000"/>
                  </a:lnSpc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de-CH" sz="2800" i="1">
                          <a:solidFill>
                            <a:schemeClr val="bg1"/>
                          </a:solidFill>
                          <a:latin typeface="Cambria Math"/>
                        </a:rPr>
                        <m:t>𝑐</m:t>
                      </m:r>
                      <m:r>
                        <a:rPr lang="de-CH" sz="2800" i="1">
                          <a:solidFill>
                            <a:schemeClr val="bg1"/>
                          </a:solidFill>
                          <a:latin typeface="Cambria Math"/>
                        </a:rPr>
                        <m:t>=1+</m:t>
                      </m:r>
                      <m:r>
                        <m:rPr>
                          <m:nor/>
                        </m:rPr>
                        <a:rPr lang="de-CH" sz="2800">
                          <a:solidFill>
                            <a:schemeClr val="bg1"/>
                          </a:solidFill>
                          <a:latin typeface="Cambria Math"/>
                        </a:rPr>
                        <m:t>i</m:t>
                      </m:r>
                      <m:r>
                        <a:rPr lang="de-CH" sz="2800" i="1">
                          <a:solidFill>
                            <a:schemeClr val="bg1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2800" dirty="0">
                  <a:solidFill>
                    <a:schemeClr val="bg1"/>
                  </a:solidFill>
                </a:endParaRPr>
              </a:p>
              <a:p>
                <a:pPr>
                  <a:lnSpc>
                    <a:spcPct val="100000"/>
                  </a:lnSpc>
                  <a:spcAft>
                    <a:spcPts val="0"/>
                  </a:spcAft>
                  <a:buNone/>
                </a:pPr>
                <a:endParaRPr lang="en-GB" sz="2800" dirty="0">
                  <a:solidFill>
                    <a:schemeClr val="bg1"/>
                  </a:solidFill>
                </a:endParaRPr>
              </a:p>
              <a:p>
                <a:pPr>
                  <a:lnSpc>
                    <a:spcPct val="100000"/>
                  </a:lnSpc>
                  <a:spcAft>
                    <a:spcPts val="0"/>
                  </a:spcAft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The product gives </a:t>
                </a:r>
                <a14:m>
                  <m:oMath xmlns:m="http://schemas.openxmlformats.org/officeDocument/2006/math"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𝑎𝑏𝑐</m:t>
                    </m:r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GB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+1</m:t>
                    </m:r>
                  </m:oMath>
                </a14:m>
                <a:r>
                  <a:rPr lang="en-GB" sz="2800" dirty="0" smtClean="0">
                    <a:solidFill>
                      <a:schemeClr val="bg1"/>
                    </a:solidFill>
                  </a:rPr>
                  <a:t>.</a:t>
                </a:r>
              </a:p>
              <a:p>
                <a:pPr>
                  <a:lnSpc>
                    <a:spcPct val="100000"/>
                  </a:lnSpc>
                  <a:spcAft>
                    <a:spcPts val="0"/>
                  </a:spcAft>
                  <a:buNone/>
                </a:pPr>
                <a:endParaRPr lang="en-GB" sz="2800" dirty="0" smtClean="0">
                  <a:solidFill>
                    <a:schemeClr val="bg1"/>
                  </a:solidFill>
                </a:endParaRPr>
              </a:p>
              <a:p>
                <a:pPr>
                  <a:lnSpc>
                    <a:spcPct val="100000"/>
                  </a:lnSpc>
                  <a:spcAft>
                    <a:spcPts val="0"/>
                  </a:spcAft>
                  <a:buNone/>
                </a:pPr>
                <a:endParaRPr lang="en-GB" sz="2800" dirty="0">
                  <a:solidFill>
                    <a:schemeClr val="bg1"/>
                  </a:solidFill>
                </a:endParaRPr>
              </a:p>
              <a:p>
                <a:pPr lvl="0"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How many of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GB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+1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</a:rPr>
                  <a:t> are prime in </a:t>
                </a:r>
                <a:r>
                  <a:rPr lang="en-GB" sz="2800" dirty="0">
                    <a:solidFill>
                      <a:schemeClr val="bg1"/>
                    </a:solidFill>
                    <a:latin typeface="Cambria Math"/>
                    <a:ea typeface="Cambria Math"/>
                  </a:rPr>
                  <a:t>ℕ</a:t>
                </a:r>
                <a:r>
                  <a:rPr lang="en-GB" sz="2800" dirty="0">
                    <a:solidFill>
                      <a:schemeClr val="bg1"/>
                    </a:solidFill>
                  </a:rPr>
                  <a:t>?</a:t>
                </a:r>
              </a:p>
              <a:p>
                <a:pPr lvl="0"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Lots of examples </a:t>
                </a:r>
                <a:r>
                  <a:rPr lang="en-GB" sz="2800" dirty="0" smtClean="0">
                    <a:solidFill>
                      <a:schemeClr val="bg1"/>
                    </a:solidFill>
                  </a:rPr>
                  <a:t/>
                </a:r>
                <a:br>
                  <a:rPr lang="en-GB" sz="2800" dirty="0" smtClean="0">
                    <a:solidFill>
                      <a:schemeClr val="bg1"/>
                    </a:solidFill>
                  </a:rPr>
                </a:br>
                <a:r>
                  <a:rPr lang="en-GB" sz="2800" dirty="0" smtClean="0">
                    <a:solidFill>
                      <a:schemeClr val="bg1"/>
                    </a:solidFill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+1</m:t>
                    </m:r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5,  </m:t>
                    </m:r>
                    <m:sSup>
                      <m:sSupPr>
                        <m:ctrlP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+1</m:t>
                    </m:r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17,  </m:t>
                    </m:r>
                    <m:sSup>
                      <m:sSupPr>
                        <m:ctrlP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6</m:t>
                        </m:r>
                      </m:e>
                      <m:sup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+1</m:t>
                    </m:r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37)</m:t>
                    </m:r>
                  </m:oMath>
                </a14:m>
                <a:endParaRPr lang="en-GB" sz="28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5" name="Shape 8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17989" y="404664"/>
                <a:ext cx="8520600" cy="4555200"/>
              </a:xfrm>
              <a:prstGeom prst="rect">
                <a:avLst/>
              </a:prstGeom>
              <a:blipFill rotWithShape="1">
                <a:blip r:embed="rId3"/>
                <a:stretch>
                  <a:fillRect l="-1288" b="-34358"/>
                </a:stretch>
              </a:blipFill>
            </p:spPr>
            <p:txBody>
              <a:bodyPr/>
              <a:lstStyle/>
              <a:p>
                <a:r>
                  <a:rPr lang="de-CH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441" y="1124744"/>
            <a:ext cx="3052031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wrap="square" lIns="107269" tIns="107269" rIns="107269" bIns="107269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877"/>
              </a:spcAft>
              <a:buSzPct val="61111"/>
            </a:pPr>
            <a:r>
              <a:rPr lang="en-GB" dirty="0">
                <a:solidFill>
                  <a:schemeClr val="bg1"/>
                </a:solidFill>
              </a:rPr>
              <a:t>Edmund Landau presented 4 problems in 1912 (IMC in Cambridge)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23528" y="1892829"/>
            <a:ext cx="8520600" cy="4555200"/>
          </a:xfrm>
          <a:prstGeom prst="rect">
            <a:avLst/>
          </a:prstGeom>
        </p:spPr>
        <p:txBody>
          <a:bodyPr wrap="square" lIns="107269" tIns="107269" rIns="107269" bIns="107269" anchor="t" anchorCtr="0">
            <a:noAutofit/>
          </a:bodyPr>
          <a:lstStyle/>
          <a:p>
            <a:pPr>
              <a:buNone/>
            </a:pPr>
            <a:r>
              <a:rPr lang="en-GB" sz="2800" dirty="0">
                <a:solidFill>
                  <a:schemeClr val="bg1"/>
                </a:solidFill>
              </a:rPr>
              <a:t>1: </a:t>
            </a:r>
            <a:r>
              <a:rPr lang="en-GB" sz="2800" b="1" dirty="0">
                <a:solidFill>
                  <a:schemeClr val="bg1"/>
                </a:solidFill>
              </a:rPr>
              <a:t>Twin prime conjecture</a:t>
            </a:r>
          </a:p>
          <a:p>
            <a:pPr>
              <a:buNone/>
            </a:pPr>
            <a:r>
              <a:rPr lang="en-GB" sz="2800" dirty="0">
                <a:solidFill>
                  <a:schemeClr val="bg1"/>
                </a:solidFill>
              </a:rPr>
              <a:t>Status: still unsolved</a:t>
            </a:r>
          </a:p>
          <a:p>
            <a:pPr>
              <a:buNone/>
            </a:pPr>
            <a:endParaRPr sz="28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GB" sz="2800" dirty="0">
                <a:solidFill>
                  <a:schemeClr val="bg1"/>
                </a:solidFill>
              </a:rPr>
              <a:t>2: </a:t>
            </a:r>
            <a:r>
              <a:rPr lang="en-GB" sz="2800" b="1" dirty="0" err="1">
                <a:solidFill>
                  <a:schemeClr val="bg1"/>
                </a:solidFill>
              </a:rPr>
              <a:t>Goldbach</a:t>
            </a:r>
            <a:r>
              <a:rPr lang="en-GB" sz="2800" b="1" dirty="0">
                <a:solidFill>
                  <a:schemeClr val="bg1"/>
                </a:solidFill>
              </a:rPr>
              <a:t> conjecture</a:t>
            </a:r>
          </a:p>
          <a:p>
            <a:pPr>
              <a:buNone/>
            </a:pPr>
            <a:r>
              <a:rPr lang="en-GB" sz="2800" dirty="0" smtClean="0">
                <a:solidFill>
                  <a:schemeClr val="bg1"/>
                </a:solidFill>
              </a:rPr>
              <a:t>Status: </a:t>
            </a:r>
            <a:r>
              <a:rPr lang="en-GB" sz="2800" dirty="0">
                <a:solidFill>
                  <a:schemeClr val="bg1"/>
                </a:solidFill>
              </a:rPr>
              <a:t>Still unsolved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654" y="2047380"/>
            <a:ext cx="2944738" cy="3589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7" name="Shape 97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311700" y="740701"/>
                <a:ext cx="8520600" cy="4555200"/>
              </a:xfrm>
              <a:prstGeom prst="rect">
                <a:avLst/>
              </a:prstGeom>
            </p:spPr>
            <p:txBody>
              <a:bodyPr wrap="square" lIns="107269" tIns="107269" rIns="107269" bIns="107269" anchor="t" anchorCtr="0">
                <a:noAutofit/>
              </a:bodyPr>
              <a:lstStyle/>
              <a:p>
                <a:pPr lvl="0"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3. </a:t>
                </a:r>
                <a:r>
                  <a:rPr lang="en-GB" sz="2800" b="1" dirty="0">
                    <a:solidFill>
                      <a:schemeClr val="bg1"/>
                    </a:solidFill>
                  </a:rPr>
                  <a:t>Legendre conjecture: </a:t>
                </a:r>
                <a:r>
                  <a:rPr lang="en-GB" sz="2800" dirty="0">
                    <a:solidFill>
                      <a:schemeClr val="bg1"/>
                    </a:solidFill>
                  </a:rPr>
                  <a:t>there is always a prime between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GB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ar-AE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AE" sz="2800" dirty="0">
                    <a:solidFill>
                      <a:schemeClr val="bg1"/>
                    </a:solidFill>
                  </a:rPr>
                  <a:t> </a:t>
                </a:r>
                <a:r>
                  <a:rPr lang="en-GB" sz="2800" dirty="0">
                    <a:solidFill>
                      <a:schemeClr val="bg1"/>
                    </a:solidFill>
                  </a:rPr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GB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ar-AE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800" dirty="0">
                    <a:solidFill>
                      <a:schemeClr val="bg1"/>
                    </a:solidFill>
                  </a:rPr>
                  <a:t>.</a:t>
                </a:r>
              </a:p>
              <a:p>
                <a:pPr lvl="0"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Status: still unsolved</a:t>
                </a:r>
              </a:p>
              <a:p>
                <a:pPr>
                  <a:buNone/>
                </a:pPr>
                <a:endParaRPr lang="en-GB" sz="2800" dirty="0">
                  <a:solidFill>
                    <a:schemeClr val="bg1"/>
                  </a:solidFill>
                </a:endParaRPr>
              </a:p>
              <a:p>
                <a:pPr lvl="0"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4. </a:t>
                </a:r>
                <a:r>
                  <a:rPr lang="en-GB" sz="2800" b="1" dirty="0">
                    <a:solidFill>
                      <a:schemeClr val="bg1"/>
                    </a:solidFill>
                  </a:rPr>
                  <a:t>no name conjecture: </a:t>
                </a:r>
                <a:r>
                  <a:rPr lang="en-GB" sz="2800" dirty="0">
                    <a:solidFill>
                      <a:schemeClr val="bg1"/>
                    </a:solidFill>
                  </a:rPr>
                  <a:t>there are infinitely many primes of the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GB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ar-AE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1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</a:rPr>
                  <a:t>.</a:t>
                </a:r>
              </a:p>
              <a:p>
                <a:pPr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Status: still unsolved</a:t>
                </a:r>
              </a:p>
            </p:txBody>
          </p:sp>
        </mc:Choice>
        <mc:Fallback>
          <p:sp>
            <p:nvSpPr>
              <p:cNvPr id="97" name="Shape 97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11700" y="740701"/>
                <a:ext cx="8520600" cy="4555200"/>
              </a:xfrm>
              <a:prstGeom prst="rect">
                <a:avLst/>
              </a:prstGeom>
              <a:blipFill rotWithShape="1">
                <a:blip r:embed="rId3"/>
                <a:stretch>
                  <a:fillRect l="-1288"/>
                </a:stretch>
              </a:blipFill>
            </p:spPr>
            <p:txBody>
              <a:bodyPr/>
              <a:lstStyle/>
              <a:p>
                <a:r>
                  <a:rPr lang="de-CH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wrap="square" lIns="107269" tIns="107269" rIns="107269" bIns="107269" anchor="t" anchorCtr="0">
            <a:no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Next puzzle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3" name="Shape 103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311700" y="1536633"/>
                <a:ext cx="8520600" cy="4555200"/>
              </a:xfrm>
              <a:prstGeom prst="rect">
                <a:avLst/>
              </a:prstGeom>
            </p:spPr>
            <p:txBody>
              <a:bodyPr wrap="square" lIns="107269" tIns="107269" rIns="107269" bIns="107269" anchor="t" anchorCtr="0">
                <a:noAutofit/>
              </a:bodyPr>
              <a:lstStyle/>
              <a:p>
                <a:pPr lvl="0"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Find two non-isomorphic groups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</a:rPr>
                      <m:t>𝐴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</a:rPr>
                      <m:t>𝐵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</a:rPr>
                  <a:t> with the following </a:t>
                </a:r>
                <a:r>
                  <a:rPr lang="en-GB" sz="2800" dirty="0" err="1">
                    <a:solidFill>
                      <a:schemeClr val="bg1"/>
                    </a:solidFill>
                  </a:rPr>
                  <a:t>homomorphisms</a:t>
                </a:r>
                <a:endParaRPr lang="en-GB" sz="2800" dirty="0">
                  <a:solidFill>
                    <a:schemeClr val="bg1"/>
                  </a:solidFill>
                </a:endParaRPr>
              </a:p>
              <a:p>
                <a:pPr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An injection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</a:rPr>
                      <m:t>𝐴</m:t>
                    </m:r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↪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endParaRPr lang="de-CH" sz="2800" dirty="0">
                  <a:solidFill>
                    <a:schemeClr val="bg1"/>
                  </a:solidFill>
                  <a:ea typeface="Cambria Math"/>
                </a:endParaRPr>
              </a:p>
              <a:p>
                <a:pPr lvl="0"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A surjection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</a:rPr>
                      <m:t>𝐴</m:t>
                    </m:r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↠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endParaRPr lang="de-CH" sz="2800" dirty="0">
                  <a:solidFill>
                    <a:schemeClr val="bg1"/>
                  </a:solidFill>
                  <a:ea typeface="Cambria Math"/>
                </a:endParaRPr>
              </a:p>
              <a:p>
                <a:pPr lvl="0"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An injection </a:t>
                </a:r>
                <a14:m>
                  <m:oMath xmlns:m="http://schemas.openxmlformats.org/officeDocument/2006/math"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𝐵</m:t>
                    </m:r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↪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𝐴</m:t>
                    </m:r>
                  </m:oMath>
                </a14:m>
                <a:endParaRPr lang="de-CH" sz="2800" dirty="0">
                  <a:solidFill>
                    <a:schemeClr val="bg1"/>
                  </a:solidFill>
                  <a:ea typeface="Cambria Math"/>
                </a:endParaRPr>
              </a:p>
              <a:p>
                <a:pPr lvl="0">
                  <a:buNone/>
                </a:pPr>
                <a:r>
                  <a:rPr lang="en-GB" sz="2800" dirty="0">
                    <a:solidFill>
                      <a:schemeClr val="bg1"/>
                    </a:solidFill>
                  </a:rPr>
                  <a:t>A surjection </a:t>
                </a:r>
                <a14:m>
                  <m:oMath xmlns:m="http://schemas.openxmlformats.org/officeDocument/2006/math"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𝐵</m:t>
                    </m:r>
                    <m:r>
                      <a:rPr lang="en-GB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↠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𝐴</m:t>
                    </m:r>
                  </m:oMath>
                </a14:m>
                <a:r>
                  <a:rPr lang="de-CH" sz="2800" dirty="0">
                    <a:solidFill>
                      <a:schemeClr val="bg1"/>
                    </a:solidFill>
                    <a:ea typeface="Cambria Math"/>
                  </a:rPr>
                  <a:t>			</a:t>
                </a:r>
                <a:r>
                  <a:rPr lang="de-CH" sz="2800" dirty="0" smtClean="0">
                    <a:solidFill>
                      <a:schemeClr val="bg1"/>
                    </a:solidFill>
                    <a:ea typeface="Cambria Math"/>
                  </a:rPr>
                  <a:t/>
                </a:r>
                <a:br>
                  <a:rPr lang="de-CH" sz="2800" dirty="0" smtClean="0">
                    <a:solidFill>
                      <a:schemeClr val="bg1"/>
                    </a:solidFill>
                    <a:ea typeface="Cambria Math"/>
                  </a:rPr>
                </a:br>
                <a:r>
                  <a:rPr lang="de-CH" sz="2800" dirty="0" smtClean="0">
                    <a:solidFill>
                      <a:schemeClr val="bg1"/>
                    </a:solidFill>
                    <a:ea typeface="Cambria Math"/>
                  </a:rPr>
                  <a:t>				</a:t>
                </a:r>
                <a:r>
                  <a:rPr lang="de-CH" sz="2800" dirty="0" err="1" smtClean="0">
                    <a:solidFill>
                      <a:schemeClr val="bg1"/>
                    </a:solidFill>
                    <a:ea typeface="Cambria Math"/>
                  </a:rPr>
                  <a:t>What</a:t>
                </a:r>
                <a:r>
                  <a:rPr lang="de-CH" sz="2800" dirty="0" smtClean="0">
                    <a:solidFill>
                      <a:schemeClr val="bg1"/>
                    </a:solidFill>
                    <a:ea typeface="Cambria Math"/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  <a:ea typeface="Cambria Math"/>
                  </a:rPr>
                  <a:t>about</a:t>
                </a:r>
                <a:r>
                  <a:rPr lang="de-CH" sz="2800" dirty="0">
                    <a:solidFill>
                      <a:schemeClr val="bg1"/>
                    </a:solidFill>
                    <a:ea typeface="Cambria Math"/>
                  </a:rPr>
                  <a:t> TOP?</a:t>
                </a:r>
              </a:p>
            </p:txBody>
          </p:sp>
        </mc:Choice>
        <mc:Fallback>
          <p:sp>
            <p:nvSpPr>
              <p:cNvPr id="103" name="Shape 103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11700" y="1536633"/>
                <a:ext cx="8520600" cy="4555200"/>
              </a:xfrm>
              <a:prstGeom prst="rect">
                <a:avLst/>
              </a:prstGeom>
              <a:blipFill rotWithShape="1">
                <a:blip r:embed="rId3"/>
                <a:stretch>
                  <a:fillRect l="-1288"/>
                </a:stretch>
              </a:blipFill>
            </p:spPr>
            <p:txBody>
              <a:bodyPr/>
              <a:lstStyle/>
              <a:p>
                <a:r>
                  <a:rPr lang="de-CH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err="1" smtClean="0">
                <a:solidFill>
                  <a:schemeClr val="bg1"/>
                </a:solidFill>
              </a:rPr>
              <a:t>Better</a:t>
            </a:r>
            <a:r>
              <a:rPr lang="de-CH" b="1" dirty="0" smtClean="0">
                <a:solidFill>
                  <a:schemeClr val="bg1"/>
                </a:solidFill>
              </a:rPr>
              <a:t> </a:t>
            </a:r>
            <a:r>
              <a:rPr lang="de-CH" b="1" dirty="0" err="1" smtClean="0">
                <a:solidFill>
                  <a:schemeClr val="bg1"/>
                </a:solidFill>
              </a:rPr>
              <a:t>next</a:t>
            </a:r>
            <a:r>
              <a:rPr lang="de-CH" b="1" dirty="0" smtClean="0">
                <a:solidFill>
                  <a:schemeClr val="bg1"/>
                </a:solidFill>
              </a:rPr>
              <a:t> puzzle</a:t>
            </a:r>
            <a:endParaRPr lang="de-CH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platzhalt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buNone/>
                </a:pPr>
                <a:r>
                  <a:rPr lang="de-CH" sz="2800" dirty="0">
                    <a:solidFill>
                      <a:schemeClr val="bg1"/>
                    </a:solidFill>
                  </a:rPr>
                  <a:t>Train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fares</a:t>
                </a:r>
                <a:r>
                  <a:rPr lang="de-CH" sz="2800" dirty="0">
                    <a:solidFill>
                      <a:schemeClr val="bg1"/>
                    </a:solidFill>
                  </a:rPr>
                  <a:t> *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usually</a:t>
                </a:r>
                <a:r>
                  <a:rPr lang="de-CH" sz="2800" dirty="0">
                    <a:solidFill>
                      <a:schemeClr val="bg1"/>
                    </a:solidFill>
                  </a:rPr>
                  <a:t>/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supposedly</a:t>
                </a:r>
                <a:r>
                  <a:rPr lang="de-CH" sz="2800" dirty="0">
                    <a:solidFill>
                      <a:schemeClr val="bg1"/>
                    </a:solidFill>
                  </a:rPr>
                  <a:t>*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define</a:t>
                </a:r>
                <a:r>
                  <a:rPr lang="de-CH" sz="2800" dirty="0">
                    <a:solidFill>
                      <a:schemeClr val="bg1"/>
                    </a:solidFill>
                  </a:rPr>
                  <a:t> a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metric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r>
                  <a:rPr lang="de-CH" sz="2800" dirty="0">
                    <a:solidFill>
                      <a:schemeClr val="bg1"/>
                    </a:solidFill>
                  </a:rPr>
                  <a:t> on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the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set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of</a:t>
                </a:r>
                <a:r>
                  <a:rPr lang="de-CH" sz="2800" dirty="0">
                    <a:solidFill>
                      <a:schemeClr val="bg1"/>
                    </a:solidFill>
                  </a:rPr>
                  <a:t> all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train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stations</a:t>
                </a:r>
                <a:endParaRPr lang="de-CH" sz="2800" dirty="0">
                  <a:solidFill>
                    <a:schemeClr val="bg1"/>
                  </a:solidFill>
                </a:endParaRPr>
              </a:p>
              <a:p>
                <a:pPr lvl="1">
                  <a:lnSpc>
                    <a:spcPct val="100000"/>
                  </a:lnSpc>
                  <a:spcBef>
                    <a:spcPts val="704"/>
                  </a:spcBef>
                  <a:spcAft>
                    <a:spcPts val="704"/>
                  </a:spcAft>
                  <a:buNone/>
                </a:pPr>
                <a:r>
                  <a:rPr lang="de-CH" sz="2800" dirty="0">
                    <a:solidFill>
                      <a:schemeClr val="bg1"/>
                    </a:solidFill>
                  </a:rPr>
                  <a:t>(1)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Positivity</a:t>
                </a:r>
                <a:r>
                  <a:rPr lang="de-CH" sz="2800" dirty="0">
                    <a:solidFill>
                      <a:schemeClr val="bg1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&gt;0,  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=0</m:t>
                    </m:r>
                  </m:oMath>
                </a14:m>
                <a:endParaRPr lang="de-CH" sz="2800" dirty="0">
                  <a:solidFill>
                    <a:schemeClr val="bg1"/>
                  </a:solidFill>
                </a:endParaRPr>
              </a:p>
              <a:p>
                <a:pPr lvl="1">
                  <a:lnSpc>
                    <a:spcPct val="100000"/>
                  </a:lnSpc>
                  <a:spcBef>
                    <a:spcPts val="704"/>
                  </a:spcBef>
                  <a:spcAft>
                    <a:spcPts val="704"/>
                  </a:spcAft>
                  <a:buNone/>
                </a:pPr>
                <a:r>
                  <a:rPr lang="de-CH" sz="2800" dirty="0">
                    <a:solidFill>
                      <a:schemeClr val="bg1"/>
                    </a:solidFill>
                  </a:rPr>
                  <a:t>(2)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Symmetry</a:t>
                </a:r>
                <a:r>
                  <a:rPr lang="de-CH" sz="2800" dirty="0">
                    <a:solidFill>
                      <a:schemeClr val="bg1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de-CH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CH" sz="2800" i="1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de-CH" sz="2800" dirty="0">
                  <a:solidFill>
                    <a:schemeClr val="bg1"/>
                  </a:solidFill>
                </a:endParaRPr>
              </a:p>
              <a:p>
                <a:pPr lvl="1">
                  <a:lnSpc>
                    <a:spcPct val="100000"/>
                  </a:lnSpc>
                  <a:spcBef>
                    <a:spcPts val="704"/>
                  </a:spcBef>
                  <a:spcAft>
                    <a:spcPts val="704"/>
                  </a:spcAft>
                  <a:buNone/>
                </a:pPr>
                <a:r>
                  <a:rPr lang="de-CH" sz="2800" dirty="0">
                    <a:solidFill>
                      <a:schemeClr val="bg1"/>
                    </a:solidFill>
                  </a:rPr>
                  <a:t>(3)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Triangle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 smtClean="0">
                    <a:solidFill>
                      <a:schemeClr val="bg1"/>
                    </a:solidFill>
                  </a:rPr>
                  <a:t>inequality</a:t>
                </a:r>
                <a:endParaRPr lang="de-CH" sz="2800" dirty="0" smtClean="0">
                  <a:solidFill>
                    <a:schemeClr val="bg1"/>
                  </a:solidFill>
                </a:endParaRPr>
              </a:p>
              <a:p>
                <a:pPr lvl="1">
                  <a:lnSpc>
                    <a:spcPct val="100000"/>
                  </a:lnSpc>
                  <a:spcBef>
                    <a:spcPts val="704"/>
                  </a:spcBef>
                  <a:spcAft>
                    <a:spcPts val="704"/>
                  </a:spcAft>
                  <a:buNone/>
                </a:pPr>
                <a:endParaRPr lang="de-CH" sz="2800" dirty="0">
                  <a:solidFill>
                    <a:schemeClr val="bg1"/>
                  </a:solidFill>
                </a:endParaRPr>
              </a:p>
              <a:p>
                <a:pPr lvl="1">
                  <a:buNone/>
                </a:pPr>
                <a:r>
                  <a:rPr lang="de-CH" sz="2800" dirty="0">
                    <a:solidFill>
                      <a:schemeClr val="bg1"/>
                    </a:solidFill>
                  </a:rPr>
                  <a:t>British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trains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don’t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satisfy</a:t>
                </a:r>
                <a:r>
                  <a:rPr lang="de-CH" sz="2800" dirty="0">
                    <a:solidFill>
                      <a:schemeClr val="bg1"/>
                    </a:solidFill>
                  </a:rPr>
                  <a:t> (3),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especially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when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the</a:t>
                </a:r>
                <a:r>
                  <a:rPr lang="de-CH" sz="2800" dirty="0">
                    <a:solidFill>
                      <a:schemeClr val="bg1"/>
                    </a:solidFill>
                  </a:rPr>
                  <a:t> 3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stations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are</a:t>
                </a:r>
                <a:r>
                  <a:rPr lang="de-CH" sz="2800" dirty="0">
                    <a:solidFill>
                      <a:schemeClr val="bg1"/>
                    </a:solidFill>
                  </a:rPr>
                  <a:t> on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the</a:t>
                </a:r>
                <a:r>
                  <a:rPr lang="de-CH" sz="2800" dirty="0">
                    <a:solidFill>
                      <a:schemeClr val="bg1"/>
                    </a:solidFill>
                  </a:rPr>
                  <a:t> same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line</a:t>
                </a:r>
                <a:r>
                  <a:rPr lang="de-CH" sz="2800" dirty="0">
                    <a:solidFill>
                      <a:schemeClr val="bg1"/>
                    </a:solidFill>
                  </a:rPr>
                  <a:t> (just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why</a:t>
                </a:r>
                <a:r>
                  <a:rPr lang="de-CH" sz="2800" dirty="0">
                    <a:solidFill>
                      <a:schemeClr val="bg1"/>
                    </a:solidFill>
                  </a:rPr>
                  <a:t>??).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How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can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you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visualise</a:t>
                </a:r>
                <a:r>
                  <a:rPr lang="de-CH" sz="2800" dirty="0">
                    <a:solidFill>
                      <a:schemeClr val="bg1"/>
                    </a:solidFill>
                  </a:rPr>
                  <a:t> </a:t>
                </a:r>
                <a:r>
                  <a:rPr lang="de-CH" sz="2800" dirty="0" err="1">
                    <a:solidFill>
                      <a:schemeClr val="bg1"/>
                    </a:solidFill>
                  </a:rPr>
                  <a:t>this</a:t>
                </a:r>
                <a:r>
                  <a:rPr lang="de-CH" sz="2800" dirty="0">
                    <a:solidFill>
                      <a:schemeClr val="bg1"/>
                    </a:solidFill>
                  </a:rPr>
                  <a:t>?</a:t>
                </a:r>
              </a:p>
              <a:p>
                <a:endParaRPr lang="de-CH" dirty="0"/>
              </a:p>
            </p:txBody>
          </p:sp>
        </mc:Choice>
        <mc:Fallback>
          <p:sp>
            <p:nvSpPr>
              <p:cNvPr id="3" name="Text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1288" b="-17537"/>
                </a:stretch>
              </a:blipFill>
            </p:spPr>
            <p:txBody>
              <a:bodyPr/>
              <a:lstStyle/>
              <a:p>
                <a:r>
                  <a:rPr lang="de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720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Graustuf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0</TotalTime>
  <Words>352</Words>
  <Application>Microsoft Office PowerPoint</Application>
  <PresentationFormat>Bildschirmpräsentation (4:3)</PresentationFormat>
  <Paragraphs>52</Paragraphs>
  <Slides>9</Slides>
  <Notes>8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Simple Light</vt:lpstr>
      <vt:lpstr>From a twitter puzzle to Landau’s 4th problem in &lt;5min </vt:lpstr>
      <vt:lpstr>PowerPoint-Präsentation</vt:lpstr>
      <vt:lpstr>PowerPoint-Präsentation</vt:lpstr>
      <vt:lpstr>PowerPoint-Präsentation</vt:lpstr>
      <vt:lpstr>PowerPoint-Präsentation</vt:lpstr>
      <vt:lpstr>Edmund Landau presented 4 problems in 1912 (IMC in Cambridge)</vt:lpstr>
      <vt:lpstr>PowerPoint-Präsentation</vt:lpstr>
      <vt:lpstr>Next puzzle</vt:lpstr>
      <vt:lpstr>Better next puzzle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a twitter puzzle to Landau’s 4th problem in &lt;5min </dc:title>
  <dc:creator>pr</dc:creator>
  <cp:lastModifiedBy>pr</cp:lastModifiedBy>
  <cp:revision>18</cp:revision>
  <cp:lastPrinted>2017-11-12T01:20:28Z</cp:lastPrinted>
  <dcterms:modified xsi:type="dcterms:W3CDTF">2017-11-12T11:04:53Z</dcterms:modified>
</cp:coreProperties>
</file>