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62" r:id="rId3"/>
    <p:sldId id="257" r:id="rId4"/>
    <p:sldId id="263" r:id="rId5"/>
    <p:sldId id="264" r:id="rId6"/>
    <p:sldId id="265" r:id="rId7"/>
    <p:sldId id="266" r:id="rId8"/>
    <p:sldId id="268" r:id="rId9"/>
    <p:sldId id="270" r:id="rId10"/>
    <p:sldId id="269" r:id="rId11"/>
    <p:sldId id="271" r:id="rId12"/>
    <p:sldId id="272" r:id="rId13"/>
    <p:sldId id="273" r:id="rId14"/>
    <p:sldId id="274" r:id="rId15"/>
    <p:sldId id="275" r:id="rId16"/>
    <p:sldId id="276" r:id="rId17"/>
    <p:sldId id="277" r:id="rId18"/>
    <p:sldId id="278" r:id="rId19"/>
    <p:sldId id="279" r:id="rId20"/>
    <p:sldId id="280" r:id="rId21"/>
    <p:sldId id="258" r:id="rId22"/>
    <p:sldId id="28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D631"/>
    <a:srgbClr val="AC1F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6"/>
    <p:restoredTop sz="94666"/>
  </p:normalViewPr>
  <p:slideViewPr>
    <p:cSldViewPr snapToGrid="0" snapToObjects="1">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8E4199-321B-D248-965E-33999FA6CB6A}" type="datetimeFigureOut">
              <a:rPr lang="en-US" smtClean="0"/>
              <a:t>12/20/2018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04EF3C-50EE-2745-8594-AC0ECFF7AC2B}" type="slidenum">
              <a:rPr lang="en-US" smtClean="0"/>
              <a:t>‹#›</a:t>
            </a:fld>
            <a:endParaRPr lang="en-US"/>
          </a:p>
        </p:txBody>
      </p:sp>
    </p:spTree>
    <p:extLst>
      <p:ext uri="{BB962C8B-B14F-4D97-AF65-F5344CB8AC3E}">
        <p14:creationId xmlns:p14="http://schemas.microsoft.com/office/powerpoint/2010/main" val="1542745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a:t>
            </a:fld>
            <a:endParaRPr lang="en-US"/>
          </a:p>
        </p:txBody>
      </p:sp>
    </p:spTree>
    <p:extLst>
      <p:ext uri="{BB962C8B-B14F-4D97-AF65-F5344CB8AC3E}">
        <p14:creationId xmlns:p14="http://schemas.microsoft.com/office/powerpoint/2010/main" val="201607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11</a:t>
            </a:fld>
            <a:endParaRPr lang="en-US"/>
          </a:p>
        </p:txBody>
      </p:sp>
    </p:spTree>
    <p:extLst>
      <p:ext uri="{BB962C8B-B14F-4D97-AF65-F5344CB8AC3E}">
        <p14:creationId xmlns:p14="http://schemas.microsoft.com/office/powerpoint/2010/main" val="3290244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12</a:t>
            </a:fld>
            <a:endParaRPr lang="en-US"/>
          </a:p>
        </p:txBody>
      </p:sp>
    </p:spTree>
    <p:extLst>
      <p:ext uri="{BB962C8B-B14F-4D97-AF65-F5344CB8AC3E}">
        <p14:creationId xmlns:p14="http://schemas.microsoft.com/office/powerpoint/2010/main" val="3424092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13</a:t>
            </a:fld>
            <a:endParaRPr lang="en-US"/>
          </a:p>
        </p:txBody>
      </p:sp>
    </p:spTree>
    <p:extLst>
      <p:ext uri="{BB962C8B-B14F-4D97-AF65-F5344CB8AC3E}">
        <p14:creationId xmlns:p14="http://schemas.microsoft.com/office/powerpoint/2010/main" val="13996237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14</a:t>
            </a:fld>
            <a:endParaRPr lang="en-US"/>
          </a:p>
        </p:txBody>
      </p:sp>
    </p:spTree>
    <p:extLst>
      <p:ext uri="{BB962C8B-B14F-4D97-AF65-F5344CB8AC3E}">
        <p14:creationId xmlns:p14="http://schemas.microsoft.com/office/powerpoint/2010/main" val="9214572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15</a:t>
            </a:fld>
            <a:endParaRPr lang="en-US"/>
          </a:p>
        </p:txBody>
      </p:sp>
    </p:spTree>
    <p:extLst>
      <p:ext uri="{BB962C8B-B14F-4D97-AF65-F5344CB8AC3E}">
        <p14:creationId xmlns:p14="http://schemas.microsoft.com/office/powerpoint/2010/main" val="24471121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16</a:t>
            </a:fld>
            <a:endParaRPr lang="en-US"/>
          </a:p>
        </p:txBody>
      </p:sp>
    </p:spTree>
    <p:extLst>
      <p:ext uri="{BB962C8B-B14F-4D97-AF65-F5344CB8AC3E}">
        <p14:creationId xmlns:p14="http://schemas.microsoft.com/office/powerpoint/2010/main" val="33898069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17</a:t>
            </a:fld>
            <a:endParaRPr lang="en-US"/>
          </a:p>
        </p:txBody>
      </p:sp>
    </p:spTree>
    <p:extLst>
      <p:ext uri="{BB962C8B-B14F-4D97-AF65-F5344CB8AC3E}">
        <p14:creationId xmlns:p14="http://schemas.microsoft.com/office/powerpoint/2010/main" val="3246565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18</a:t>
            </a:fld>
            <a:endParaRPr lang="en-US"/>
          </a:p>
        </p:txBody>
      </p:sp>
    </p:spTree>
    <p:extLst>
      <p:ext uri="{BB962C8B-B14F-4D97-AF65-F5344CB8AC3E}">
        <p14:creationId xmlns:p14="http://schemas.microsoft.com/office/powerpoint/2010/main" val="616841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19</a:t>
            </a:fld>
            <a:endParaRPr lang="en-US"/>
          </a:p>
        </p:txBody>
      </p:sp>
    </p:spTree>
    <p:extLst>
      <p:ext uri="{BB962C8B-B14F-4D97-AF65-F5344CB8AC3E}">
        <p14:creationId xmlns:p14="http://schemas.microsoft.com/office/powerpoint/2010/main" val="11071584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20</a:t>
            </a:fld>
            <a:endParaRPr lang="en-US"/>
          </a:p>
        </p:txBody>
      </p:sp>
    </p:spTree>
    <p:extLst>
      <p:ext uri="{BB962C8B-B14F-4D97-AF65-F5344CB8AC3E}">
        <p14:creationId xmlns:p14="http://schemas.microsoft.com/office/powerpoint/2010/main" val="458155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3</a:t>
            </a:fld>
            <a:endParaRPr lang="en-US"/>
          </a:p>
        </p:txBody>
      </p:sp>
    </p:spTree>
    <p:extLst>
      <p:ext uri="{BB962C8B-B14F-4D97-AF65-F5344CB8AC3E}">
        <p14:creationId xmlns:p14="http://schemas.microsoft.com/office/powerpoint/2010/main" val="212182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4</a:t>
            </a:fld>
            <a:endParaRPr lang="en-US"/>
          </a:p>
        </p:txBody>
      </p:sp>
    </p:spTree>
    <p:extLst>
      <p:ext uri="{BB962C8B-B14F-4D97-AF65-F5344CB8AC3E}">
        <p14:creationId xmlns:p14="http://schemas.microsoft.com/office/powerpoint/2010/main" val="2652105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5</a:t>
            </a:fld>
            <a:endParaRPr lang="en-US"/>
          </a:p>
        </p:txBody>
      </p:sp>
    </p:spTree>
    <p:extLst>
      <p:ext uri="{BB962C8B-B14F-4D97-AF65-F5344CB8AC3E}">
        <p14:creationId xmlns:p14="http://schemas.microsoft.com/office/powerpoint/2010/main" val="191549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6</a:t>
            </a:fld>
            <a:endParaRPr lang="en-US"/>
          </a:p>
        </p:txBody>
      </p:sp>
    </p:spTree>
    <p:extLst>
      <p:ext uri="{BB962C8B-B14F-4D97-AF65-F5344CB8AC3E}">
        <p14:creationId xmlns:p14="http://schemas.microsoft.com/office/powerpoint/2010/main" val="962823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7</a:t>
            </a:fld>
            <a:endParaRPr lang="en-US"/>
          </a:p>
        </p:txBody>
      </p:sp>
    </p:spTree>
    <p:extLst>
      <p:ext uri="{BB962C8B-B14F-4D97-AF65-F5344CB8AC3E}">
        <p14:creationId xmlns:p14="http://schemas.microsoft.com/office/powerpoint/2010/main" val="1670620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8</a:t>
            </a:fld>
            <a:endParaRPr lang="en-US"/>
          </a:p>
        </p:txBody>
      </p:sp>
    </p:spTree>
    <p:extLst>
      <p:ext uri="{BB962C8B-B14F-4D97-AF65-F5344CB8AC3E}">
        <p14:creationId xmlns:p14="http://schemas.microsoft.com/office/powerpoint/2010/main" val="363707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9</a:t>
            </a:fld>
            <a:endParaRPr lang="en-US"/>
          </a:p>
        </p:txBody>
      </p:sp>
    </p:spTree>
    <p:extLst>
      <p:ext uri="{BB962C8B-B14F-4D97-AF65-F5344CB8AC3E}">
        <p14:creationId xmlns:p14="http://schemas.microsoft.com/office/powerpoint/2010/main" val="4083021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04EF3C-50EE-2745-8594-AC0ECFF7AC2B}" type="slidenum">
              <a:rPr lang="en-US" smtClean="0"/>
              <a:t>10</a:t>
            </a:fld>
            <a:endParaRPr lang="en-US"/>
          </a:p>
        </p:txBody>
      </p:sp>
    </p:spTree>
    <p:extLst>
      <p:ext uri="{BB962C8B-B14F-4D97-AF65-F5344CB8AC3E}">
        <p14:creationId xmlns:p14="http://schemas.microsoft.com/office/powerpoint/2010/main" val="1641681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lvl1pPr>
              <a:defRPr>
                <a:solidFill>
                  <a:srgbClr val="FED631"/>
                </a:solidFill>
                <a:latin typeface="Cambria" charset="0"/>
                <a:ea typeface="Cambria" charset="0"/>
                <a:cs typeface="Cambria" charset="0"/>
              </a:defRPr>
            </a:lvl1pPr>
          </a:lstStyle>
          <a:p>
            <a:r>
              <a:rPr lang="en-US"/>
              <a:t>Odds And Evenings</a:t>
            </a:r>
            <a:endParaRPr lang="en-US" dirty="0"/>
          </a:p>
        </p:txBody>
      </p:sp>
      <p:sp>
        <p:nvSpPr>
          <p:cNvPr id="6" name="Slide Number Placeholder 5"/>
          <p:cNvSpPr>
            <a:spLocks noGrp="1"/>
          </p:cNvSpPr>
          <p:nvPr>
            <p:ph type="sldNum" sz="quarter" idx="12"/>
          </p:nvPr>
        </p:nvSpPr>
        <p:spPr/>
        <p:txBody>
          <a:bodyPr/>
          <a:lstStyle>
            <a:lvl1pPr>
              <a:defRPr>
                <a:solidFill>
                  <a:srgbClr val="FED631"/>
                </a:solidFill>
                <a:latin typeface="Cambria" charset="0"/>
                <a:ea typeface="Cambria" charset="0"/>
                <a:cs typeface="Cambria" charset="0"/>
              </a:defRPr>
            </a:lvl1pPr>
          </a:lstStyle>
          <a:p>
            <a:fld id="{EAF1026D-22B1-5342-9578-D044E8D74002}" type="slidenum">
              <a:rPr lang="en-US" smtClean="0"/>
              <a:pPr/>
              <a:t>‹#›</a:t>
            </a:fld>
            <a:endParaRPr lang="en-US" dirty="0"/>
          </a:p>
        </p:txBody>
      </p:sp>
    </p:spTree>
    <p:extLst>
      <p:ext uri="{BB962C8B-B14F-4D97-AF65-F5344CB8AC3E}">
        <p14:creationId xmlns:p14="http://schemas.microsoft.com/office/powerpoint/2010/main" val="49461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Odds And Evenings</a:t>
            </a:r>
          </a:p>
        </p:txBody>
      </p:sp>
      <p:sp>
        <p:nvSpPr>
          <p:cNvPr id="6" name="Slide Number Placeholder 5"/>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1953049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Odds And Evenings</a:t>
            </a:r>
          </a:p>
        </p:txBody>
      </p:sp>
      <p:sp>
        <p:nvSpPr>
          <p:cNvPr id="6" name="Slide Number Placeholder 5"/>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62083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lvl1pPr>
              <a:defRPr>
                <a:solidFill>
                  <a:srgbClr val="FED631"/>
                </a:solidFill>
                <a:latin typeface="Cambria" charset="0"/>
                <a:ea typeface="Cambria" charset="0"/>
                <a:cs typeface="Cambria" charset="0"/>
              </a:defRPr>
            </a:lvl1pPr>
          </a:lstStyle>
          <a:p>
            <a:r>
              <a:rPr lang="en-US" dirty="0"/>
              <a:t>Odds And Evenings</a:t>
            </a:r>
          </a:p>
        </p:txBody>
      </p:sp>
      <p:sp>
        <p:nvSpPr>
          <p:cNvPr id="6" name="Slide Number Placeholder 5"/>
          <p:cNvSpPr>
            <a:spLocks noGrp="1"/>
          </p:cNvSpPr>
          <p:nvPr>
            <p:ph type="sldNum" sz="quarter" idx="12"/>
          </p:nvPr>
        </p:nvSpPr>
        <p:spPr/>
        <p:txBody>
          <a:bodyPr/>
          <a:lstStyle>
            <a:lvl1pPr>
              <a:defRPr>
                <a:solidFill>
                  <a:srgbClr val="FED631"/>
                </a:solidFill>
                <a:latin typeface="Cambria" charset="0"/>
                <a:ea typeface="Cambria" charset="0"/>
                <a:cs typeface="Cambria" charset="0"/>
              </a:defRPr>
            </a:lvl1pPr>
          </a:lstStyle>
          <a:p>
            <a:fld id="{EAF1026D-22B1-5342-9578-D044E8D74002}" type="slidenum">
              <a:rPr lang="en-US" smtClean="0"/>
              <a:pPr/>
              <a:t>‹#›</a:t>
            </a:fld>
            <a:endParaRPr lang="en-US" dirty="0"/>
          </a:p>
        </p:txBody>
      </p:sp>
    </p:spTree>
    <p:extLst>
      <p:ext uri="{BB962C8B-B14F-4D97-AF65-F5344CB8AC3E}">
        <p14:creationId xmlns:p14="http://schemas.microsoft.com/office/powerpoint/2010/main" val="260095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Odds And Evenings</a:t>
            </a:r>
          </a:p>
        </p:txBody>
      </p:sp>
      <p:sp>
        <p:nvSpPr>
          <p:cNvPr id="6" name="Slide Number Placeholder 5"/>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1296687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Odds And Evenings</a:t>
            </a:r>
          </a:p>
        </p:txBody>
      </p:sp>
      <p:sp>
        <p:nvSpPr>
          <p:cNvPr id="7" name="Slide Number Placeholder 6"/>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757804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Odds And Evenings</a:t>
            </a:r>
          </a:p>
        </p:txBody>
      </p:sp>
      <p:sp>
        <p:nvSpPr>
          <p:cNvPr id="9" name="Slide Number Placeholder 8"/>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1845213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Odds And Evenings</a:t>
            </a:r>
          </a:p>
        </p:txBody>
      </p:sp>
      <p:sp>
        <p:nvSpPr>
          <p:cNvPr id="5" name="Slide Number Placeholder 4"/>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68762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Odds And Evenings</a:t>
            </a:r>
          </a:p>
        </p:txBody>
      </p:sp>
      <p:sp>
        <p:nvSpPr>
          <p:cNvPr id="4" name="Slide Number Placeholder 3"/>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1367300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Odds And Evenings</a:t>
            </a:r>
          </a:p>
        </p:txBody>
      </p:sp>
      <p:sp>
        <p:nvSpPr>
          <p:cNvPr id="7" name="Slide Number Placeholder 6"/>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2137942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Odds And Evenings</a:t>
            </a:r>
          </a:p>
        </p:txBody>
      </p:sp>
      <p:sp>
        <p:nvSpPr>
          <p:cNvPr id="7" name="Slide Number Placeholder 6"/>
          <p:cNvSpPr>
            <a:spLocks noGrp="1"/>
          </p:cNvSpPr>
          <p:nvPr>
            <p:ph type="sldNum" sz="quarter" idx="12"/>
          </p:nvPr>
        </p:nvSpPr>
        <p:spPr/>
        <p:txBody>
          <a:bodyPr/>
          <a:lstStyle/>
          <a:p>
            <a:fld id="{EAF1026D-22B1-5342-9578-D044E8D74002}" type="slidenum">
              <a:rPr lang="en-US" smtClean="0"/>
              <a:t>‹#›</a:t>
            </a:fld>
            <a:endParaRPr lang="en-US"/>
          </a:p>
        </p:txBody>
      </p:sp>
    </p:spTree>
    <p:extLst>
      <p:ext uri="{BB962C8B-B14F-4D97-AF65-F5344CB8AC3E}">
        <p14:creationId xmlns:p14="http://schemas.microsoft.com/office/powerpoint/2010/main" val="706190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C1F2A"/>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FED631"/>
                </a:solidFill>
              </a:defRPr>
            </a:lvl1pPr>
          </a:lstStyle>
          <a:p>
            <a:r>
              <a:rPr lang="en-US" dirty="0"/>
              <a:t>Odds And Evenings</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FED631"/>
                </a:solidFill>
              </a:defRPr>
            </a:lvl1pPr>
          </a:lstStyle>
          <a:p>
            <a:fld id="{EAF1026D-22B1-5342-9578-D044E8D74002}" type="slidenum">
              <a:rPr lang="en-US" smtClean="0"/>
              <a:pPr/>
              <a:t>‹#›</a:t>
            </a:fld>
            <a:endParaRPr lang="en-US" dirty="0"/>
          </a:p>
        </p:txBody>
      </p:sp>
    </p:spTree>
    <p:extLst>
      <p:ext uri="{BB962C8B-B14F-4D97-AF65-F5344CB8AC3E}">
        <p14:creationId xmlns:p14="http://schemas.microsoft.com/office/powerpoint/2010/main" val="614746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FED631"/>
          </a:solidFill>
          <a:latin typeface="Cambria" charset="0"/>
          <a:ea typeface="Cambria" charset="0"/>
          <a:cs typeface="Cambria" charset="0"/>
        </a:defRPr>
      </a:lvl1pPr>
      <a:lvl2pPr marL="685800" indent="-228600" algn="l" defTabSz="914400" rtl="0" eaLnBrk="1" latinLnBrk="0" hangingPunct="1">
        <a:lnSpc>
          <a:spcPct val="90000"/>
        </a:lnSpc>
        <a:spcBef>
          <a:spcPts val="500"/>
        </a:spcBef>
        <a:buFont typeface="Arial"/>
        <a:buChar char="•"/>
        <a:defRPr sz="2400" kern="1200">
          <a:solidFill>
            <a:srgbClr val="FED631"/>
          </a:solidFill>
          <a:latin typeface="Cambria" charset="0"/>
          <a:ea typeface="Cambria" charset="0"/>
          <a:cs typeface="Cambria" charset="0"/>
        </a:defRPr>
      </a:lvl2pPr>
      <a:lvl3pPr marL="1143000" indent="-228600" algn="l" defTabSz="914400" rtl="0" eaLnBrk="1" latinLnBrk="0" hangingPunct="1">
        <a:lnSpc>
          <a:spcPct val="90000"/>
        </a:lnSpc>
        <a:spcBef>
          <a:spcPts val="500"/>
        </a:spcBef>
        <a:buFont typeface="Arial"/>
        <a:buChar char="•"/>
        <a:defRPr sz="2000" kern="1200">
          <a:solidFill>
            <a:srgbClr val="FED631"/>
          </a:solidFill>
          <a:latin typeface="Cambria" charset="0"/>
          <a:ea typeface="Cambria" charset="0"/>
          <a:cs typeface="Cambria" charset="0"/>
        </a:defRPr>
      </a:lvl3pPr>
      <a:lvl4pPr marL="1600200" indent="-228600" algn="l" defTabSz="914400" rtl="0" eaLnBrk="1" latinLnBrk="0" hangingPunct="1">
        <a:lnSpc>
          <a:spcPct val="90000"/>
        </a:lnSpc>
        <a:spcBef>
          <a:spcPts val="500"/>
        </a:spcBef>
        <a:buFont typeface="Arial"/>
        <a:buChar char="•"/>
        <a:defRPr sz="1800" kern="1200">
          <a:solidFill>
            <a:srgbClr val="FED631"/>
          </a:solidFill>
          <a:latin typeface="Cambria" charset="0"/>
          <a:ea typeface="Cambria" charset="0"/>
          <a:cs typeface="Cambria" charset="0"/>
        </a:defRPr>
      </a:lvl4pPr>
      <a:lvl5pPr marL="2057400" indent="-228600" algn="l" defTabSz="914400" rtl="0" eaLnBrk="1" latinLnBrk="0" hangingPunct="1">
        <a:lnSpc>
          <a:spcPct val="90000"/>
        </a:lnSpc>
        <a:spcBef>
          <a:spcPts val="500"/>
        </a:spcBef>
        <a:buFont typeface="Arial"/>
        <a:buChar char="•"/>
        <a:defRPr sz="1800" kern="1200">
          <a:solidFill>
            <a:srgbClr val="FED631"/>
          </a:solidFill>
          <a:latin typeface="Cambria" charset="0"/>
          <a:ea typeface="Cambria" charset="0"/>
          <a:cs typeface="Cambri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58197"/>
            <a:ext cx="12192000" cy="2387600"/>
          </a:xfrm>
        </p:spPr>
        <p:txBody>
          <a:bodyPr/>
          <a:lstStyle/>
          <a:p>
            <a:r>
              <a:rPr lang="en-US" dirty="0"/>
              <a:t>An Algorithm for</a:t>
            </a:r>
            <a:br>
              <a:rPr lang="en-US" dirty="0"/>
            </a:br>
            <a:r>
              <a:rPr lang="en-US" dirty="0"/>
              <a:t>Creating Puzzles</a:t>
            </a:r>
          </a:p>
        </p:txBody>
      </p:sp>
      <p:sp>
        <p:nvSpPr>
          <p:cNvPr id="3" name="Subtitle 2"/>
          <p:cNvSpPr>
            <a:spLocks noGrp="1"/>
          </p:cNvSpPr>
          <p:nvPr>
            <p:ph type="subTitle" idx="1"/>
          </p:nvPr>
        </p:nvSpPr>
        <p:spPr>
          <a:xfrm>
            <a:off x="0" y="3459192"/>
            <a:ext cx="12192000" cy="1655762"/>
          </a:xfrm>
        </p:spPr>
        <p:txBody>
          <a:bodyPr>
            <a:normAutofit/>
          </a:bodyPr>
          <a:lstStyle/>
          <a:p>
            <a:endParaRPr lang="en-US" dirty="0"/>
          </a:p>
          <a:p>
            <a:r>
              <a:rPr lang="en-US" sz="2800" dirty="0"/>
              <a:t>By Alaric Stephen</a:t>
            </a:r>
          </a:p>
          <a:p>
            <a:r>
              <a:rPr lang="en-US" sz="2800" dirty="0"/>
              <a:t>oddsandevenings.com</a:t>
            </a:r>
          </a:p>
        </p:txBody>
      </p:sp>
      <p:sp>
        <p:nvSpPr>
          <p:cNvPr id="4" name="Footer Placeholder 3"/>
          <p:cNvSpPr>
            <a:spLocks noGrp="1"/>
          </p:cNvSpPr>
          <p:nvPr>
            <p:ph type="ftr" sz="quarter" idx="11"/>
          </p:nvPr>
        </p:nvSpPr>
        <p:spPr>
          <a:xfrm>
            <a:off x="0" y="6356350"/>
            <a:ext cx="12192000" cy="365125"/>
          </a:xfrm>
        </p:spPr>
        <p:txBody>
          <a:bodyPr/>
          <a:lstStyle/>
          <a:p>
            <a:r>
              <a:rPr lang="en-US" dirty="0"/>
              <a:t>Odds And Evenings</a:t>
            </a:r>
          </a:p>
        </p:txBody>
      </p:sp>
      <p:sp>
        <p:nvSpPr>
          <p:cNvPr id="5" name="Slide Number Placeholder 4"/>
          <p:cNvSpPr>
            <a:spLocks noGrp="1"/>
          </p:cNvSpPr>
          <p:nvPr>
            <p:ph type="sldNum" sz="quarter" idx="12"/>
          </p:nvPr>
        </p:nvSpPr>
        <p:spPr/>
        <p:txBody>
          <a:bodyPr/>
          <a:lstStyle/>
          <a:p>
            <a:fld id="{EAF1026D-22B1-5342-9578-D044E8D74002}" type="slidenum">
              <a:rPr lang="en-US" smtClean="0"/>
              <a:pPr/>
              <a:t>1</a:t>
            </a:fld>
            <a:endParaRPr lang="en-US" dirty="0"/>
          </a:p>
        </p:txBody>
      </p:sp>
    </p:spTree>
    <p:extLst>
      <p:ext uri="{BB962C8B-B14F-4D97-AF65-F5344CB8AC3E}">
        <p14:creationId xmlns:p14="http://schemas.microsoft.com/office/powerpoint/2010/main" val="110166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10</a:t>
            </a:fld>
            <a:endParaRPr lang="en-US" dirty="0"/>
          </a:p>
        </p:txBody>
      </p:sp>
      <p:sp>
        <p:nvSpPr>
          <p:cNvPr id="70" name="Title 1"/>
          <p:cNvSpPr txBox="1">
            <a:spLocks/>
          </p:cNvSpPr>
          <p:nvPr/>
        </p:nvSpPr>
        <p:spPr>
          <a:xfrm>
            <a:off x="130629" y="1949810"/>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3600" dirty="0"/>
              <a:t>1. Unique Hamiltonian Cycle</a:t>
            </a:r>
          </a:p>
        </p:txBody>
      </p:sp>
      <p:sp>
        <p:nvSpPr>
          <p:cNvPr id="3" name="Title 2"/>
          <p:cNvSpPr>
            <a:spLocks noGrp="1"/>
          </p:cNvSpPr>
          <p:nvPr>
            <p:ph type="title"/>
          </p:nvPr>
        </p:nvSpPr>
        <p:spPr>
          <a:xfrm>
            <a:off x="0" y="365125"/>
            <a:ext cx="12192000" cy="1325563"/>
          </a:xfrm>
        </p:spPr>
        <p:txBody>
          <a:bodyPr/>
          <a:lstStyle/>
          <a:p>
            <a:pPr algn="ctr"/>
            <a:r>
              <a:rPr lang="en-GB" dirty="0"/>
              <a:t>What do we want from the algorithm?</a:t>
            </a:r>
          </a:p>
        </p:txBody>
      </p:sp>
      <p:sp>
        <p:nvSpPr>
          <p:cNvPr id="6" name="Title 1"/>
          <p:cNvSpPr txBox="1">
            <a:spLocks/>
          </p:cNvSpPr>
          <p:nvPr/>
        </p:nvSpPr>
        <p:spPr>
          <a:xfrm>
            <a:off x="130629" y="3275373"/>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3600" dirty="0"/>
              <a:t>2. A Relatively Dense Graph</a:t>
            </a:r>
          </a:p>
        </p:txBody>
      </p:sp>
    </p:spTree>
    <p:extLst>
      <p:ext uri="{BB962C8B-B14F-4D97-AF65-F5344CB8AC3E}">
        <p14:creationId xmlns:p14="http://schemas.microsoft.com/office/powerpoint/2010/main" val="431512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11</a:t>
            </a:fld>
            <a:endParaRPr lang="en-US" dirty="0"/>
          </a:p>
        </p:txBody>
      </p:sp>
      <p:sp>
        <p:nvSpPr>
          <p:cNvPr id="70" name="Title 1"/>
          <p:cNvSpPr txBox="1">
            <a:spLocks/>
          </p:cNvSpPr>
          <p:nvPr/>
        </p:nvSpPr>
        <p:spPr>
          <a:xfrm>
            <a:off x="7271352" y="1244993"/>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Draw and label n points</a:t>
            </a:r>
          </a:p>
        </p:txBody>
      </p:sp>
      <p:sp>
        <p:nvSpPr>
          <p:cNvPr id="3" name="Title 2"/>
          <p:cNvSpPr>
            <a:spLocks noGrp="1"/>
          </p:cNvSpPr>
          <p:nvPr>
            <p:ph type="title"/>
          </p:nvPr>
        </p:nvSpPr>
        <p:spPr>
          <a:xfrm>
            <a:off x="0" y="365125"/>
            <a:ext cx="12192000" cy="1325563"/>
          </a:xfrm>
        </p:spPr>
        <p:txBody>
          <a:bodyPr/>
          <a:lstStyle/>
          <a:p>
            <a:pPr algn="ctr"/>
            <a:r>
              <a:rPr lang="en-GB" dirty="0"/>
              <a:t>The Algorithm</a:t>
            </a:r>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5250080" y="115664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28481" y="156637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7059354" y="357025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6287070" y="442241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5149393" y="490811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03918" y="444073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3075565" y="349151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3240698" y="241122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941296" y="156199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spTree>
    <p:extLst>
      <p:ext uri="{BB962C8B-B14F-4D97-AF65-F5344CB8AC3E}">
        <p14:creationId xmlns:p14="http://schemas.microsoft.com/office/powerpoint/2010/main" val="3020041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12</a:t>
            </a:fld>
            <a:endParaRPr lang="en-US" dirty="0"/>
          </a:p>
        </p:txBody>
      </p:sp>
      <p:sp>
        <p:nvSpPr>
          <p:cNvPr id="70" name="Title 1"/>
          <p:cNvSpPr txBox="1">
            <a:spLocks/>
          </p:cNvSpPr>
          <p:nvPr/>
        </p:nvSpPr>
        <p:spPr>
          <a:xfrm>
            <a:off x="7271352" y="1244993"/>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Connect the nodes</a:t>
            </a:r>
          </a:p>
          <a:p>
            <a:pPr algn="ctr"/>
            <a:r>
              <a:rPr lang="en-US" sz="2800" dirty="0"/>
              <a:t>around the edge</a:t>
            </a:r>
          </a:p>
        </p:txBody>
      </p:sp>
      <p:sp>
        <p:nvSpPr>
          <p:cNvPr id="3" name="Title 2"/>
          <p:cNvSpPr>
            <a:spLocks noGrp="1"/>
          </p:cNvSpPr>
          <p:nvPr>
            <p:ph type="title"/>
          </p:nvPr>
        </p:nvSpPr>
        <p:spPr>
          <a:xfrm>
            <a:off x="0" y="365125"/>
            <a:ext cx="12192000" cy="1325563"/>
          </a:xfrm>
        </p:spPr>
        <p:txBody>
          <a:bodyPr/>
          <a:lstStyle/>
          <a:p>
            <a:pPr algn="ctr"/>
            <a:r>
              <a:rPr lang="en-GB" dirty="0"/>
              <a:t>The Algorithm</a:t>
            </a:r>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5250080" y="115664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28481" y="156637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7059354" y="357025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6287070" y="442241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5149393" y="490811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03918" y="444073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3075565" y="349151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3240698" y="241122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941296" y="156199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sp>
        <p:nvSpPr>
          <p:cNvPr id="35"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This will be our</a:t>
            </a:r>
          </a:p>
          <a:p>
            <a:pPr algn="ctr"/>
            <a:r>
              <a:rPr lang="en-US" sz="2800" dirty="0"/>
              <a:t>solution</a:t>
            </a:r>
          </a:p>
        </p:txBody>
      </p:sp>
      <p:cxnSp>
        <p:nvCxnSpPr>
          <p:cNvPr id="36" name="Straight Connector 35"/>
          <p:cNvCxnSpPr/>
          <p:nvPr/>
        </p:nvCxnSpPr>
        <p:spPr>
          <a:xfrm>
            <a:off x="5938354" y="2096039"/>
            <a:ext cx="877376" cy="38616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a:off x="6815730" y="2482203"/>
            <a:ext cx="645256" cy="75556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8" name="Straight Connector 37"/>
          <p:cNvCxnSpPr/>
          <p:nvPr/>
        </p:nvCxnSpPr>
        <p:spPr>
          <a:xfrm flipH="1">
            <a:off x="4873892" y="2096039"/>
            <a:ext cx="1073830" cy="30056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157656" y="2413718"/>
            <a:ext cx="711208" cy="78832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0" name="Straight Connector 39"/>
          <p:cNvCxnSpPr/>
          <p:nvPr/>
        </p:nvCxnSpPr>
        <p:spPr>
          <a:xfrm flipH="1">
            <a:off x="4038600" y="3220679"/>
            <a:ext cx="109141" cy="9335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4777900" y="4813275"/>
            <a:ext cx="1056160" cy="488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V="1">
            <a:off x="5825756" y="4876150"/>
            <a:ext cx="950403" cy="400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a:off x="7428354" y="3237765"/>
            <a:ext cx="0" cy="91393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6761206" y="4151701"/>
            <a:ext cx="655860" cy="733669"/>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513322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13</a:t>
            </a:fld>
            <a:endParaRPr lang="en-US" dirty="0"/>
          </a:p>
        </p:txBody>
      </p:sp>
      <p:sp>
        <p:nvSpPr>
          <p:cNvPr id="70" name="Title 1"/>
          <p:cNvSpPr txBox="1">
            <a:spLocks/>
          </p:cNvSpPr>
          <p:nvPr/>
        </p:nvSpPr>
        <p:spPr>
          <a:xfrm>
            <a:off x="7271352" y="144502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Connect every even</a:t>
            </a:r>
          </a:p>
          <a:p>
            <a:pPr algn="ctr"/>
            <a:r>
              <a:rPr lang="en-US" sz="2800" dirty="0"/>
              <a:t>node to every node</a:t>
            </a:r>
          </a:p>
          <a:p>
            <a:pPr algn="ctr"/>
            <a:r>
              <a:rPr lang="en-US" sz="2800" dirty="0"/>
              <a:t>above it</a:t>
            </a:r>
          </a:p>
        </p:txBody>
      </p:sp>
      <p:sp>
        <p:nvSpPr>
          <p:cNvPr id="3" name="Title 2"/>
          <p:cNvSpPr>
            <a:spLocks noGrp="1"/>
          </p:cNvSpPr>
          <p:nvPr>
            <p:ph type="title"/>
          </p:nvPr>
        </p:nvSpPr>
        <p:spPr>
          <a:xfrm>
            <a:off x="0" y="365125"/>
            <a:ext cx="12192000" cy="1325563"/>
          </a:xfrm>
        </p:spPr>
        <p:txBody>
          <a:bodyPr/>
          <a:lstStyle/>
          <a:p>
            <a:pPr algn="ctr"/>
            <a:r>
              <a:rPr lang="en-GB" dirty="0"/>
              <a:t>The Algorithm</a:t>
            </a:r>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5250080" y="115664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28481" y="156637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7059354" y="357025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6287070" y="442241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5149393" y="490811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03918" y="444073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3075565" y="349151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3240698" y="241122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941296" y="156199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sp>
        <p:nvSpPr>
          <p:cNvPr id="35"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endParaRPr lang="en-US" sz="2800" dirty="0"/>
          </a:p>
        </p:txBody>
      </p:sp>
      <p:cxnSp>
        <p:nvCxnSpPr>
          <p:cNvPr id="36" name="Straight Connector 35"/>
          <p:cNvCxnSpPr/>
          <p:nvPr/>
        </p:nvCxnSpPr>
        <p:spPr>
          <a:xfrm>
            <a:off x="5938354" y="2096039"/>
            <a:ext cx="877376" cy="38616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a:off x="6815730" y="2482203"/>
            <a:ext cx="645256" cy="75556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8" name="Straight Connector 37"/>
          <p:cNvCxnSpPr/>
          <p:nvPr/>
        </p:nvCxnSpPr>
        <p:spPr>
          <a:xfrm flipH="1">
            <a:off x="4873892" y="2096039"/>
            <a:ext cx="1073830" cy="30056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157656" y="2413718"/>
            <a:ext cx="711208" cy="78832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0" name="Straight Connector 39"/>
          <p:cNvCxnSpPr/>
          <p:nvPr/>
        </p:nvCxnSpPr>
        <p:spPr>
          <a:xfrm flipH="1">
            <a:off x="4038600" y="3220679"/>
            <a:ext cx="109141" cy="9335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4777900" y="4813275"/>
            <a:ext cx="1056160" cy="488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V="1">
            <a:off x="5825756" y="4876150"/>
            <a:ext cx="950403" cy="400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a:off x="7428354" y="3237765"/>
            <a:ext cx="0" cy="91393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6761206" y="4151701"/>
            <a:ext cx="655860" cy="73366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1" name="Straight Connector 40"/>
          <p:cNvCxnSpPr/>
          <p:nvPr/>
        </p:nvCxnSpPr>
        <p:spPr>
          <a:xfrm>
            <a:off x="6815730" y="2482203"/>
            <a:ext cx="601336" cy="167198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flipH="1">
            <a:off x="6776159" y="2482203"/>
            <a:ext cx="1" cy="239394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4" name="Straight Connector 43"/>
          <p:cNvCxnSpPr/>
          <p:nvPr/>
        </p:nvCxnSpPr>
        <p:spPr>
          <a:xfrm flipH="1">
            <a:off x="5834060" y="2482203"/>
            <a:ext cx="942100" cy="279421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7" name="Straight Connector 46"/>
          <p:cNvCxnSpPr/>
          <p:nvPr/>
        </p:nvCxnSpPr>
        <p:spPr>
          <a:xfrm flipH="1">
            <a:off x="4762954" y="2482203"/>
            <a:ext cx="2013206" cy="233107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flipH="1">
            <a:off x="4024175" y="2482203"/>
            <a:ext cx="2751985" cy="166247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4" name="Straight Connector 53"/>
          <p:cNvCxnSpPr/>
          <p:nvPr/>
        </p:nvCxnSpPr>
        <p:spPr>
          <a:xfrm flipH="1">
            <a:off x="4147741" y="2455054"/>
            <a:ext cx="2628419" cy="74698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7" name="Straight Connector 56"/>
          <p:cNvCxnSpPr/>
          <p:nvPr/>
        </p:nvCxnSpPr>
        <p:spPr>
          <a:xfrm flipH="1" flipV="1">
            <a:off x="4868864" y="2411229"/>
            <a:ext cx="1946866" cy="70974"/>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147599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14</a:t>
            </a:fld>
            <a:endParaRPr lang="en-US" dirty="0"/>
          </a:p>
        </p:txBody>
      </p:sp>
      <p:sp>
        <p:nvSpPr>
          <p:cNvPr id="70" name="Title 1"/>
          <p:cNvSpPr txBox="1">
            <a:spLocks/>
          </p:cNvSpPr>
          <p:nvPr/>
        </p:nvSpPr>
        <p:spPr>
          <a:xfrm>
            <a:off x="7271352" y="144502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Connect every even</a:t>
            </a:r>
          </a:p>
          <a:p>
            <a:pPr algn="ctr"/>
            <a:r>
              <a:rPr lang="en-US" sz="2800" dirty="0"/>
              <a:t>node to every node</a:t>
            </a:r>
          </a:p>
          <a:p>
            <a:pPr algn="ctr"/>
            <a:r>
              <a:rPr lang="en-US" sz="2800" dirty="0"/>
              <a:t>above it</a:t>
            </a:r>
          </a:p>
        </p:txBody>
      </p:sp>
      <p:sp>
        <p:nvSpPr>
          <p:cNvPr id="3" name="Title 2"/>
          <p:cNvSpPr>
            <a:spLocks noGrp="1"/>
          </p:cNvSpPr>
          <p:nvPr>
            <p:ph type="title"/>
          </p:nvPr>
        </p:nvSpPr>
        <p:spPr>
          <a:xfrm>
            <a:off x="0" y="365125"/>
            <a:ext cx="12192000" cy="1325563"/>
          </a:xfrm>
        </p:spPr>
        <p:txBody>
          <a:bodyPr/>
          <a:lstStyle/>
          <a:p>
            <a:pPr algn="ctr"/>
            <a:r>
              <a:rPr lang="en-GB" dirty="0"/>
              <a:t>The Algorithm</a:t>
            </a:r>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5250080" y="115664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28481" y="156637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7059354" y="357025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6287070" y="442241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5149393" y="490811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03918" y="444073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3075565" y="349151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3240698" y="241122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941296" y="156199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sp>
        <p:nvSpPr>
          <p:cNvPr id="35"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endParaRPr lang="en-US" sz="2800" dirty="0"/>
          </a:p>
        </p:txBody>
      </p:sp>
      <p:cxnSp>
        <p:nvCxnSpPr>
          <p:cNvPr id="36" name="Straight Connector 35"/>
          <p:cNvCxnSpPr/>
          <p:nvPr/>
        </p:nvCxnSpPr>
        <p:spPr>
          <a:xfrm>
            <a:off x="5938354" y="2096039"/>
            <a:ext cx="877376" cy="38616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a:off x="6815730" y="2482203"/>
            <a:ext cx="645256" cy="75556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8" name="Straight Connector 37"/>
          <p:cNvCxnSpPr/>
          <p:nvPr/>
        </p:nvCxnSpPr>
        <p:spPr>
          <a:xfrm flipH="1">
            <a:off x="4873892" y="2096039"/>
            <a:ext cx="1073830" cy="30056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157656" y="2413718"/>
            <a:ext cx="711208" cy="78832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0" name="Straight Connector 39"/>
          <p:cNvCxnSpPr/>
          <p:nvPr/>
        </p:nvCxnSpPr>
        <p:spPr>
          <a:xfrm flipH="1">
            <a:off x="4038600" y="3220679"/>
            <a:ext cx="109141" cy="9335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4777900" y="4813275"/>
            <a:ext cx="1056160" cy="488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V="1">
            <a:off x="5825756" y="4876150"/>
            <a:ext cx="950403" cy="400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a:off x="7428354" y="3237765"/>
            <a:ext cx="0" cy="91393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6761206" y="4151701"/>
            <a:ext cx="655860" cy="73366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1" name="Straight Connector 40"/>
          <p:cNvCxnSpPr/>
          <p:nvPr/>
        </p:nvCxnSpPr>
        <p:spPr>
          <a:xfrm>
            <a:off x="6815730" y="2482203"/>
            <a:ext cx="601336" cy="167198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flipH="1">
            <a:off x="6776159" y="2482203"/>
            <a:ext cx="1" cy="239394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4" name="Straight Connector 43"/>
          <p:cNvCxnSpPr/>
          <p:nvPr/>
        </p:nvCxnSpPr>
        <p:spPr>
          <a:xfrm flipH="1">
            <a:off x="5834060" y="2482203"/>
            <a:ext cx="942100" cy="279421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7" name="Straight Connector 46"/>
          <p:cNvCxnSpPr/>
          <p:nvPr/>
        </p:nvCxnSpPr>
        <p:spPr>
          <a:xfrm flipH="1">
            <a:off x="4762954" y="2482203"/>
            <a:ext cx="2013206" cy="233107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flipH="1">
            <a:off x="4024175" y="2482203"/>
            <a:ext cx="2751985" cy="166247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4" name="Straight Connector 53"/>
          <p:cNvCxnSpPr/>
          <p:nvPr/>
        </p:nvCxnSpPr>
        <p:spPr>
          <a:xfrm flipH="1">
            <a:off x="4147741" y="2455054"/>
            <a:ext cx="2628419" cy="74698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7" name="Straight Connector 56"/>
          <p:cNvCxnSpPr/>
          <p:nvPr/>
        </p:nvCxnSpPr>
        <p:spPr>
          <a:xfrm flipH="1" flipV="1">
            <a:off x="4868864" y="2411229"/>
            <a:ext cx="1946866" cy="7097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6" name="Straight Connector 45"/>
          <p:cNvCxnSpPr/>
          <p:nvPr/>
        </p:nvCxnSpPr>
        <p:spPr>
          <a:xfrm flipH="1">
            <a:off x="5825756" y="4154191"/>
            <a:ext cx="1602598" cy="112222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8" name="Straight Connector 47"/>
          <p:cNvCxnSpPr/>
          <p:nvPr/>
        </p:nvCxnSpPr>
        <p:spPr>
          <a:xfrm flipH="1">
            <a:off x="4762953" y="4144679"/>
            <a:ext cx="2665401" cy="66859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0" name="Straight Connector 49"/>
          <p:cNvCxnSpPr/>
          <p:nvPr/>
        </p:nvCxnSpPr>
        <p:spPr>
          <a:xfrm flipH="1">
            <a:off x="4038600" y="4144679"/>
            <a:ext cx="3378466" cy="951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3" name="Straight Connector 52"/>
          <p:cNvCxnSpPr/>
          <p:nvPr/>
        </p:nvCxnSpPr>
        <p:spPr>
          <a:xfrm flipH="1" flipV="1">
            <a:off x="4147741" y="3202042"/>
            <a:ext cx="3269325" cy="95214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6" name="Straight Connector 55"/>
          <p:cNvCxnSpPr/>
          <p:nvPr/>
        </p:nvCxnSpPr>
        <p:spPr>
          <a:xfrm flipH="1" flipV="1">
            <a:off x="4827323" y="2396599"/>
            <a:ext cx="2601031" cy="1757592"/>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58961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15</a:t>
            </a:fld>
            <a:endParaRPr lang="en-US" dirty="0"/>
          </a:p>
        </p:txBody>
      </p:sp>
      <p:sp>
        <p:nvSpPr>
          <p:cNvPr id="70" name="Title 1"/>
          <p:cNvSpPr txBox="1">
            <a:spLocks/>
          </p:cNvSpPr>
          <p:nvPr/>
        </p:nvSpPr>
        <p:spPr>
          <a:xfrm>
            <a:off x="7271352" y="144502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Connect every even</a:t>
            </a:r>
          </a:p>
          <a:p>
            <a:pPr algn="ctr"/>
            <a:r>
              <a:rPr lang="en-US" sz="2800" dirty="0"/>
              <a:t>node to every node</a:t>
            </a:r>
          </a:p>
          <a:p>
            <a:pPr algn="ctr"/>
            <a:r>
              <a:rPr lang="en-US" sz="2800" dirty="0"/>
              <a:t>above it</a:t>
            </a:r>
          </a:p>
        </p:txBody>
      </p:sp>
      <p:sp>
        <p:nvSpPr>
          <p:cNvPr id="3" name="Title 2"/>
          <p:cNvSpPr>
            <a:spLocks noGrp="1"/>
          </p:cNvSpPr>
          <p:nvPr>
            <p:ph type="title"/>
          </p:nvPr>
        </p:nvSpPr>
        <p:spPr>
          <a:xfrm>
            <a:off x="0" y="365125"/>
            <a:ext cx="12192000" cy="1325563"/>
          </a:xfrm>
        </p:spPr>
        <p:txBody>
          <a:bodyPr/>
          <a:lstStyle/>
          <a:p>
            <a:pPr algn="ctr"/>
            <a:r>
              <a:rPr lang="en-GB" dirty="0"/>
              <a:t>The Algorithm</a:t>
            </a:r>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5250080" y="115664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28481" y="156637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7059354" y="357025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6287070" y="442241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5149393" y="490811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03918" y="444073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3075565" y="349151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3240698" y="241122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941296" y="156199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sp>
        <p:nvSpPr>
          <p:cNvPr id="35"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endParaRPr lang="en-US" sz="2800" dirty="0"/>
          </a:p>
        </p:txBody>
      </p:sp>
      <p:cxnSp>
        <p:nvCxnSpPr>
          <p:cNvPr id="36" name="Straight Connector 35"/>
          <p:cNvCxnSpPr/>
          <p:nvPr/>
        </p:nvCxnSpPr>
        <p:spPr>
          <a:xfrm>
            <a:off x="5938354" y="2096039"/>
            <a:ext cx="877376" cy="38616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a:off x="6815730" y="2482203"/>
            <a:ext cx="645256" cy="75556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8" name="Straight Connector 37"/>
          <p:cNvCxnSpPr/>
          <p:nvPr/>
        </p:nvCxnSpPr>
        <p:spPr>
          <a:xfrm flipH="1">
            <a:off x="4873892" y="2096039"/>
            <a:ext cx="1073830" cy="30056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157656" y="2413718"/>
            <a:ext cx="711208" cy="78832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0" name="Straight Connector 39"/>
          <p:cNvCxnSpPr/>
          <p:nvPr/>
        </p:nvCxnSpPr>
        <p:spPr>
          <a:xfrm flipH="1">
            <a:off x="4038600" y="3220679"/>
            <a:ext cx="109141" cy="9335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4777900" y="4813275"/>
            <a:ext cx="1056160" cy="488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V="1">
            <a:off x="5825756" y="4876150"/>
            <a:ext cx="950403" cy="400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a:off x="7428354" y="3237765"/>
            <a:ext cx="0" cy="91393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6761206" y="4151701"/>
            <a:ext cx="655860" cy="73366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1" name="Straight Connector 40"/>
          <p:cNvCxnSpPr/>
          <p:nvPr/>
        </p:nvCxnSpPr>
        <p:spPr>
          <a:xfrm>
            <a:off x="6815730" y="2482203"/>
            <a:ext cx="601336" cy="167198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flipH="1">
            <a:off x="6776159" y="2482203"/>
            <a:ext cx="1" cy="239394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4" name="Straight Connector 43"/>
          <p:cNvCxnSpPr/>
          <p:nvPr/>
        </p:nvCxnSpPr>
        <p:spPr>
          <a:xfrm flipH="1">
            <a:off x="5834060" y="2482203"/>
            <a:ext cx="942100" cy="279421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7" name="Straight Connector 46"/>
          <p:cNvCxnSpPr/>
          <p:nvPr/>
        </p:nvCxnSpPr>
        <p:spPr>
          <a:xfrm flipH="1">
            <a:off x="4762954" y="2482203"/>
            <a:ext cx="2013206" cy="233107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flipH="1">
            <a:off x="4024175" y="2482203"/>
            <a:ext cx="2751985" cy="166247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4" name="Straight Connector 53"/>
          <p:cNvCxnSpPr/>
          <p:nvPr/>
        </p:nvCxnSpPr>
        <p:spPr>
          <a:xfrm flipH="1">
            <a:off x="4147741" y="2455054"/>
            <a:ext cx="2628419" cy="74698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7" name="Straight Connector 56"/>
          <p:cNvCxnSpPr/>
          <p:nvPr/>
        </p:nvCxnSpPr>
        <p:spPr>
          <a:xfrm flipH="1" flipV="1">
            <a:off x="4868864" y="2411229"/>
            <a:ext cx="1946866" cy="7097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6" name="Straight Connector 45"/>
          <p:cNvCxnSpPr/>
          <p:nvPr/>
        </p:nvCxnSpPr>
        <p:spPr>
          <a:xfrm flipH="1">
            <a:off x="5825756" y="4154191"/>
            <a:ext cx="1602598" cy="112222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8" name="Straight Connector 47"/>
          <p:cNvCxnSpPr/>
          <p:nvPr/>
        </p:nvCxnSpPr>
        <p:spPr>
          <a:xfrm flipH="1">
            <a:off x="4762953" y="4144679"/>
            <a:ext cx="2665401" cy="66859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0" name="Straight Connector 49"/>
          <p:cNvCxnSpPr/>
          <p:nvPr/>
        </p:nvCxnSpPr>
        <p:spPr>
          <a:xfrm flipH="1">
            <a:off x="4038600" y="4144679"/>
            <a:ext cx="3378466" cy="951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3" name="Straight Connector 52"/>
          <p:cNvCxnSpPr/>
          <p:nvPr/>
        </p:nvCxnSpPr>
        <p:spPr>
          <a:xfrm flipH="1" flipV="1">
            <a:off x="4147741" y="3202042"/>
            <a:ext cx="3269325" cy="95214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6" name="Straight Connector 55"/>
          <p:cNvCxnSpPr/>
          <p:nvPr/>
        </p:nvCxnSpPr>
        <p:spPr>
          <a:xfrm flipH="1" flipV="1">
            <a:off x="4827323" y="2396599"/>
            <a:ext cx="2601031" cy="175759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8" name="Straight Connector 57"/>
          <p:cNvCxnSpPr/>
          <p:nvPr/>
        </p:nvCxnSpPr>
        <p:spPr>
          <a:xfrm flipH="1" flipV="1">
            <a:off x="4074687" y="4154191"/>
            <a:ext cx="1759373" cy="112222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a:off x="4171679" y="3237764"/>
            <a:ext cx="1662381" cy="203865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0" name="Straight Connector 59"/>
          <p:cNvCxnSpPr/>
          <p:nvPr/>
        </p:nvCxnSpPr>
        <p:spPr>
          <a:xfrm>
            <a:off x="4868864" y="2455054"/>
            <a:ext cx="956892" cy="2821363"/>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878847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16</a:t>
            </a:fld>
            <a:endParaRPr lang="en-US" dirty="0"/>
          </a:p>
        </p:txBody>
      </p:sp>
      <p:sp>
        <p:nvSpPr>
          <p:cNvPr id="70" name="Title 1"/>
          <p:cNvSpPr txBox="1">
            <a:spLocks/>
          </p:cNvSpPr>
          <p:nvPr/>
        </p:nvSpPr>
        <p:spPr>
          <a:xfrm>
            <a:off x="7271352" y="144502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Connect every even</a:t>
            </a:r>
          </a:p>
          <a:p>
            <a:pPr algn="ctr"/>
            <a:r>
              <a:rPr lang="en-US" sz="2800" dirty="0"/>
              <a:t>node to every node</a:t>
            </a:r>
          </a:p>
          <a:p>
            <a:pPr algn="ctr"/>
            <a:r>
              <a:rPr lang="en-US" sz="2800" dirty="0"/>
              <a:t>above it</a:t>
            </a:r>
          </a:p>
        </p:txBody>
      </p:sp>
      <p:sp>
        <p:nvSpPr>
          <p:cNvPr id="3" name="Title 2"/>
          <p:cNvSpPr>
            <a:spLocks noGrp="1"/>
          </p:cNvSpPr>
          <p:nvPr>
            <p:ph type="title"/>
          </p:nvPr>
        </p:nvSpPr>
        <p:spPr>
          <a:xfrm>
            <a:off x="0" y="365125"/>
            <a:ext cx="12192000" cy="1325563"/>
          </a:xfrm>
        </p:spPr>
        <p:txBody>
          <a:bodyPr/>
          <a:lstStyle/>
          <a:p>
            <a:pPr algn="ctr"/>
            <a:r>
              <a:rPr lang="en-GB" dirty="0"/>
              <a:t>The Algorithm</a:t>
            </a:r>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5250080" y="115664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28481" y="156637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7059354" y="357025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6287070" y="442241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5149393" y="490811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03918" y="444073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3075565" y="349151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3240698" y="241122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941296" y="156199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sp>
        <p:nvSpPr>
          <p:cNvPr id="35"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endParaRPr lang="en-US" sz="2800" dirty="0"/>
          </a:p>
        </p:txBody>
      </p:sp>
      <p:cxnSp>
        <p:nvCxnSpPr>
          <p:cNvPr id="36" name="Straight Connector 35"/>
          <p:cNvCxnSpPr/>
          <p:nvPr/>
        </p:nvCxnSpPr>
        <p:spPr>
          <a:xfrm>
            <a:off x="5938354" y="2096039"/>
            <a:ext cx="877376" cy="38616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a:off x="6815730" y="2482203"/>
            <a:ext cx="645256" cy="75556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8" name="Straight Connector 37"/>
          <p:cNvCxnSpPr/>
          <p:nvPr/>
        </p:nvCxnSpPr>
        <p:spPr>
          <a:xfrm flipH="1">
            <a:off x="4873892" y="2096039"/>
            <a:ext cx="1073830" cy="30056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157656" y="2413718"/>
            <a:ext cx="711208" cy="78832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0" name="Straight Connector 39"/>
          <p:cNvCxnSpPr/>
          <p:nvPr/>
        </p:nvCxnSpPr>
        <p:spPr>
          <a:xfrm flipH="1">
            <a:off x="4038600" y="3220679"/>
            <a:ext cx="109141" cy="9335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4777900" y="4813275"/>
            <a:ext cx="1056160" cy="488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V="1">
            <a:off x="5825756" y="4876150"/>
            <a:ext cx="950403" cy="400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a:off x="7428354" y="3237765"/>
            <a:ext cx="0" cy="91393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6761206" y="4151701"/>
            <a:ext cx="655860" cy="73366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1" name="Straight Connector 40"/>
          <p:cNvCxnSpPr/>
          <p:nvPr/>
        </p:nvCxnSpPr>
        <p:spPr>
          <a:xfrm>
            <a:off x="6815730" y="2482203"/>
            <a:ext cx="601336" cy="167198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flipH="1">
            <a:off x="6776159" y="2482203"/>
            <a:ext cx="1" cy="239394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4" name="Straight Connector 43"/>
          <p:cNvCxnSpPr/>
          <p:nvPr/>
        </p:nvCxnSpPr>
        <p:spPr>
          <a:xfrm flipH="1">
            <a:off x="5834060" y="2482203"/>
            <a:ext cx="942100" cy="279421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7" name="Straight Connector 46"/>
          <p:cNvCxnSpPr/>
          <p:nvPr/>
        </p:nvCxnSpPr>
        <p:spPr>
          <a:xfrm flipH="1">
            <a:off x="4762954" y="2482203"/>
            <a:ext cx="2013206" cy="233107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flipH="1">
            <a:off x="4024175" y="2482203"/>
            <a:ext cx="2751985" cy="166247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4" name="Straight Connector 53"/>
          <p:cNvCxnSpPr/>
          <p:nvPr/>
        </p:nvCxnSpPr>
        <p:spPr>
          <a:xfrm flipH="1">
            <a:off x="4147741" y="2455054"/>
            <a:ext cx="2628419" cy="74698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7" name="Straight Connector 56"/>
          <p:cNvCxnSpPr/>
          <p:nvPr/>
        </p:nvCxnSpPr>
        <p:spPr>
          <a:xfrm flipH="1" flipV="1">
            <a:off x="4868864" y="2411229"/>
            <a:ext cx="1946866" cy="7097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6" name="Straight Connector 45"/>
          <p:cNvCxnSpPr/>
          <p:nvPr/>
        </p:nvCxnSpPr>
        <p:spPr>
          <a:xfrm flipH="1">
            <a:off x="5825756" y="4154191"/>
            <a:ext cx="1602598" cy="112222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8" name="Straight Connector 47"/>
          <p:cNvCxnSpPr/>
          <p:nvPr/>
        </p:nvCxnSpPr>
        <p:spPr>
          <a:xfrm flipH="1">
            <a:off x="4762953" y="4144679"/>
            <a:ext cx="2665401" cy="66859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0" name="Straight Connector 49"/>
          <p:cNvCxnSpPr/>
          <p:nvPr/>
        </p:nvCxnSpPr>
        <p:spPr>
          <a:xfrm flipH="1">
            <a:off x="4038600" y="4144679"/>
            <a:ext cx="3378466" cy="951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3" name="Straight Connector 52"/>
          <p:cNvCxnSpPr/>
          <p:nvPr/>
        </p:nvCxnSpPr>
        <p:spPr>
          <a:xfrm flipH="1" flipV="1">
            <a:off x="4147741" y="3202042"/>
            <a:ext cx="3269325" cy="95214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6" name="Straight Connector 55"/>
          <p:cNvCxnSpPr/>
          <p:nvPr/>
        </p:nvCxnSpPr>
        <p:spPr>
          <a:xfrm flipH="1" flipV="1">
            <a:off x="4827323" y="2396599"/>
            <a:ext cx="2601031" cy="175759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8" name="Straight Connector 57"/>
          <p:cNvCxnSpPr/>
          <p:nvPr/>
        </p:nvCxnSpPr>
        <p:spPr>
          <a:xfrm flipH="1" flipV="1">
            <a:off x="4074687" y="4154191"/>
            <a:ext cx="1759373" cy="112222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a:off x="4171679" y="3237764"/>
            <a:ext cx="1662381" cy="203865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0" name="Straight Connector 59"/>
          <p:cNvCxnSpPr/>
          <p:nvPr/>
        </p:nvCxnSpPr>
        <p:spPr>
          <a:xfrm>
            <a:off x="4868864" y="2455054"/>
            <a:ext cx="956892" cy="282136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1" name="Straight Connector 60"/>
          <p:cNvCxnSpPr/>
          <p:nvPr/>
        </p:nvCxnSpPr>
        <p:spPr>
          <a:xfrm flipH="1">
            <a:off x="4024176" y="2413718"/>
            <a:ext cx="844688" cy="1740473"/>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78040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17</a:t>
            </a:fld>
            <a:endParaRPr lang="en-US" dirty="0"/>
          </a:p>
        </p:txBody>
      </p:sp>
      <p:sp>
        <p:nvSpPr>
          <p:cNvPr id="70" name="Title 1"/>
          <p:cNvSpPr txBox="1">
            <a:spLocks/>
          </p:cNvSpPr>
          <p:nvPr/>
        </p:nvSpPr>
        <p:spPr>
          <a:xfrm>
            <a:off x="7271352" y="144502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This has a unique</a:t>
            </a:r>
          </a:p>
          <a:p>
            <a:pPr algn="ctr"/>
            <a:r>
              <a:rPr lang="en-US" sz="2800" dirty="0"/>
              <a:t>Hamiltonian Cycle</a:t>
            </a:r>
          </a:p>
          <a:p>
            <a:pPr algn="ctr"/>
            <a:r>
              <a:rPr lang="en-US" sz="2800" dirty="0"/>
              <a:t>(around the edge)</a:t>
            </a:r>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5250080" y="115664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28481" y="156637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7059354" y="357025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6287070" y="442241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5149393" y="490811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03918" y="444073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3075565" y="349151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3240698" y="241122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941296" y="156199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sp>
        <p:nvSpPr>
          <p:cNvPr id="35"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We can hide it by</a:t>
            </a:r>
          </a:p>
          <a:p>
            <a:pPr algn="ctr"/>
            <a:r>
              <a:rPr lang="en-US" sz="2800" dirty="0"/>
              <a:t>moving the points</a:t>
            </a:r>
          </a:p>
          <a:p>
            <a:pPr algn="ctr"/>
            <a:r>
              <a:rPr lang="en-US" sz="2800" dirty="0"/>
              <a:t>around and relabeling</a:t>
            </a:r>
          </a:p>
        </p:txBody>
      </p:sp>
      <p:cxnSp>
        <p:nvCxnSpPr>
          <p:cNvPr id="36" name="Straight Connector 35"/>
          <p:cNvCxnSpPr/>
          <p:nvPr/>
        </p:nvCxnSpPr>
        <p:spPr>
          <a:xfrm>
            <a:off x="5938354" y="2096039"/>
            <a:ext cx="877376" cy="38616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a:off x="6815730" y="2482203"/>
            <a:ext cx="645256" cy="75556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8" name="Straight Connector 37"/>
          <p:cNvCxnSpPr/>
          <p:nvPr/>
        </p:nvCxnSpPr>
        <p:spPr>
          <a:xfrm flipH="1">
            <a:off x="4873892" y="2096039"/>
            <a:ext cx="1073830" cy="30056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157656" y="2413718"/>
            <a:ext cx="711208" cy="78832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0" name="Straight Connector 39"/>
          <p:cNvCxnSpPr/>
          <p:nvPr/>
        </p:nvCxnSpPr>
        <p:spPr>
          <a:xfrm flipH="1">
            <a:off x="4038600" y="3220679"/>
            <a:ext cx="109141" cy="9335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a:off x="4777900" y="4813275"/>
            <a:ext cx="1056160" cy="488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V="1">
            <a:off x="5825756" y="4876150"/>
            <a:ext cx="950403" cy="40026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a:off x="7428354" y="3237765"/>
            <a:ext cx="0" cy="91393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6761206" y="4151701"/>
            <a:ext cx="655860" cy="73366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1" name="Straight Connector 40"/>
          <p:cNvCxnSpPr/>
          <p:nvPr/>
        </p:nvCxnSpPr>
        <p:spPr>
          <a:xfrm>
            <a:off x="6815730" y="2482203"/>
            <a:ext cx="601336" cy="167198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flipH="1">
            <a:off x="6776159" y="2482203"/>
            <a:ext cx="1" cy="239394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4" name="Straight Connector 43"/>
          <p:cNvCxnSpPr/>
          <p:nvPr/>
        </p:nvCxnSpPr>
        <p:spPr>
          <a:xfrm flipH="1">
            <a:off x="5834060" y="2482203"/>
            <a:ext cx="942100" cy="279421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7" name="Straight Connector 46"/>
          <p:cNvCxnSpPr/>
          <p:nvPr/>
        </p:nvCxnSpPr>
        <p:spPr>
          <a:xfrm flipH="1">
            <a:off x="4762954" y="2482203"/>
            <a:ext cx="2013206" cy="233107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flipH="1">
            <a:off x="4024175" y="2482203"/>
            <a:ext cx="2751985" cy="166247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4" name="Straight Connector 53"/>
          <p:cNvCxnSpPr/>
          <p:nvPr/>
        </p:nvCxnSpPr>
        <p:spPr>
          <a:xfrm flipH="1">
            <a:off x="4147741" y="2455054"/>
            <a:ext cx="2628419" cy="74698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7" name="Straight Connector 56"/>
          <p:cNvCxnSpPr/>
          <p:nvPr/>
        </p:nvCxnSpPr>
        <p:spPr>
          <a:xfrm flipH="1" flipV="1">
            <a:off x="4868864" y="2411229"/>
            <a:ext cx="1946866" cy="7097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6" name="Straight Connector 45"/>
          <p:cNvCxnSpPr/>
          <p:nvPr/>
        </p:nvCxnSpPr>
        <p:spPr>
          <a:xfrm flipH="1">
            <a:off x="5825756" y="4154191"/>
            <a:ext cx="1602598" cy="112222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8" name="Straight Connector 47"/>
          <p:cNvCxnSpPr/>
          <p:nvPr/>
        </p:nvCxnSpPr>
        <p:spPr>
          <a:xfrm flipH="1">
            <a:off x="4762953" y="4144679"/>
            <a:ext cx="2665401" cy="66859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0" name="Straight Connector 49"/>
          <p:cNvCxnSpPr/>
          <p:nvPr/>
        </p:nvCxnSpPr>
        <p:spPr>
          <a:xfrm flipH="1">
            <a:off x="4038600" y="4144679"/>
            <a:ext cx="3378466" cy="951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3" name="Straight Connector 52"/>
          <p:cNvCxnSpPr/>
          <p:nvPr/>
        </p:nvCxnSpPr>
        <p:spPr>
          <a:xfrm flipH="1" flipV="1">
            <a:off x="4147741" y="3202042"/>
            <a:ext cx="3269325" cy="95214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6" name="Straight Connector 55"/>
          <p:cNvCxnSpPr/>
          <p:nvPr/>
        </p:nvCxnSpPr>
        <p:spPr>
          <a:xfrm flipH="1" flipV="1">
            <a:off x="4827323" y="2396599"/>
            <a:ext cx="2601031" cy="175759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8" name="Straight Connector 57"/>
          <p:cNvCxnSpPr/>
          <p:nvPr/>
        </p:nvCxnSpPr>
        <p:spPr>
          <a:xfrm flipH="1" flipV="1">
            <a:off x="4074687" y="4154191"/>
            <a:ext cx="1759373" cy="112222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a:off x="4171679" y="3237764"/>
            <a:ext cx="1662381" cy="203865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0" name="Straight Connector 59"/>
          <p:cNvCxnSpPr/>
          <p:nvPr/>
        </p:nvCxnSpPr>
        <p:spPr>
          <a:xfrm>
            <a:off x="4868864" y="2455054"/>
            <a:ext cx="956892" cy="282136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1" name="Straight Connector 60"/>
          <p:cNvCxnSpPr/>
          <p:nvPr/>
        </p:nvCxnSpPr>
        <p:spPr>
          <a:xfrm flipH="1">
            <a:off x="4024176" y="2413718"/>
            <a:ext cx="844688" cy="1740473"/>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721579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18</a:t>
            </a:fld>
            <a:endParaRPr lang="en-US" dirty="0"/>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3929431" y="441265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a:t>
            </a:r>
          </a:p>
        </p:txBody>
      </p:sp>
      <p:sp>
        <p:nvSpPr>
          <p:cNvPr id="26" name="Title 1"/>
          <p:cNvSpPr txBox="1">
            <a:spLocks/>
          </p:cNvSpPr>
          <p:nvPr/>
        </p:nvSpPr>
        <p:spPr>
          <a:xfrm>
            <a:off x="6345009" y="443014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2</a:t>
            </a:r>
          </a:p>
        </p:txBody>
      </p:sp>
      <p:sp>
        <p:nvSpPr>
          <p:cNvPr id="27" name="Title 1"/>
          <p:cNvSpPr txBox="1">
            <a:spLocks/>
          </p:cNvSpPr>
          <p:nvPr/>
        </p:nvSpPr>
        <p:spPr>
          <a:xfrm>
            <a:off x="7038229" y="24550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3</a:t>
            </a:r>
          </a:p>
        </p:txBody>
      </p:sp>
      <p:sp>
        <p:nvSpPr>
          <p:cNvPr id="28" name="Title 1"/>
          <p:cNvSpPr txBox="1">
            <a:spLocks/>
          </p:cNvSpPr>
          <p:nvPr/>
        </p:nvSpPr>
        <p:spPr>
          <a:xfrm>
            <a:off x="6977609" y="355980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4</a:t>
            </a:r>
          </a:p>
        </p:txBody>
      </p:sp>
      <p:sp>
        <p:nvSpPr>
          <p:cNvPr id="29" name="Title 1"/>
          <p:cNvSpPr txBox="1">
            <a:spLocks/>
          </p:cNvSpPr>
          <p:nvPr/>
        </p:nvSpPr>
        <p:spPr>
          <a:xfrm>
            <a:off x="3188749" y="239133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5</a:t>
            </a:r>
          </a:p>
        </p:txBody>
      </p:sp>
      <p:sp>
        <p:nvSpPr>
          <p:cNvPr id="30" name="Title 1"/>
          <p:cNvSpPr txBox="1">
            <a:spLocks/>
          </p:cNvSpPr>
          <p:nvPr/>
        </p:nvSpPr>
        <p:spPr>
          <a:xfrm>
            <a:off x="6277485" y="1464732"/>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6</a:t>
            </a:r>
          </a:p>
        </p:txBody>
      </p:sp>
      <p:sp>
        <p:nvSpPr>
          <p:cNvPr id="31" name="Title 1"/>
          <p:cNvSpPr txBox="1">
            <a:spLocks/>
          </p:cNvSpPr>
          <p:nvPr/>
        </p:nvSpPr>
        <p:spPr>
          <a:xfrm>
            <a:off x="3998853" y="147088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7</a:t>
            </a:r>
          </a:p>
        </p:txBody>
      </p:sp>
      <p:sp>
        <p:nvSpPr>
          <p:cNvPr id="32" name="Title 1"/>
          <p:cNvSpPr txBox="1">
            <a:spLocks/>
          </p:cNvSpPr>
          <p:nvPr/>
        </p:nvSpPr>
        <p:spPr>
          <a:xfrm>
            <a:off x="5155037" y="486706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8</a:t>
            </a:r>
          </a:p>
        </p:txBody>
      </p:sp>
      <p:sp>
        <p:nvSpPr>
          <p:cNvPr id="33" name="Title 1"/>
          <p:cNvSpPr txBox="1">
            <a:spLocks/>
          </p:cNvSpPr>
          <p:nvPr/>
        </p:nvSpPr>
        <p:spPr>
          <a:xfrm>
            <a:off x="5198381" y="11164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9</a:t>
            </a:r>
          </a:p>
        </p:txBody>
      </p:sp>
      <p:sp>
        <p:nvSpPr>
          <p:cNvPr id="34" name="Title 1"/>
          <p:cNvSpPr txBox="1">
            <a:spLocks/>
          </p:cNvSpPr>
          <p:nvPr/>
        </p:nvSpPr>
        <p:spPr>
          <a:xfrm>
            <a:off x="3015680" y="353583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10</a:t>
            </a:r>
          </a:p>
        </p:txBody>
      </p: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a:off x="4762953" y="4814312"/>
            <a:ext cx="1977129" cy="6325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4" name="Straight Connector 43"/>
          <p:cNvCxnSpPr/>
          <p:nvPr/>
        </p:nvCxnSpPr>
        <p:spPr>
          <a:xfrm flipV="1">
            <a:off x="5818909" y="4877571"/>
            <a:ext cx="935597" cy="38737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6" name="Straight Connector 45"/>
          <p:cNvCxnSpPr/>
          <p:nvPr/>
        </p:nvCxnSpPr>
        <p:spPr>
          <a:xfrm>
            <a:off x="4038600" y="4160045"/>
            <a:ext cx="2701481" cy="70701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0" name="Straight Connector 49"/>
          <p:cNvCxnSpPr/>
          <p:nvPr/>
        </p:nvCxnSpPr>
        <p:spPr>
          <a:xfrm>
            <a:off x="4827324" y="2391336"/>
            <a:ext cx="1927182" cy="248623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a:off x="4137025" y="3219251"/>
            <a:ext cx="2603055" cy="164214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6" name="Straight Connector 55"/>
          <p:cNvCxnSpPr/>
          <p:nvPr/>
        </p:nvCxnSpPr>
        <p:spPr>
          <a:xfrm>
            <a:off x="5925788" y="2066306"/>
            <a:ext cx="814293" cy="279509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flipH="1">
            <a:off x="6754506" y="2482850"/>
            <a:ext cx="39994" cy="239472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4" name="Straight Connector 63"/>
          <p:cNvCxnSpPr/>
          <p:nvPr/>
        </p:nvCxnSpPr>
        <p:spPr>
          <a:xfrm flipH="1">
            <a:off x="6754506" y="3206180"/>
            <a:ext cx="694976" cy="165521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7" name="Straight Connector 66"/>
          <p:cNvCxnSpPr/>
          <p:nvPr/>
        </p:nvCxnSpPr>
        <p:spPr>
          <a:xfrm flipH="1">
            <a:off x="6754506" y="4160045"/>
            <a:ext cx="664044" cy="70701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1" name="Straight Connector 70"/>
          <p:cNvCxnSpPr/>
          <p:nvPr/>
        </p:nvCxnSpPr>
        <p:spPr>
          <a:xfrm flipV="1">
            <a:off x="7424197" y="3263900"/>
            <a:ext cx="8777" cy="88077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4" name="Straight Connector 73"/>
          <p:cNvCxnSpPr/>
          <p:nvPr/>
        </p:nvCxnSpPr>
        <p:spPr>
          <a:xfrm flipH="1">
            <a:off x="5825757" y="4160045"/>
            <a:ext cx="1592794" cy="110489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1" name="Straight Connector 80"/>
          <p:cNvCxnSpPr/>
          <p:nvPr/>
        </p:nvCxnSpPr>
        <p:spPr>
          <a:xfrm flipH="1">
            <a:off x="4024175" y="4144679"/>
            <a:ext cx="3408799" cy="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4" name="Straight Connector 83"/>
          <p:cNvCxnSpPr/>
          <p:nvPr/>
        </p:nvCxnSpPr>
        <p:spPr>
          <a:xfrm flipH="1" flipV="1">
            <a:off x="4114313" y="3219251"/>
            <a:ext cx="3304239" cy="9484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8" name="Straight Connector 87"/>
          <p:cNvCxnSpPr/>
          <p:nvPr/>
        </p:nvCxnSpPr>
        <p:spPr>
          <a:xfrm>
            <a:off x="4827324" y="2391336"/>
            <a:ext cx="2596872" cy="176870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0" name="Straight Connector 89"/>
          <p:cNvCxnSpPr/>
          <p:nvPr/>
        </p:nvCxnSpPr>
        <p:spPr>
          <a:xfrm>
            <a:off x="5925788" y="2066306"/>
            <a:ext cx="1507186" cy="210135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3" name="Straight Connector 92"/>
          <p:cNvCxnSpPr/>
          <p:nvPr/>
        </p:nvCxnSpPr>
        <p:spPr>
          <a:xfrm>
            <a:off x="6794500" y="2482850"/>
            <a:ext cx="638474" cy="166182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6" name="Straight Connector 95"/>
          <p:cNvCxnSpPr/>
          <p:nvPr/>
        </p:nvCxnSpPr>
        <p:spPr>
          <a:xfrm flipH="1">
            <a:off x="4137025" y="2455054"/>
            <a:ext cx="2688499" cy="76419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1" name="Straight Connector 100"/>
          <p:cNvCxnSpPr/>
          <p:nvPr/>
        </p:nvCxnSpPr>
        <p:spPr>
          <a:xfrm flipH="1" flipV="1">
            <a:off x="4827324" y="2391336"/>
            <a:ext cx="1967176" cy="9151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5" name="Straight Connector 104"/>
          <p:cNvCxnSpPr/>
          <p:nvPr/>
        </p:nvCxnSpPr>
        <p:spPr>
          <a:xfrm flipH="1">
            <a:off x="5825757" y="2455054"/>
            <a:ext cx="968743" cy="282136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7" name="Straight Connector 106"/>
          <p:cNvCxnSpPr/>
          <p:nvPr/>
        </p:nvCxnSpPr>
        <p:spPr>
          <a:xfrm>
            <a:off x="5925788" y="2066306"/>
            <a:ext cx="868712" cy="41654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10" name="Straight Connector 109"/>
          <p:cNvCxnSpPr/>
          <p:nvPr/>
        </p:nvCxnSpPr>
        <p:spPr>
          <a:xfrm flipH="1">
            <a:off x="4038600" y="2455054"/>
            <a:ext cx="2786924" cy="171260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36" name="Straight Connector 135"/>
          <p:cNvCxnSpPr/>
          <p:nvPr/>
        </p:nvCxnSpPr>
        <p:spPr>
          <a:xfrm>
            <a:off x="3998853" y="4144679"/>
            <a:ext cx="1826903" cy="1131738"/>
          </a:xfrm>
          <a:prstGeom prst="line">
            <a:avLst/>
          </a:prstGeom>
          <a:ln/>
        </p:spPr>
        <p:style>
          <a:lnRef idx="3">
            <a:schemeClr val="accent4"/>
          </a:lnRef>
          <a:fillRef idx="0">
            <a:schemeClr val="accent4"/>
          </a:fillRef>
          <a:effectRef idx="2">
            <a:schemeClr val="accent4"/>
          </a:effectRef>
          <a:fontRef idx="minor">
            <a:schemeClr val="tx1"/>
          </a:fontRef>
        </p:style>
      </p:cxnSp>
      <p:sp>
        <p:nvSpPr>
          <p:cNvPr id="139"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We can hide it by</a:t>
            </a:r>
          </a:p>
          <a:p>
            <a:pPr algn="ctr"/>
            <a:r>
              <a:rPr lang="en-US" sz="2800" dirty="0"/>
              <a:t>moving the points</a:t>
            </a:r>
          </a:p>
          <a:p>
            <a:pPr algn="ctr"/>
            <a:r>
              <a:rPr lang="en-US" sz="2800" dirty="0"/>
              <a:t>around and relabeling</a:t>
            </a:r>
          </a:p>
        </p:txBody>
      </p:sp>
    </p:spTree>
    <p:extLst>
      <p:ext uri="{BB962C8B-B14F-4D97-AF65-F5344CB8AC3E}">
        <p14:creationId xmlns:p14="http://schemas.microsoft.com/office/powerpoint/2010/main" val="4262815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19</a:t>
            </a:fld>
            <a:endParaRPr lang="en-US" dirty="0"/>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3893360" y="438920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Vixen</a:t>
            </a:r>
          </a:p>
        </p:txBody>
      </p:sp>
      <p:sp>
        <p:nvSpPr>
          <p:cNvPr id="26" name="Title 1"/>
          <p:cNvSpPr txBox="1">
            <a:spLocks/>
          </p:cNvSpPr>
          <p:nvPr/>
        </p:nvSpPr>
        <p:spPr>
          <a:xfrm>
            <a:off x="6542299" y="445357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Donner</a:t>
            </a:r>
          </a:p>
        </p:txBody>
      </p:sp>
      <p:sp>
        <p:nvSpPr>
          <p:cNvPr id="27" name="Title 1"/>
          <p:cNvSpPr txBox="1">
            <a:spLocks/>
          </p:cNvSpPr>
          <p:nvPr/>
        </p:nvSpPr>
        <p:spPr>
          <a:xfrm>
            <a:off x="7204693" y="238353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Cupid</a:t>
            </a:r>
          </a:p>
        </p:txBody>
      </p:sp>
      <p:sp>
        <p:nvSpPr>
          <p:cNvPr id="28" name="Title 1"/>
          <p:cNvSpPr txBox="1">
            <a:spLocks/>
          </p:cNvSpPr>
          <p:nvPr/>
        </p:nvSpPr>
        <p:spPr>
          <a:xfrm>
            <a:off x="7450632" y="3369904"/>
            <a:ext cx="160363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Father Christmas</a:t>
            </a:r>
          </a:p>
        </p:txBody>
      </p:sp>
      <p:sp>
        <p:nvSpPr>
          <p:cNvPr id="29" name="Title 1"/>
          <p:cNvSpPr txBox="1">
            <a:spLocks/>
          </p:cNvSpPr>
          <p:nvPr/>
        </p:nvSpPr>
        <p:spPr>
          <a:xfrm>
            <a:off x="2890728" y="24508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Comet</a:t>
            </a:r>
          </a:p>
        </p:txBody>
      </p:sp>
      <p:sp>
        <p:nvSpPr>
          <p:cNvPr id="30" name="Title 1"/>
          <p:cNvSpPr txBox="1">
            <a:spLocks/>
          </p:cNvSpPr>
          <p:nvPr/>
        </p:nvSpPr>
        <p:spPr>
          <a:xfrm>
            <a:off x="6443791" y="152208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Blitzen</a:t>
            </a:r>
          </a:p>
        </p:txBody>
      </p:sp>
      <p:sp>
        <p:nvSpPr>
          <p:cNvPr id="31" name="Title 1"/>
          <p:cNvSpPr txBox="1">
            <a:spLocks/>
          </p:cNvSpPr>
          <p:nvPr/>
        </p:nvSpPr>
        <p:spPr>
          <a:xfrm>
            <a:off x="3998853" y="147088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Prancer</a:t>
            </a:r>
          </a:p>
        </p:txBody>
      </p:sp>
      <p:sp>
        <p:nvSpPr>
          <p:cNvPr id="32" name="Title 1"/>
          <p:cNvSpPr txBox="1">
            <a:spLocks/>
          </p:cNvSpPr>
          <p:nvPr/>
        </p:nvSpPr>
        <p:spPr>
          <a:xfrm>
            <a:off x="5155037" y="486706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Dasher</a:t>
            </a:r>
          </a:p>
        </p:txBody>
      </p:sp>
      <p:sp>
        <p:nvSpPr>
          <p:cNvPr id="33" name="Title 1"/>
          <p:cNvSpPr txBox="1">
            <a:spLocks/>
          </p:cNvSpPr>
          <p:nvPr/>
        </p:nvSpPr>
        <p:spPr>
          <a:xfrm>
            <a:off x="5198381" y="11164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Rudolf</a:t>
            </a:r>
          </a:p>
        </p:txBody>
      </p:sp>
      <p:sp>
        <p:nvSpPr>
          <p:cNvPr id="34" name="Title 1"/>
          <p:cNvSpPr txBox="1">
            <a:spLocks/>
          </p:cNvSpPr>
          <p:nvPr/>
        </p:nvSpPr>
        <p:spPr>
          <a:xfrm>
            <a:off x="2706595" y="3560812"/>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Dancer</a:t>
            </a:r>
          </a:p>
        </p:txBody>
      </p:sp>
      <p:cxnSp>
        <p:nvCxnSpPr>
          <p:cNvPr id="42" name="Straight Connector 41"/>
          <p:cNvCxnSpPr/>
          <p:nvPr/>
        </p:nvCxnSpPr>
        <p:spPr>
          <a:xfrm>
            <a:off x="4024175" y="4144679"/>
            <a:ext cx="738778" cy="66963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3" name="Straight Connector 42"/>
          <p:cNvCxnSpPr/>
          <p:nvPr/>
        </p:nvCxnSpPr>
        <p:spPr>
          <a:xfrm>
            <a:off x="4762953" y="4814312"/>
            <a:ext cx="1977129" cy="6325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4" name="Straight Connector 43"/>
          <p:cNvCxnSpPr/>
          <p:nvPr/>
        </p:nvCxnSpPr>
        <p:spPr>
          <a:xfrm flipV="1">
            <a:off x="5818909" y="4877571"/>
            <a:ext cx="935597" cy="38737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6" name="Straight Connector 45"/>
          <p:cNvCxnSpPr/>
          <p:nvPr/>
        </p:nvCxnSpPr>
        <p:spPr>
          <a:xfrm>
            <a:off x="4038600" y="4160045"/>
            <a:ext cx="2701481" cy="70701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0" name="Straight Connector 49"/>
          <p:cNvCxnSpPr/>
          <p:nvPr/>
        </p:nvCxnSpPr>
        <p:spPr>
          <a:xfrm>
            <a:off x="4827324" y="2391336"/>
            <a:ext cx="1927182" cy="248623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1" name="Straight Connector 50"/>
          <p:cNvCxnSpPr/>
          <p:nvPr/>
        </p:nvCxnSpPr>
        <p:spPr>
          <a:xfrm>
            <a:off x="4137025" y="3219251"/>
            <a:ext cx="2603055" cy="164214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6" name="Straight Connector 55"/>
          <p:cNvCxnSpPr/>
          <p:nvPr/>
        </p:nvCxnSpPr>
        <p:spPr>
          <a:xfrm>
            <a:off x="5925788" y="2066306"/>
            <a:ext cx="814293" cy="279509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flipH="1">
            <a:off x="6754506" y="2482850"/>
            <a:ext cx="39994" cy="239472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4" name="Straight Connector 63"/>
          <p:cNvCxnSpPr/>
          <p:nvPr/>
        </p:nvCxnSpPr>
        <p:spPr>
          <a:xfrm flipH="1">
            <a:off x="6754506" y="3206180"/>
            <a:ext cx="694976" cy="165521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7" name="Straight Connector 66"/>
          <p:cNvCxnSpPr/>
          <p:nvPr/>
        </p:nvCxnSpPr>
        <p:spPr>
          <a:xfrm flipH="1">
            <a:off x="6754506" y="4160045"/>
            <a:ext cx="664044" cy="70701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1" name="Straight Connector 70"/>
          <p:cNvCxnSpPr/>
          <p:nvPr/>
        </p:nvCxnSpPr>
        <p:spPr>
          <a:xfrm flipV="1">
            <a:off x="7424197" y="3263900"/>
            <a:ext cx="8777" cy="88077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4" name="Straight Connector 73"/>
          <p:cNvCxnSpPr/>
          <p:nvPr/>
        </p:nvCxnSpPr>
        <p:spPr>
          <a:xfrm flipH="1">
            <a:off x="5825757" y="4160045"/>
            <a:ext cx="1592794" cy="110489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1" name="Straight Connector 80"/>
          <p:cNvCxnSpPr/>
          <p:nvPr/>
        </p:nvCxnSpPr>
        <p:spPr>
          <a:xfrm flipH="1">
            <a:off x="4024175" y="4144679"/>
            <a:ext cx="3408799" cy="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4" name="Straight Connector 83"/>
          <p:cNvCxnSpPr/>
          <p:nvPr/>
        </p:nvCxnSpPr>
        <p:spPr>
          <a:xfrm flipH="1" flipV="1">
            <a:off x="4114313" y="3219251"/>
            <a:ext cx="3304239" cy="94841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8" name="Straight Connector 87"/>
          <p:cNvCxnSpPr/>
          <p:nvPr/>
        </p:nvCxnSpPr>
        <p:spPr>
          <a:xfrm>
            <a:off x="4827324" y="2391336"/>
            <a:ext cx="2596872" cy="176870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0" name="Straight Connector 89"/>
          <p:cNvCxnSpPr/>
          <p:nvPr/>
        </p:nvCxnSpPr>
        <p:spPr>
          <a:xfrm>
            <a:off x="5925788" y="2066306"/>
            <a:ext cx="1507186" cy="210135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3" name="Straight Connector 92"/>
          <p:cNvCxnSpPr/>
          <p:nvPr/>
        </p:nvCxnSpPr>
        <p:spPr>
          <a:xfrm>
            <a:off x="6794500" y="2482850"/>
            <a:ext cx="638474" cy="166182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6" name="Straight Connector 95"/>
          <p:cNvCxnSpPr/>
          <p:nvPr/>
        </p:nvCxnSpPr>
        <p:spPr>
          <a:xfrm flipH="1">
            <a:off x="4137025" y="2455054"/>
            <a:ext cx="2688499" cy="76419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1" name="Straight Connector 100"/>
          <p:cNvCxnSpPr/>
          <p:nvPr/>
        </p:nvCxnSpPr>
        <p:spPr>
          <a:xfrm flipH="1" flipV="1">
            <a:off x="4827324" y="2391336"/>
            <a:ext cx="1967176" cy="9151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5" name="Straight Connector 104"/>
          <p:cNvCxnSpPr/>
          <p:nvPr/>
        </p:nvCxnSpPr>
        <p:spPr>
          <a:xfrm flipH="1">
            <a:off x="5825757" y="2455054"/>
            <a:ext cx="968743" cy="282136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7" name="Straight Connector 106"/>
          <p:cNvCxnSpPr/>
          <p:nvPr/>
        </p:nvCxnSpPr>
        <p:spPr>
          <a:xfrm>
            <a:off x="5925788" y="2066306"/>
            <a:ext cx="868712" cy="41654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10" name="Straight Connector 109"/>
          <p:cNvCxnSpPr/>
          <p:nvPr/>
        </p:nvCxnSpPr>
        <p:spPr>
          <a:xfrm flipH="1">
            <a:off x="4038600" y="2455054"/>
            <a:ext cx="2786924" cy="171260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36" name="Straight Connector 135"/>
          <p:cNvCxnSpPr/>
          <p:nvPr/>
        </p:nvCxnSpPr>
        <p:spPr>
          <a:xfrm>
            <a:off x="3998853" y="4144679"/>
            <a:ext cx="1826903" cy="1131738"/>
          </a:xfrm>
          <a:prstGeom prst="line">
            <a:avLst/>
          </a:prstGeom>
          <a:ln/>
        </p:spPr>
        <p:style>
          <a:lnRef idx="3">
            <a:schemeClr val="accent4"/>
          </a:lnRef>
          <a:fillRef idx="0">
            <a:schemeClr val="accent4"/>
          </a:fillRef>
          <a:effectRef idx="2">
            <a:schemeClr val="accent4"/>
          </a:effectRef>
          <a:fontRef idx="minor">
            <a:schemeClr val="tx1"/>
          </a:fontRef>
        </p:style>
      </p:cxnSp>
      <p:sp>
        <p:nvSpPr>
          <p:cNvPr id="139"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We can hide it by</a:t>
            </a:r>
          </a:p>
          <a:p>
            <a:pPr algn="ctr"/>
            <a:r>
              <a:rPr lang="en-US" sz="2800" dirty="0"/>
              <a:t>moving the points</a:t>
            </a:r>
          </a:p>
          <a:p>
            <a:pPr algn="ctr"/>
            <a:r>
              <a:rPr lang="en-US" sz="2800" dirty="0"/>
              <a:t>around and relabeling</a:t>
            </a:r>
          </a:p>
        </p:txBody>
      </p:sp>
    </p:spTree>
    <p:extLst>
      <p:ext uri="{BB962C8B-B14F-4D97-AF65-F5344CB8AC3E}">
        <p14:creationId xmlns:p14="http://schemas.microsoft.com/office/powerpoint/2010/main" val="47015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75599"/>
            <a:ext cx="10515600" cy="4527674"/>
          </a:xfrm>
        </p:spPr>
        <p:txBody>
          <a:bodyPr>
            <a:normAutofit lnSpcReduction="10000"/>
          </a:bodyPr>
          <a:lstStyle/>
          <a:p>
            <a:pPr marL="0" indent="0" algn="ctr">
              <a:buNone/>
            </a:pPr>
            <a:r>
              <a:rPr lang="en-GB" dirty="0"/>
              <a:t>Snow White is trying to get the seven dwarfs to sit down around their circular table, but it turns out they are a fussy lot and some of them are point blank refusing to sit next to others.</a:t>
            </a:r>
          </a:p>
          <a:p>
            <a:pPr marL="0" indent="0" algn="ctr">
              <a:buNone/>
            </a:pPr>
            <a:endParaRPr lang="en-GB" dirty="0"/>
          </a:p>
          <a:p>
            <a:pPr marL="0" indent="0" algn="ctr">
              <a:buNone/>
            </a:pPr>
            <a:r>
              <a:rPr lang="en-GB" dirty="0"/>
              <a:t>Doc is worried he may get an infection from Sneezy, while Dopey, Sneezy and Bashful are all a bit frightened of Grumpy while he’s in one of his tempers. Bashful had an awful falling out in the mine with Dopey and Sneezy and finally Sleepy doesn’t want to be woken up by the loud noises from Sneezy or Grumpy.</a:t>
            </a:r>
          </a:p>
          <a:p>
            <a:pPr marL="0" indent="0" algn="ctr">
              <a:buNone/>
            </a:pPr>
            <a:endParaRPr lang="en-GB" dirty="0"/>
          </a:p>
          <a:p>
            <a:pPr marL="0" indent="0" algn="ctr">
              <a:buNone/>
            </a:pPr>
            <a:r>
              <a:rPr lang="en-GB" dirty="0"/>
              <a:t>Who’s sat next to Happy?</a:t>
            </a:r>
          </a:p>
          <a:p>
            <a:pPr marL="0" indent="0">
              <a:buNone/>
            </a:pPr>
            <a:endParaRPr lang="en-GB" dirty="0"/>
          </a:p>
        </p:txBody>
      </p:sp>
      <p:sp>
        <p:nvSpPr>
          <p:cNvPr id="4" name="Footer Placeholder 3"/>
          <p:cNvSpPr>
            <a:spLocks noGrp="1"/>
          </p:cNvSpPr>
          <p:nvPr>
            <p:ph type="ftr" sz="quarter" idx="11"/>
          </p:nvPr>
        </p:nvSpPr>
        <p:spPr/>
        <p:txBody>
          <a:bodyPr/>
          <a:lstStyle/>
          <a:p>
            <a:r>
              <a:rPr lang="en-US"/>
              <a:t>Odds And Evenings</a:t>
            </a:r>
            <a:endParaRPr lang="en-US" dirty="0"/>
          </a:p>
        </p:txBody>
      </p:sp>
      <p:sp>
        <p:nvSpPr>
          <p:cNvPr id="5" name="Slide Number Placeholder 4"/>
          <p:cNvSpPr>
            <a:spLocks noGrp="1"/>
          </p:cNvSpPr>
          <p:nvPr>
            <p:ph type="sldNum" sz="quarter" idx="12"/>
          </p:nvPr>
        </p:nvSpPr>
        <p:spPr/>
        <p:txBody>
          <a:bodyPr/>
          <a:lstStyle/>
          <a:p>
            <a:fld id="{EAF1026D-22B1-5342-9578-D044E8D74002}" type="slidenum">
              <a:rPr lang="en-US" smtClean="0"/>
              <a:pPr/>
              <a:t>2</a:t>
            </a:fld>
            <a:endParaRPr lang="en-US" dirty="0"/>
          </a:p>
        </p:txBody>
      </p:sp>
    </p:spTree>
    <p:extLst>
      <p:ext uri="{BB962C8B-B14F-4D97-AF65-F5344CB8AC3E}">
        <p14:creationId xmlns:p14="http://schemas.microsoft.com/office/powerpoint/2010/main" val="3966203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20</a:t>
            </a:fld>
            <a:endParaRPr lang="en-US" dirty="0"/>
          </a:p>
        </p:txBody>
      </p:sp>
      <p:sp>
        <p:nvSpPr>
          <p:cNvPr id="15" name="Title 1"/>
          <p:cNvSpPr txBox="1">
            <a:spLocks/>
          </p:cNvSpPr>
          <p:nvPr/>
        </p:nvSpPr>
        <p:spPr>
          <a:xfrm>
            <a:off x="3450774" y="261992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6" name="Title 1"/>
          <p:cNvSpPr txBox="1">
            <a:spLocks/>
          </p:cNvSpPr>
          <p:nvPr/>
        </p:nvSpPr>
        <p:spPr>
          <a:xfrm>
            <a:off x="6108375" y="188061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7" name="Title 1"/>
          <p:cNvSpPr txBox="1">
            <a:spLocks/>
          </p:cNvSpPr>
          <p:nvPr/>
        </p:nvSpPr>
        <p:spPr>
          <a:xfrm>
            <a:off x="6740081" y="26471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8" name="Title 1"/>
          <p:cNvSpPr txBox="1">
            <a:spLocks/>
          </p:cNvSpPr>
          <p:nvPr/>
        </p:nvSpPr>
        <p:spPr>
          <a:xfrm>
            <a:off x="6740080"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6072932" y="426642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5149393" y="466526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3350325" y="35520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4074687" y="421336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5250933" y="148976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4171679" y="180922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5" name="Title 1"/>
          <p:cNvSpPr txBox="1">
            <a:spLocks/>
          </p:cNvSpPr>
          <p:nvPr/>
        </p:nvSpPr>
        <p:spPr>
          <a:xfrm>
            <a:off x="3893360" y="438920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Vixen</a:t>
            </a:r>
          </a:p>
        </p:txBody>
      </p:sp>
      <p:sp>
        <p:nvSpPr>
          <p:cNvPr id="26" name="Title 1"/>
          <p:cNvSpPr txBox="1">
            <a:spLocks/>
          </p:cNvSpPr>
          <p:nvPr/>
        </p:nvSpPr>
        <p:spPr>
          <a:xfrm>
            <a:off x="6542299" y="445357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Donner</a:t>
            </a:r>
          </a:p>
        </p:txBody>
      </p:sp>
      <p:sp>
        <p:nvSpPr>
          <p:cNvPr id="27" name="Title 1"/>
          <p:cNvSpPr txBox="1">
            <a:spLocks/>
          </p:cNvSpPr>
          <p:nvPr/>
        </p:nvSpPr>
        <p:spPr>
          <a:xfrm>
            <a:off x="7204693" y="238353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Cupid</a:t>
            </a:r>
          </a:p>
        </p:txBody>
      </p:sp>
      <p:sp>
        <p:nvSpPr>
          <p:cNvPr id="28" name="Title 1"/>
          <p:cNvSpPr txBox="1">
            <a:spLocks/>
          </p:cNvSpPr>
          <p:nvPr/>
        </p:nvSpPr>
        <p:spPr>
          <a:xfrm>
            <a:off x="7450632" y="3369904"/>
            <a:ext cx="160363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Father Christmas</a:t>
            </a:r>
          </a:p>
        </p:txBody>
      </p:sp>
      <p:sp>
        <p:nvSpPr>
          <p:cNvPr id="29" name="Title 1"/>
          <p:cNvSpPr txBox="1">
            <a:spLocks/>
          </p:cNvSpPr>
          <p:nvPr/>
        </p:nvSpPr>
        <p:spPr>
          <a:xfrm>
            <a:off x="2890728" y="2450808"/>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Comet</a:t>
            </a:r>
          </a:p>
        </p:txBody>
      </p:sp>
      <p:sp>
        <p:nvSpPr>
          <p:cNvPr id="30" name="Title 1"/>
          <p:cNvSpPr txBox="1">
            <a:spLocks/>
          </p:cNvSpPr>
          <p:nvPr/>
        </p:nvSpPr>
        <p:spPr>
          <a:xfrm>
            <a:off x="6443791" y="152208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Blitzen</a:t>
            </a:r>
          </a:p>
        </p:txBody>
      </p:sp>
      <p:sp>
        <p:nvSpPr>
          <p:cNvPr id="31" name="Title 1"/>
          <p:cNvSpPr txBox="1">
            <a:spLocks/>
          </p:cNvSpPr>
          <p:nvPr/>
        </p:nvSpPr>
        <p:spPr>
          <a:xfrm>
            <a:off x="3998853" y="147088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Prancer</a:t>
            </a:r>
          </a:p>
        </p:txBody>
      </p:sp>
      <p:sp>
        <p:nvSpPr>
          <p:cNvPr id="32" name="Title 1"/>
          <p:cNvSpPr txBox="1">
            <a:spLocks/>
          </p:cNvSpPr>
          <p:nvPr/>
        </p:nvSpPr>
        <p:spPr>
          <a:xfrm>
            <a:off x="5155037" y="486706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Dasher</a:t>
            </a:r>
          </a:p>
        </p:txBody>
      </p:sp>
      <p:sp>
        <p:nvSpPr>
          <p:cNvPr id="33" name="Title 1"/>
          <p:cNvSpPr txBox="1">
            <a:spLocks/>
          </p:cNvSpPr>
          <p:nvPr/>
        </p:nvSpPr>
        <p:spPr>
          <a:xfrm>
            <a:off x="5198381" y="11164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Rudolf</a:t>
            </a:r>
          </a:p>
        </p:txBody>
      </p:sp>
      <p:sp>
        <p:nvSpPr>
          <p:cNvPr id="34" name="Title 1"/>
          <p:cNvSpPr txBox="1">
            <a:spLocks/>
          </p:cNvSpPr>
          <p:nvPr/>
        </p:nvSpPr>
        <p:spPr>
          <a:xfrm>
            <a:off x="2706595" y="3560812"/>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Dancer</a:t>
            </a:r>
          </a:p>
        </p:txBody>
      </p:sp>
      <p:sp>
        <p:nvSpPr>
          <p:cNvPr id="139" name="Title 1"/>
          <p:cNvSpPr txBox="1">
            <a:spLocks/>
          </p:cNvSpPr>
          <p:nvPr/>
        </p:nvSpPr>
        <p:spPr>
          <a:xfrm>
            <a:off x="7059354" y="4370665"/>
            <a:ext cx="57714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800" dirty="0"/>
              <a:t>We can use the</a:t>
            </a:r>
          </a:p>
          <a:p>
            <a:pPr algn="ctr"/>
            <a:r>
              <a:rPr lang="en-US" sz="2800" dirty="0"/>
              <a:t>Compliment Graph</a:t>
            </a:r>
          </a:p>
        </p:txBody>
      </p:sp>
      <p:sp>
        <p:nvSpPr>
          <p:cNvPr id="48" name="Title 2"/>
          <p:cNvSpPr>
            <a:spLocks noGrp="1"/>
          </p:cNvSpPr>
          <p:nvPr>
            <p:ph type="title"/>
          </p:nvPr>
        </p:nvSpPr>
        <p:spPr>
          <a:xfrm>
            <a:off x="0" y="365125"/>
            <a:ext cx="12192000" cy="1325563"/>
          </a:xfrm>
        </p:spPr>
        <p:txBody>
          <a:bodyPr/>
          <a:lstStyle/>
          <a:p>
            <a:pPr algn="ctr"/>
            <a:r>
              <a:rPr lang="en-GB" dirty="0"/>
              <a:t>Optional (to make a word puzzle)</a:t>
            </a:r>
          </a:p>
        </p:txBody>
      </p:sp>
      <p:cxnSp>
        <p:nvCxnSpPr>
          <p:cNvPr id="49" name="Straight Connector 48"/>
          <p:cNvCxnSpPr/>
          <p:nvPr/>
        </p:nvCxnSpPr>
        <p:spPr>
          <a:xfrm flipV="1">
            <a:off x="4827324" y="2101932"/>
            <a:ext cx="1110338" cy="28940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a:off x="4827324" y="2391336"/>
            <a:ext cx="2596872" cy="85033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3" name="Straight Connector 52"/>
          <p:cNvCxnSpPr/>
          <p:nvPr/>
        </p:nvCxnSpPr>
        <p:spPr>
          <a:xfrm>
            <a:off x="4827324" y="2391336"/>
            <a:ext cx="1011501" cy="287598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4726874" y="2391336"/>
            <a:ext cx="100450" cy="247572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7" name="Straight Connector 56"/>
          <p:cNvCxnSpPr/>
          <p:nvPr/>
        </p:nvCxnSpPr>
        <p:spPr>
          <a:xfrm flipH="1">
            <a:off x="4038600" y="2391336"/>
            <a:ext cx="788724" cy="176870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0" name="Straight Connector 59"/>
          <p:cNvCxnSpPr/>
          <p:nvPr/>
        </p:nvCxnSpPr>
        <p:spPr>
          <a:xfrm flipH="1">
            <a:off x="4133850" y="2391336"/>
            <a:ext cx="693476" cy="850339"/>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1" name="Straight Connector 60"/>
          <p:cNvCxnSpPr/>
          <p:nvPr/>
        </p:nvCxnSpPr>
        <p:spPr>
          <a:xfrm>
            <a:off x="5937662" y="2101932"/>
            <a:ext cx="1486534" cy="113974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5" name="Straight Connector 64"/>
          <p:cNvCxnSpPr/>
          <p:nvPr/>
        </p:nvCxnSpPr>
        <p:spPr>
          <a:xfrm flipH="1">
            <a:off x="5838825" y="2101932"/>
            <a:ext cx="98837" cy="316539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8" name="Straight Connector 67"/>
          <p:cNvCxnSpPr/>
          <p:nvPr/>
        </p:nvCxnSpPr>
        <p:spPr>
          <a:xfrm flipH="1">
            <a:off x="4726874" y="2101932"/>
            <a:ext cx="1210788" cy="276513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0" name="Straight Connector 69"/>
          <p:cNvCxnSpPr/>
          <p:nvPr/>
        </p:nvCxnSpPr>
        <p:spPr>
          <a:xfrm flipH="1">
            <a:off x="4038600" y="2101932"/>
            <a:ext cx="1899063" cy="205811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3" name="Straight Connector 72"/>
          <p:cNvCxnSpPr/>
          <p:nvPr/>
        </p:nvCxnSpPr>
        <p:spPr>
          <a:xfrm flipH="1">
            <a:off x="4133850" y="2101932"/>
            <a:ext cx="1803813" cy="113974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6" name="Straight Connector 75"/>
          <p:cNvCxnSpPr/>
          <p:nvPr/>
        </p:nvCxnSpPr>
        <p:spPr>
          <a:xfrm>
            <a:off x="6791325" y="2476500"/>
            <a:ext cx="632871" cy="76517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79" name="Straight Connector 78"/>
          <p:cNvCxnSpPr/>
          <p:nvPr/>
        </p:nvCxnSpPr>
        <p:spPr>
          <a:xfrm flipH="1">
            <a:off x="4726875" y="2476500"/>
            <a:ext cx="2064450" cy="239056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2" name="Straight Connector 81"/>
          <p:cNvCxnSpPr/>
          <p:nvPr/>
        </p:nvCxnSpPr>
        <p:spPr>
          <a:xfrm flipH="1">
            <a:off x="5838825" y="3241675"/>
            <a:ext cx="1585371" cy="202565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5" name="Straight Connector 84"/>
          <p:cNvCxnSpPr/>
          <p:nvPr/>
        </p:nvCxnSpPr>
        <p:spPr>
          <a:xfrm flipH="1">
            <a:off x="4726874" y="3206180"/>
            <a:ext cx="2722607" cy="166088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89" name="Straight Connector 88"/>
          <p:cNvCxnSpPr/>
          <p:nvPr/>
        </p:nvCxnSpPr>
        <p:spPr>
          <a:xfrm flipV="1">
            <a:off x="4038600" y="3241675"/>
            <a:ext cx="3385596" cy="91837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1" name="Straight Connector 90"/>
          <p:cNvCxnSpPr/>
          <p:nvPr/>
        </p:nvCxnSpPr>
        <p:spPr>
          <a:xfrm>
            <a:off x="4133850" y="3241675"/>
            <a:ext cx="3290346" cy="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4" name="Straight Connector 93"/>
          <p:cNvCxnSpPr/>
          <p:nvPr/>
        </p:nvCxnSpPr>
        <p:spPr>
          <a:xfrm flipV="1">
            <a:off x="4726874" y="4160045"/>
            <a:ext cx="2697322" cy="70701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7" name="Straight Connector 96"/>
          <p:cNvCxnSpPr/>
          <p:nvPr/>
        </p:nvCxnSpPr>
        <p:spPr>
          <a:xfrm>
            <a:off x="4726874" y="4867063"/>
            <a:ext cx="1111951" cy="400262"/>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99" name="Straight Connector 98"/>
          <p:cNvCxnSpPr/>
          <p:nvPr/>
        </p:nvCxnSpPr>
        <p:spPr>
          <a:xfrm>
            <a:off x="4133850" y="3206180"/>
            <a:ext cx="1704975" cy="206114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2" name="Straight Connector 101"/>
          <p:cNvCxnSpPr/>
          <p:nvPr/>
        </p:nvCxnSpPr>
        <p:spPr>
          <a:xfrm>
            <a:off x="4133850" y="3206180"/>
            <a:ext cx="593024" cy="166088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106" name="Straight Connector 105"/>
          <p:cNvCxnSpPr/>
          <p:nvPr/>
        </p:nvCxnSpPr>
        <p:spPr>
          <a:xfrm flipH="1">
            <a:off x="4038600" y="3206180"/>
            <a:ext cx="95250" cy="953865"/>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870162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586348" y="1498038"/>
            <a:ext cx="4820099" cy="1325563"/>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dirty="0"/>
              <a:t>This process can make puzzles to an arbitrary level of difficulty</a:t>
            </a:r>
          </a:p>
        </p:txBody>
      </p:sp>
      <p:sp>
        <p:nvSpPr>
          <p:cNvPr id="6" name="Footer Placeholder 5"/>
          <p:cNvSpPr>
            <a:spLocks noGrp="1"/>
          </p:cNvSpPr>
          <p:nvPr>
            <p:ph type="ftr" sz="quarter" idx="11"/>
          </p:nvPr>
        </p:nvSpPr>
        <p:spPr/>
        <p:txBody>
          <a:bodyPr/>
          <a:lstStyle/>
          <a:p>
            <a:r>
              <a:rPr lang="en-US"/>
              <a:t>Odds And Evenings</a:t>
            </a:r>
            <a:endParaRPr lang="en-US" dirty="0"/>
          </a:p>
        </p:txBody>
      </p:sp>
      <p:sp>
        <p:nvSpPr>
          <p:cNvPr id="7" name="Slide Number Placeholder 6"/>
          <p:cNvSpPr>
            <a:spLocks noGrp="1"/>
          </p:cNvSpPr>
          <p:nvPr>
            <p:ph type="sldNum" sz="quarter" idx="12"/>
          </p:nvPr>
        </p:nvSpPr>
        <p:spPr/>
        <p:txBody>
          <a:bodyPr/>
          <a:lstStyle/>
          <a:p>
            <a:fld id="{EAF1026D-22B1-5342-9578-D044E8D74002}" type="slidenum">
              <a:rPr lang="en-US" smtClean="0"/>
              <a:pPr/>
              <a:t>21</a:t>
            </a:fld>
            <a:endParaRPr lang="en-US" dirty="0"/>
          </a:p>
        </p:txBody>
      </p:sp>
    </p:spTree>
    <p:extLst>
      <p:ext uri="{BB962C8B-B14F-4D97-AF65-F5344CB8AC3E}">
        <p14:creationId xmlns:p14="http://schemas.microsoft.com/office/powerpoint/2010/main" val="254095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6878" y="2627098"/>
            <a:ext cx="1199407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dirty="0"/>
              <a:t>www.oddsandevenings.com</a:t>
            </a:r>
          </a:p>
        </p:txBody>
      </p:sp>
      <p:sp>
        <p:nvSpPr>
          <p:cNvPr id="5" name="Subtitle 2"/>
          <p:cNvSpPr txBox="1">
            <a:spLocks/>
          </p:cNvSpPr>
          <p:nvPr/>
        </p:nvSpPr>
        <p:spPr>
          <a:xfrm>
            <a:off x="106878" y="1429027"/>
            <a:ext cx="11994078" cy="7361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rgbClr val="FED631"/>
                </a:solidFill>
                <a:latin typeface="Cambria" charset="0"/>
                <a:ea typeface="Cambria" charset="0"/>
                <a:cs typeface="Cambria" charset="0"/>
              </a:defRPr>
            </a:lvl1pPr>
            <a:lvl2pPr marL="685800" indent="-228600" algn="l" defTabSz="914400" rtl="0" eaLnBrk="1" latinLnBrk="0" hangingPunct="1">
              <a:lnSpc>
                <a:spcPct val="90000"/>
              </a:lnSpc>
              <a:spcBef>
                <a:spcPts val="500"/>
              </a:spcBef>
              <a:buFont typeface="Arial"/>
              <a:buChar char="•"/>
              <a:defRPr sz="2400" kern="1200">
                <a:solidFill>
                  <a:srgbClr val="FED631"/>
                </a:solidFill>
                <a:latin typeface="Cambria" charset="0"/>
                <a:ea typeface="Cambria" charset="0"/>
                <a:cs typeface="Cambria" charset="0"/>
              </a:defRPr>
            </a:lvl2pPr>
            <a:lvl3pPr marL="1143000" indent="-228600" algn="l" defTabSz="914400" rtl="0" eaLnBrk="1" latinLnBrk="0" hangingPunct="1">
              <a:lnSpc>
                <a:spcPct val="90000"/>
              </a:lnSpc>
              <a:spcBef>
                <a:spcPts val="500"/>
              </a:spcBef>
              <a:buFont typeface="Arial"/>
              <a:buChar char="•"/>
              <a:defRPr sz="2000" kern="1200">
                <a:solidFill>
                  <a:srgbClr val="FED631"/>
                </a:solidFill>
                <a:latin typeface="Cambria" charset="0"/>
                <a:ea typeface="Cambria" charset="0"/>
                <a:cs typeface="Cambria" charset="0"/>
              </a:defRPr>
            </a:lvl3pPr>
            <a:lvl4pPr marL="1600200" indent="-228600" algn="l" defTabSz="914400" rtl="0" eaLnBrk="1" latinLnBrk="0" hangingPunct="1">
              <a:lnSpc>
                <a:spcPct val="90000"/>
              </a:lnSpc>
              <a:spcBef>
                <a:spcPts val="500"/>
              </a:spcBef>
              <a:buFont typeface="Arial"/>
              <a:buChar char="•"/>
              <a:defRPr sz="1800" kern="1200">
                <a:solidFill>
                  <a:srgbClr val="FED631"/>
                </a:solidFill>
                <a:latin typeface="Cambria" charset="0"/>
                <a:ea typeface="Cambria" charset="0"/>
                <a:cs typeface="Cambria" charset="0"/>
              </a:defRPr>
            </a:lvl4pPr>
            <a:lvl5pPr marL="2057400" indent="-228600" algn="l" defTabSz="914400" rtl="0" eaLnBrk="1" latinLnBrk="0" hangingPunct="1">
              <a:lnSpc>
                <a:spcPct val="90000"/>
              </a:lnSpc>
              <a:spcBef>
                <a:spcPts val="500"/>
              </a:spcBef>
              <a:buFont typeface="Arial"/>
              <a:buChar char="•"/>
              <a:defRPr sz="1800" kern="1200">
                <a:solidFill>
                  <a:srgbClr val="FED631"/>
                </a:solidFill>
                <a:latin typeface="Cambria" charset="0"/>
                <a:ea typeface="Cambria" charset="0"/>
                <a:cs typeface="Cambri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en-US" sz="3600" dirty="0"/>
              <a:t>I cohost a Maths and Puzzles podcast:</a:t>
            </a:r>
          </a:p>
        </p:txBody>
      </p:sp>
      <p:sp>
        <p:nvSpPr>
          <p:cNvPr id="6" name="Footer Placeholder 5"/>
          <p:cNvSpPr>
            <a:spLocks noGrp="1"/>
          </p:cNvSpPr>
          <p:nvPr>
            <p:ph type="ftr" sz="quarter" idx="11"/>
          </p:nvPr>
        </p:nvSpPr>
        <p:spPr/>
        <p:txBody>
          <a:bodyPr/>
          <a:lstStyle/>
          <a:p>
            <a:r>
              <a:rPr lang="en-US"/>
              <a:t>Odds And Evenings</a:t>
            </a:r>
            <a:endParaRPr lang="en-US" dirty="0"/>
          </a:p>
        </p:txBody>
      </p:sp>
      <p:sp>
        <p:nvSpPr>
          <p:cNvPr id="7" name="Slide Number Placeholder 6"/>
          <p:cNvSpPr>
            <a:spLocks noGrp="1"/>
          </p:cNvSpPr>
          <p:nvPr>
            <p:ph type="sldNum" sz="quarter" idx="12"/>
          </p:nvPr>
        </p:nvSpPr>
        <p:spPr/>
        <p:txBody>
          <a:bodyPr/>
          <a:lstStyle/>
          <a:p>
            <a:fld id="{EAF1026D-22B1-5342-9578-D044E8D74002}" type="slidenum">
              <a:rPr lang="en-US" smtClean="0"/>
              <a:pPr/>
              <a:t>22</a:t>
            </a:fld>
            <a:endParaRPr lang="en-US" dirty="0"/>
          </a:p>
        </p:txBody>
      </p:sp>
      <p:sp>
        <p:nvSpPr>
          <p:cNvPr id="8" name="Subtitle 2"/>
          <p:cNvSpPr txBox="1">
            <a:spLocks/>
          </p:cNvSpPr>
          <p:nvPr/>
        </p:nvSpPr>
        <p:spPr>
          <a:xfrm>
            <a:off x="98961" y="4511527"/>
            <a:ext cx="11994078" cy="73616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rgbClr val="FED631"/>
                </a:solidFill>
                <a:latin typeface="Cambria" charset="0"/>
                <a:ea typeface="Cambria" charset="0"/>
                <a:cs typeface="Cambria" charset="0"/>
              </a:defRPr>
            </a:lvl1pPr>
            <a:lvl2pPr marL="685800" indent="-228600" algn="l" defTabSz="914400" rtl="0" eaLnBrk="1" latinLnBrk="0" hangingPunct="1">
              <a:lnSpc>
                <a:spcPct val="90000"/>
              </a:lnSpc>
              <a:spcBef>
                <a:spcPts val="500"/>
              </a:spcBef>
              <a:buFont typeface="Arial"/>
              <a:buChar char="•"/>
              <a:defRPr sz="2400" kern="1200">
                <a:solidFill>
                  <a:srgbClr val="FED631"/>
                </a:solidFill>
                <a:latin typeface="Cambria" charset="0"/>
                <a:ea typeface="Cambria" charset="0"/>
                <a:cs typeface="Cambria" charset="0"/>
              </a:defRPr>
            </a:lvl2pPr>
            <a:lvl3pPr marL="1143000" indent="-228600" algn="l" defTabSz="914400" rtl="0" eaLnBrk="1" latinLnBrk="0" hangingPunct="1">
              <a:lnSpc>
                <a:spcPct val="90000"/>
              </a:lnSpc>
              <a:spcBef>
                <a:spcPts val="500"/>
              </a:spcBef>
              <a:buFont typeface="Arial"/>
              <a:buChar char="•"/>
              <a:defRPr sz="2000" kern="1200">
                <a:solidFill>
                  <a:srgbClr val="FED631"/>
                </a:solidFill>
                <a:latin typeface="Cambria" charset="0"/>
                <a:ea typeface="Cambria" charset="0"/>
                <a:cs typeface="Cambria" charset="0"/>
              </a:defRPr>
            </a:lvl3pPr>
            <a:lvl4pPr marL="1600200" indent="-228600" algn="l" defTabSz="914400" rtl="0" eaLnBrk="1" latinLnBrk="0" hangingPunct="1">
              <a:lnSpc>
                <a:spcPct val="90000"/>
              </a:lnSpc>
              <a:spcBef>
                <a:spcPts val="500"/>
              </a:spcBef>
              <a:buFont typeface="Arial"/>
              <a:buChar char="•"/>
              <a:defRPr sz="1800" kern="1200">
                <a:solidFill>
                  <a:srgbClr val="FED631"/>
                </a:solidFill>
                <a:latin typeface="Cambria" charset="0"/>
                <a:ea typeface="Cambria" charset="0"/>
                <a:cs typeface="Cambria" charset="0"/>
              </a:defRPr>
            </a:lvl4pPr>
            <a:lvl5pPr marL="2057400" indent="-228600" algn="l" defTabSz="914400" rtl="0" eaLnBrk="1" latinLnBrk="0" hangingPunct="1">
              <a:lnSpc>
                <a:spcPct val="90000"/>
              </a:lnSpc>
              <a:spcBef>
                <a:spcPts val="500"/>
              </a:spcBef>
              <a:buFont typeface="Arial"/>
              <a:buChar char="•"/>
              <a:defRPr sz="1800" kern="1200">
                <a:solidFill>
                  <a:srgbClr val="FED631"/>
                </a:solidFill>
                <a:latin typeface="Cambria" charset="0"/>
                <a:ea typeface="Cambria" charset="0"/>
                <a:cs typeface="Cambri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en-US" sz="3600" dirty="0"/>
              <a:t>(or wherever you normally get your podcasts)</a:t>
            </a:r>
          </a:p>
        </p:txBody>
      </p:sp>
    </p:spTree>
    <p:extLst>
      <p:ext uri="{BB962C8B-B14F-4D97-AF65-F5344CB8AC3E}">
        <p14:creationId xmlns:p14="http://schemas.microsoft.com/office/powerpoint/2010/main" val="3286340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0709" y="365125"/>
            <a:ext cx="4173187" cy="1325563"/>
          </a:xfrm>
        </p:spPr>
        <p:txBody>
          <a:bodyPr/>
          <a:lstStyle/>
          <a:p>
            <a:r>
              <a:rPr lang="en-US" dirty="0"/>
              <a:t>Making it easier</a:t>
            </a:r>
          </a:p>
        </p:txBody>
      </p:sp>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3</a:t>
            </a:fld>
            <a:endParaRPr lang="en-US" dirty="0"/>
          </a:p>
        </p:txBody>
      </p:sp>
      <p:sp>
        <p:nvSpPr>
          <p:cNvPr id="10" name="Title 1"/>
          <p:cNvSpPr txBox="1">
            <a:spLocks/>
          </p:cNvSpPr>
          <p:nvPr/>
        </p:nvSpPr>
        <p:spPr>
          <a:xfrm>
            <a:off x="7225024" y="181108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Sneezy</a:t>
            </a:r>
          </a:p>
        </p:txBody>
      </p:sp>
      <p:sp>
        <p:nvSpPr>
          <p:cNvPr id="11" name="Title 1"/>
          <p:cNvSpPr txBox="1">
            <a:spLocks/>
          </p:cNvSpPr>
          <p:nvPr/>
        </p:nvSpPr>
        <p:spPr>
          <a:xfrm>
            <a:off x="5167128" y="118070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Doc</a:t>
            </a:r>
          </a:p>
        </p:txBody>
      </p:sp>
      <p:sp>
        <p:nvSpPr>
          <p:cNvPr id="12" name="Title 1"/>
          <p:cNvSpPr txBox="1">
            <a:spLocks/>
          </p:cNvSpPr>
          <p:nvPr/>
        </p:nvSpPr>
        <p:spPr>
          <a:xfrm>
            <a:off x="2672438" y="349897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Dopey</a:t>
            </a:r>
          </a:p>
        </p:txBody>
      </p:sp>
      <p:sp>
        <p:nvSpPr>
          <p:cNvPr id="13" name="Title 1"/>
          <p:cNvSpPr txBox="1">
            <a:spLocks/>
          </p:cNvSpPr>
          <p:nvPr/>
        </p:nvSpPr>
        <p:spPr>
          <a:xfrm>
            <a:off x="6536749" y="464984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Bashful</a:t>
            </a:r>
          </a:p>
        </p:txBody>
      </p:sp>
      <p:sp>
        <p:nvSpPr>
          <p:cNvPr id="14" name="Title 1"/>
          <p:cNvSpPr txBox="1">
            <a:spLocks/>
          </p:cNvSpPr>
          <p:nvPr/>
        </p:nvSpPr>
        <p:spPr>
          <a:xfrm>
            <a:off x="7526794" y="320038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Happy</a:t>
            </a:r>
          </a:p>
        </p:txBody>
      </p:sp>
      <p:sp>
        <p:nvSpPr>
          <p:cNvPr id="15" name="Title 1"/>
          <p:cNvSpPr txBox="1">
            <a:spLocks/>
          </p:cNvSpPr>
          <p:nvPr/>
        </p:nvSpPr>
        <p:spPr>
          <a:xfrm>
            <a:off x="4038599" y="469286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Grumpy</a:t>
            </a:r>
          </a:p>
        </p:txBody>
      </p:sp>
      <p:sp>
        <p:nvSpPr>
          <p:cNvPr id="16" name="Title 1"/>
          <p:cNvSpPr txBox="1">
            <a:spLocks/>
          </p:cNvSpPr>
          <p:nvPr/>
        </p:nvSpPr>
        <p:spPr>
          <a:xfrm>
            <a:off x="3350325" y="195149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Sleepy</a:t>
            </a:r>
          </a:p>
        </p:txBody>
      </p:sp>
      <p:sp>
        <p:nvSpPr>
          <p:cNvPr id="18" name="Title 1"/>
          <p:cNvSpPr txBox="1">
            <a:spLocks/>
          </p:cNvSpPr>
          <p:nvPr/>
        </p:nvSpPr>
        <p:spPr>
          <a:xfrm>
            <a:off x="3967347" y="2223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5089320" y="174685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6452014" y="20328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6690259" y="32641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5852988" y="4210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4487018" y="417630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3679621" y="330193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Tree>
    <p:extLst>
      <p:ext uri="{BB962C8B-B14F-4D97-AF65-F5344CB8AC3E}">
        <p14:creationId xmlns:p14="http://schemas.microsoft.com/office/powerpoint/2010/main" val="128184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0709" y="365125"/>
            <a:ext cx="4173187" cy="1325563"/>
          </a:xfrm>
        </p:spPr>
        <p:txBody>
          <a:bodyPr/>
          <a:lstStyle/>
          <a:p>
            <a:r>
              <a:rPr lang="en-US" dirty="0"/>
              <a:t>Making it easier</a:t>
            </a:r>
          </a:p>
        </p:txBody>
      </p:sp>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4</a:t>
            </a:fld>
            <a:endParaRPr lang="en-US" dirty="0"/>
          </a:p>
        </p:txBody>
      </p:sp>
      <p:sp>
        <p:nvSpPr>
          <p:cNvPr id="10" name="Title 1"/>
          <p:cNvSpPr txBox="1">
            <a:spLocks/>
          </p:cNvSpPr>
          <p:nvPr/>
        </p:nvSpPr>
        <p:spPr>
          <a:xfrm>
            <a:off x="7225024" y="181108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Sneezy</a:t>
            </a:r>
          </a:p>
        </p:txBody>
      </p:sp>
      <p:sp>
        <p:nvSpPr>
          <p:cNvPr id="11" name="Title 1"/>
          <p:cNvSpPr txBox="1">
            <a:spLocks/>
          </p:cNvSpPr>
          <p:nvPr/>
        </p:nvSpPr>
        <p:spPr>
          <a:xfrm>
            <a:off x="5167128" y="118070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Doc</a:t>
            </a:r>
          </a:p>
        </p:txBody>
      </p:sp>
      <p:sp>
        <p:nvSpPr>
          <p:cNvPr id="12" name="Title 1"/>
          <p:cNvSpPr txBox="1">
            <a:spLocks/>
          </p:cNvSpPr>
          <p:nvPr/>
        </p:nvSpPr>
        <p:spPr>
          <a:xfrm>
            <a:off x="2672438" y="349897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Dopey</a:t>
            </a:r>
          </a:p>
        </p:txBody>
      </p:sp>
      <p:sp>
        <p:nvSpPr>
          <p:cNvPr id="13" name="Title 1"/>
          <p:cNvSpPr txBox="1">
            <a:spLocks/>
          </p:cNvSpPr>
          <p:nvPr/>
        </p:nvSpPr>
        <p:spPr>
          <a:xfrm>
            <a:off x="6536749" y="464984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Bashful</a:t>
            </a:r>
          </a:p>
        </p:txBody>
      </p:sp>
      <p:sp>
        <p:nvSpPr>
          <p:cNvPr id="14" name="Title 1"/>
          <p:cNvSpPr txBox="1">
            <a:spLocks/>
          </p:cNvSpPr>
          <p:nvPr/>
        </p:nvSpPr>
        <p:spPr>
          <a:xfrm>
            <a:off x="7526794" y="320038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Happy</a:t>
            </a:r>
          </a:p>
        </p:txBody>
      </p:sp>
      <p:sp>
        <p:nvSpPr>
          <p:cNvPr id="15" name="Title 1"/>
          <p:cNvSpPr txBox="1">
            <a:spLocks/>
          </p:cNvSpPr>
          <p:nvPr/>
        </p:nvSpPr>
        <p:spPr>
          <a:xfrm>
            <a:off x="4038599" y="469286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Grumpy</a:t>
            </a:r>
          </a:p>
        </p:txBody>
      </p:sp>
      <p:sp>
        <p:nvSpPr>
          <p:cNvPr id="16" name="Title 1"/>
          <p:cNvSpPr txBox="1">
            <a:spLocks/>
          </p:cNvSpPr>
          <p:nvPr/>
        </p:nvSpPr>
        <p:spPr>
          <a:xfrm>
            <a:off x="3350325" y="195149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Sleepy</a:t>
            </a:r>
          </a:p>
        </p:txBody>
      </p:sp>
      <p:sp>
        <p:nvSpPr>
          <p:cNvPr id="18" name="Title 1"/>
          <p:cNvSpPr txBox="1">
            <a:spLocks/>
          </p:cNvSpPr>
          <p:nvPr/>
        </p:nvSpPr>
        <p:spPr>
          <a:xfrm>
            <a:off x="3967347" y="2223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5089320" y="174685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6452014" y="20328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6690259" y="32641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5852988" y="4210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4487018" y="417630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3679621" y="330193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cxnSp>
        <p:nvCxnSpPr>
          <p:cNvPr id="4" name="Straight Connector 3"/>
          <p:cNvCxnSpPr/>
          <p:nvPr/>
        </p:nvCxnSpPr>
        <p:spPr>
          <a:xfrm>
            <a:off x="5777594" y="2349817"/>
            <a:ext cx="1376549" cy="28392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5" name="Straight Connector 24"/>
          <p:cNvCxnSpPr/>
          <p:nvPr/>
        </p:nvCxnSpPr>
        <p:spPr>
          <a:xfrm>
            <a:off x="4375190" y="3887048"/>
            <a:ext cx="791938" cy="93749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6" name="Straight Connector 25"/>
          <p:cNvCxnSpPr/>
          <p:nvPr/>
        </p:nvCxnSpPr>
        <p:spPr>
          <a:xfrm flipH="1" flipV="1">
            <a:off x="5164714" y="4824538"/>
            <a:ext cx="1378963" cy="1454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8" name="Straight Connector 27"/>
          <p:cNvCxnSpPr/>
          <p:nvPr/>
        </p:nvCxnSpPr>
        <p:spPr>
          <a:xfrm flipH="1">
            <a:off x="5164714" y="2633740"/>
            <a:ext cx="1989429" cy="219079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1" name="Straight Connector 30"/>
          <p:cNvCxnSpPr/>
          <p:nvPr/>
        </p:nvCxnSpPr>
        <p:spPr>
          <a:xfrm flipH="1" flipV="1">
            <a:off x="4375190" y="3887048"/>
            <a:ext cx="2168487" cy="93749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4" name="Straight Connector 33"/>
          <p:cNvCxnSpPr/>
          <p:nvPr/>
        </p:nvCxnSpPr>
        <p:spPr>
          <a:xfrm flipH="1">
            <a:off x="6536749" y="2633740"/>
            <a:ext cx="617394" cy="219079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7" name="Straight Connector 36"/>
          <p:cNvCxnSpPr/>
          <p:nvPr/>
        </p:nvCxnSpPr>
        <p:spPr>
          <a:xfrm flipV="1">
            <a:off x="4643252" y="2633740"/>
            <a:ext cx="2510891" cy="21633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0" name="Straight Connector 39"/>
          <p:cNvCxnSpPr/>
          <p:nvPr/>
        </p:nvCxnSpPr>
        <p:spPr>
          <a:xfrm>
            <a:off x="4643252" y="2850078"/>
            <a:ext cx="523876" cy="1974460"/>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050849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0709" y="365125"/>
            <a:ext cx="4173187" cy="1325563"/>
          </a:xfrm>
        </p:spPr>
        <p:txBody>
          <a:bodyPr/>
          <a:lstStyle/>
          <a:p>
            <a:r>
              <a:rPr lang="en-US" dirty="0"/>
              <a:t>Making it easier</a:t>
            </a:r>
          </a:p>
        </p:txBody>
      </p:sp>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5</a:t>
            </a:fld>
            <a:endParaRPr lang="en-US" dirty="0"/>
          </a:p>
        </p:txBody>
      </p:sp>
      <p:sp>
        <p:nvSpPr>
          <p:cNvPr id="10" name="Title 1"/>
          <p:cNvSpPr txBox="1">
            <a:spLocks/>
          </p:cNvSpPr>
          <p:nvPr/>
        </p:nvSpPr>
        <p:spPr>
          <a:xfrm>
            <a:off x="7225024" y="181108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Sneezy</a:t>
            </a:r>
          </a:p>
        </p:txBody>
      </p:sp>
      <p:sp>
        <p:nvSpPr>
          <p:cNvPr id="11" name="Title 1"/>
          <p:cNvSpPr txBox="1">
            <a:spLocks/>
          </p:cNvSpPr>
          <p:nvPr/>
        </p:nvSpPr>
        <p:spPr>
          <a:xfrm>
            <a:off x="5167128" y="118070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Doc</a:t>
            </a:r>
          </a:p>
        </p:txBody>
      </p:sp>
      <p:sp>
        <p:nvSpPr>
          <p:cNvPr id="12" name="Title 1"/>
          <p:cNvSpPr txBox="1">
            <a:spLocks/>
          </p:cNvSpPr>
          <p:nvPr/>
        </p:nvSpPr>
        <p:spPr>
          <a:xfrm>
            <a:off x="2672438" y="349897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Dopey</a:t>
            </a:r>
          </a:p>
        </p:txBody>
      </p:sp>
      <p:sp>
        <p:nvSpPr>
          <p:cNvPr id="13" name="Title 1"/>
          <p:cNvSpPr txBox="1">
            <a:spLocks/>
          </p:cNvSpPr>
          <p:nvPr/>
        </p:nvSpPr>
        <p:spPr>
          <a:xfrm>
            <a:off x="6536749" y="464984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Bashful</a:t>
            </a:r>
          </a:p>
        </p:txBody>
      </p:sp>
      <p:sp>
        <p:nvSpPr>
          <p:cNvPr id="14" name="Title 1"/>
          <p:cNvSpPr txBox="1">
            <a:spLocks/>
          </p:cNvSpPr>
          <p:nvPr/>
        </p:nvSpPr>
        <p:spPr>
          <a:xfrm>
            <a:off x="7526794" y="320038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Happy</a:t>
            </a:r>
          </a:p>
        </p:txBody>
      </p:sp>
      <p:sp>
        <p:nvSpPr>
          <p:cNvPr id="15" name="Title 1"/>
          <p:cNvSpPr txBox="1">
            <a:spLocks/>
          </p:cNvSpPr>
          <p:nvPr/>
        </p:nvSpPr>
        <p:spPr>
          <a:xfrm>
            <a:off x="4038599" y="469286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Grumpy</a:t>
            </a:r>
          </a:p>
        </p:txBody>
      </p:sp>
      <p:sp>
        <p:nvSpPr>
          <p:cNvPr id="16" name="Title 1"/>
          <p:cNvSpPr txBox="1">
            <a:spLocks/>
          </p:cNvSpPr>
          <p:nvPr/>
        </p:nvSpPr>
        <p:spPr>
          <a:xfrm>
            <a:off x="3350325" y="195149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Sleepy</a:t>
            </a:r>
          </a:p>
        </p:txBody>
      </p:sp>
      <p:sp>
        <p:nvSpPr>
          <p:cNvPr id="18" name="Title 1"/>
          <p:cNvSpPr txBox="1">
            <a:spLocks/>
          </p:cNvSpPr>
          <p:nvPr/>
        </p:nvSpPr>
        <p:spPr>
          <a:xfrm>
            <a:off x="3967347" y="2223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5089320" y="174685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6452014" y="20328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6690259" y="32641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5852988" y="4210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4487018" y="417630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3679621" y="330193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cxnSp>
        <p:nvCxnSpPr>
          <p:cNvPr id="25" name="Straight Connector 24"/>
          <p:cNvCxnSpPr/>
          <p:nvPr/>
        </p:nvCxnSpPr>
        <p:spPr>
          <a:xfrm flipH="1">
            <a:off x="4631380" y="2356872"/>
            <a:ext cx="1139288" cy="46945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6" name="Straight Connector 25"/>
          <p:cNvCxnSpPr/>
          <p:nvPr/>
        </p:nvCxnSpPr>
        <p:spPr>
          <a:xfrm flipH="1">
            <a:off x="4330165" y="2356872"/>
            <a:ext cx="1440502" cy="154579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8" name="Straight Connector 27"/>
          <p:cNvCxnSpPr/>
          <p:nvPr/>
        </p:nvCxnSpPr>
        <p:spPr>
          <a:xfrm flipH="1">
            <a:off x="5175292" y="2328134"/>
            <a:ext cx="606444" cy="249640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2" name="Straight Connector 31"/>
          <p:cNvCxnSpPr/>
          <p:nvPr/>
        </p:nvCxnSpPr>
        <p:spPr>
          <a:xfrm>
            <a:off x="5781736" y="2348288"/>
            <a:ext cx="768868" cy="249969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5" name="Straight Connector 34"/>
          <p:cNvCxnSpPr/>
          <p:nvPr/>
        </p:nvCxnSpPr>
        <p:spPr>
          <a:xfrm>
            <a:off x="5770668" y="2348288"/>
            <a:ext cx="1603356" cy="152453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330165" y="2826327"/>
            <a:ext cx="301214" cy="107634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flipH="1" flipV="1">
            <a:off x="4631379" y="2826327"/>
            <a:ext cx="1912298" cy="202165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flipH="1" flipV="1">
            <a:off x="4631379" y="2826327"/>
            <a:ext cx="2742646" cy="104649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H="1">
            <a:off x="4330166" y="2636322"/>
            <a:ext cx="2806904" cy="126634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flipH="1">
            <a:off x="4330165" y="3872825"/>
            <a:ext cx="3043860" cy="2984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5167128" y="3902668"/>
            <a:ext cx="2206897" cy="92187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flipH="1" flipV="1">
            <a:off x="7137070" y="2636322"/>
            <a:ext cx="236955" cy="123650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6" name="Straight Connector 65"/>
          <p:cNvCxnSpPr/>
          <p:nvPr/>
        </p:nvCxnSpPr>
        <p:spPr>
          <a:xfrm flipH="1">
            <a:off x="6550604" y="3872825"/>
            <a:ext cx="823421" cy="951713"/>
          </a:xfrm>
          <a:prstGeom prst="line">
            <a:avLst/>
          </a:prstGeom>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938470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0709" y="365125"/>
            <a:ext cx="4173187" cy="1325563"/>
          </a:xfrm>
        </p:spPr>
        <p:txBody>
          <a:bodyPr/>
          <a:lstStyle/>
          <a:p>
            <a:r>
              <a:rPr lang="en-US" dirty="0"/>
              <a:t>Making it easier</a:t>
            </a:r>
          </a:p>
        </p:txBody>
      </p:sp>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6</a:t>
            </a:fld>
            <a:endParaRPr lang="en-US" dirty="0"/>
          </a:p>
        </p:txBody>
      </p:sp>
      <p:sp>
        <p:nvSpPr>
          <p:cNvPr id="10" name="Title 1"/>
          <p:cNvSpPr txBox="1">
            <a:spLocks/>
          </p:cNvSpPr>
          <p:nvPr/>
        </p:nvSpPr>
        <p:spPr>
          <a:xfrm>
            <a:off x="7225024" y="181108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Sneezy</a:t>
            </a:r>
          </a:p>
        </p:txBody>
      </p:sp>
      <p:sp>
        <p:nvSpPr>
          <p:cNvPr id="11" name="Title 1"/>
          <p:cNvSpPr txBox="1">
            <a:spLocks/>
          </p:cNvSpPr>
          <p:nvPr/>
        </p:nvSpPr>
        <p:spPr>
          <a:xfrm>
            <a:off x="5167128" y="118070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Doc</a:t>
            </a:r>
          </a:p>
        </p:txBody>
      </p:sp>
      <p:sp>
        <p:nvSpPr>
          <p:cNvPr id="12" name="Title 1"/>
          <p:cNvSpPr txBox="1">
            <a:spLocks/>
          </p:cNvSpPr>
          <p:nvPr/>
        </p:nvSpPr>
        <p:spPr>
          <a:xfrm>
            <a:off x="2672438" y="349897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Dopey</a:t>
            </a:r>
          </a:p>
        </p:txBody>
      </p:sp>
      <p:sp>
        <p:nvSpPr>
          <p:cNvPr id="13" name="Title 1"/>
          <p:cNvSpPr txBox="1">
            <a:spLocks/>
          </p:cNvSpPr>
          <p:nvPr/>
        </p:nvSpPr>
        <p:spPr>
          <a:xfrm>
            <a:off x="6536749" y="464984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Bashful</a:t>
            </a:r>
          </a:p>
        </p:txBody>
      </p:sp>
      <p:sp>
        <p:nvSpPr>
          <p:cNvPr id="14" name="Title 1"/>
          <p:cNvSpPr txBox="1">
            <a:spLocks/>
          </p:cNvSpPr>
          <p:nvPr/>
        </p:nvSpPr>
        <p:spPr>
          <a:xfrm>
            <a:off x="7526794" y="320038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Happy</a:t>
            </a:r>
          </a:p>
        </p:txBody>
      </p:sp>
      <p:sp>
        <p:nvSpPr>
          <p:cNvPr id="15" name="Title 1"/>
          <p:cNvSpPr txBox="1">
            <a:spLocks/>
          </p:cNvSpPr>
          <p:nvPr/>
        </p:nvSpPr>
        <p:spPr>
          <a:xfrm>
            <a:off x="4038599" y="469286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Grumpy</a:t>
            </a:r>
          </a:p>
        </p:txBody>
      </p:sp>
      <p:sp>
        <p:nvSpPr>
          <p:cNvPr id="16" name="Title 1"/>
          <p:cNvSpPr txBox="1">
            <a:spLocks/>
          </p:cNvSpPr>
          <p:nvPr/>
        </p:nvSpPr>
        <p:spPr>
          <a:xfrm>
            <a:off x="3350325" y="195149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Sleepy</a:t>
            </a:r>
          </a:p>
        </p:txBody>
      </p:sp>
      <p:sp>
        <p:nvSpPr>
          <p:cNvPr id="18" name="Title 1"/>
          <p:cNvSpPr txBox="1">
            <a:spLocks/>
          </p:cNvSpPr>
          <p:nvPr/>
        </p:nvSpPr>
        <p:spPr>
          <a:xfrm>
            <a:off x="3967347" y="2223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5089320" y="174685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6452014" y="20328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6690259" y="32641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5852988" y="4210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4487018" y="417630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3679621" y="330193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cxnSp>
        <p:nvCxnSpPr>
          <p:cNvPr id="25" name="Straight Connector 24"/>
          <p:cNvCxnSpPr/>
          <p:nvPr/>
        </p:nvCxnSpPr>
        <p:spPr>
          <a:xfrm flipH="1">
            <a:off x="4631380" y="2356872"/>
            <a:ext cx="1139288" cy="46945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6" name="Straight Connector 25"/>
          <p:cNvCxnSpPr/>
          <p:nvPr/>
        </p:nvCxnSpPr>
        <p:spPr>
          <a:xfrm flipH="1">
            <a:off x="4330165" y="2356872"/>
            <a:ext cx="1440502" cy="154579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8" name="Straight Connector 27"/>
          <p:cNvCxnSpPr/>
          <p:nvPr/>
        </p:nvCxnSpPr>
        <p:spPr>
          <a:xfrm flipH="1">
            <a:off x="5175292" y="2328134"/>
            <a:ext cx="606444" cy="249640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2" name="Straight Connector 31"/>
          <p:cNvCxnSpPr/>
          <p:nvPr/>
        </p:nvCxnSpPr>
        <p:spPr>
          <a:xfrm>
            <a:off x="5781736" y="2348288"/>
            <a:ext cx="768868" cy="249969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5" name="Straight Connector 34"/>
          <p:cNvCxnSpPr/>
          <p:nvPr/>
        </p:nvCxnSpPr>
        <p:spPr>
          <a:xfrm>
            <a:off x="5770668" y="2348288"/>
            <a:ext cx="1603356" cy="152453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330165" y="2826327"/>
            <a:ext cx="301214" cy="1076341"/>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flipH="1" flipV="1">
            <a:off x="4631379" y="2826327"/>
            <a:ext cx="1912298" cy="2021654"/>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flipH="1" flipV="1">
            <a:off x="4631379" y="2826327"/>
            <a:ext cx="2742646" cy="104649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H="1">
            <a:off x="4330166" y="2636322"/>
            <a:ext cx="2806904" cy="126634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flipH="1">
            <a:off x="4330165" y="3872825"/>
            <a:ext cx="3043860" cy="2984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5167128" y="3902668"/>
            <a:ext cx="2206897" cy="921870"/>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flipH="1" flipV="1">
            <a:off x="7137070" y="2636322"/>
            <a:ext cx="236955" cy="123650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66" name="Straight Connector 65"/>
          <p:cNvCxnSpPr/>
          <p:nvPr/>
        </p:nvCxnSpPr>
        <p:spPr>
          <a:xfrm flipH="1">
            <a:off x="6550604" y="3872825"/>
            <a:ext cx="823421" cy="951713"/>
          </a:xfrm>
          <a:prstGeom prst="line">
            <a:avLst/>
          </a:prstGeom>
          <a:ln/>
        </p:spPr>
        <p:style>
          <a:lnRef idx="3">
            <a:schemeClr val="accent4"/>
          </a:lnRef>
          <a:fillRef idx="0">
            <a:schemeClr val="accent4"/>
          </a:fillRef>
          <a:effectRef idx="2">
            <a:schemeClr val="accent4"/>
          </a:effectRef>
          <a:fontRef idx="minor">
            <a:schemeClr val="tx1"/>
          </a:fontRef>
        </p:style>
      </p:cxnSp>
      <p:sp>
        <p:nvSpPr>
          <p:cNvPr id="70" name="Title 1"/>
          <p:cNvSpPr txBox="1">
            <a:spLocks/>
          </p:cNvSpPr>
          <p:nvPr/>
        </p:nvSpPr>
        <p:spPr>
          <a:xfrm>
            <a:off x="8610600" y="733303"/>
            <a:ext cx="2847231"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3600" dirty="0"/>
              <a:t>Find a Hamiltonian Cycle</a:t>
            </a:r>
          </a:p>
        </p:txBody>
      </p:sp>
    </p:spTree>
    <p:extLst>
      <p:ext uri="{BB962C8B-B14F-4D97-AF65-F5344CB8AC3E}">
        <p14:creationId xmlns:p14="http://schemas.microsoft.com/office/powerpoint/2010/main" val="842548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0709" y="365125"/>
            <a:ext cx="4173187" cy="1325563"/>
          </a:xfrm>
        </p:spPr>
        <p:txBody>
          <a:bodyPr/>
          <a:lstStyle/>
          <a:p>
            <a:r>
              <a:rPr lang="en-US" dirty="0"/>
              <a:t>Making it easier</a:t>
            </a:r>
          </a:p>
        </p:txBody>
      </p:sp>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7</a:t>
            </a:fld>
            <a:endParaRPr lang="en-US" dirty="0"/>
          </a:p>
        </p:txBody>
      </p:sp>
      <p:sp>
        <p:nvSpPr>
          <p:cNvPr id="10" name="Title 1"/>
          <p:cNvSpPr txBox="1">
            <a:spLocks/>
          </p:cNvSpPr>
          <p:nvPr/>
        </p:nvSpPr>
        <p:spPr>
          <a:xfrm>
            <a:off x="7225024" y="181108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Sneezy</a:t>
            </a:r>
          </a:p>
        </p:txBody>
      </p:sp>
      <p:sp>
        <p:nvSpPr>
          <p:cNvPr id="11" name="Title 1"/>
          <p:cNvSpPr txBox="1">
            <a:spLocks/>
          </p:cNvSpPr>
          <p:nvPr/>
        </p:nvSpPr>
        <p:spPr>
          <a:xfrm>
            <a:off x="5167128" y="118070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Doc</a:t>
            </a:r>
          </a:p>
        </p:txBody>
      </p:sp>
      <p:sp>
        <p:nvSpPr>
          <p:cNvPr id="12" name="Title 1"/>
          <p:cNvSpPr txBox="1">
            <a:spLocks/>
          </p:cNvSpPr>
          <p:nvPr/>
        </p:nvSpPr>
        <p:spPr>
          <a:xfrm>
            <a:off x="2672438" y="349897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Dopey</a:t>
            </a:r>
          </a:p>
        </p:txBody>
      </p:sp>
      <p:sp>
        <p:nvSpPr>
          <p:cNvPr id="13" name="Title 1"/>
          <p:cNvSpPr txBox="1">
            <a:spLocks/>
          </p:cNvSpPr>
          <p:nvPr/>
        </p:nvSpPr>
        <p:spPr>
          <a:xfrm>
            <a:off x="6536749" y="4649849"/>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Bashful</a:t>
            </a:r>
          </a:p>
        </p:txBody>
      </p:sp>
      <p:sp>
        <p:nvSpPr>
          <p:cNvPr id="14" name="Title 1"/>
          <p:cNvSpPr txBox="1">
            <a:spLocks/>
          </p:cNvSpPr>
          <p:nvPr/>
        </p:nvSpPr>
        <p:spPr>
          <a:xfrm>
            <a:off x="7526794" y="3200385"/>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Happy</a:t>
            </a:r>
          </a:p>
        </p:txBody>
      </p:sp>
      <p:sp>
        <p:nvSpPr>
          <p:cNvPr id="15" name="Title 1"/>
          <p:cNvSpPr txBox="1">
            <a:spLocks/>
          </p:cNvSpPr>
          <p:nvPr/>
        </p:nvSpPr>
        <p:spPr>
          <a:xfrm>
            <a:off x="4038599" y="469286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Grumpy</a:t>
            </a:r>
          </a:p>
        </p:txBody>
      </p:sp>
      <p:sp>
        <p:nvSpPr>
          <p:cNvPr id="16" name="Title 1"/>
          <p:cNvSpPr txBox="1">
            <a:spLocks/>
          </p:cNvSpPr>
          <p:nvPr/>
        </p:nvSpPr>
        <p:spPr>
          <a:xfrm>
            <a:off x="3350325" y="1951497"/>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Sleepy</a:t>
            </a:r>
          </a:p>
        </p:txBody>
      </p:sp>
      <p:sp>
        <p:nvSpPr>
          <p:cNvPr id="18" name="Title 1"/>
          <p:cNvSpPr txBox="1">
            <a:spLocks/>
          </p:cNvSpPr>
          <p:nvPr/>
        </p:nvSpPr>
        <p:spPr>
          <a:xfrm>
            <a:off x="3967347" y="2223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19" name="Title 1"/>
          <p:cNvSpPr txBox="1">
            <a:spLocks/>
          </p:cNvSpPr>
          <p:nvPr/>
        </p:nvSpPr>
        <p:spPr>
          <a:xfrm>
            <a:off x="5089320" y="1746853"/>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0" name="Title 1"/>
          <p:cNvSpPr txBox="1">
            <a:spLocks/>
          </p:cNvSpPr>
          <p:nvPr/>
        </p:nvSpPr>
        <p:spPr>
          <a:xfrm>
            <a:off x="6452014" y="203285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1" name="Title 1"/>
          <p:cNvSpPr txBox="1">
            <a:spLocks/>
          </p:cNvSpPr>
          <p:nvPr/>
        </p:nvSpPr>
        <p:spPr>
          <a:xfrm>
            <a:off x="6690259" y="3264120"/>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2" name="Title 1"/>
          <p:cNvSpPr txBox="1">
            <a:spLocks/>
          </p:cNvSpPr>
          <p:nvPr/>
        </p:nvSpPr>
        <p:spPr>
          <a:xfrm>
            <a:off x="5852988" y="4210564"/>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3" name="Title 1"/>
          <p:cNvSpPr txBox="1">
            <a:spLocks/>
          </p:cNvSpPr>
          <p:nvPr/>
        </p:nvSpPr>
        <p:spPr>
          <a:xfrm>
            <a:off x="4487018" y="4176301"/>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sp>
        <p:nvSpPr>
          <p:cNvPr id="24" name="Title 1"/>
          <p:cNvSpPr txBox="1">
            <a:spLocks/>
          </p:cNvSpPr>
          <p:nvPr/>
        </p:nvSpPr>
        <p:spPr>
          <a:xfrm>
            <a:off x="3679621" y="3301936"/>
            <a:ext cx="13765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2400" dirty="0"/>
              <a:t>*</a:t>
            </a:r>
          </a:p>
        </p:txBody>
      </p:sp>
      <p:cxnSp>
        <p:nvCxnSpPr>
          <p:cNvPr id="25" name="Straight Connector 24"/>
          <p:cNvCxnSpPr/>
          <p:nvPr/>
        </p:nvCxnSpPr>
        <p:spPr>
          <a:xfrm flipH="1">
            <a:off x="4631380" y="2356872"/>
            <a:ext cx="1139288" cy="469455"/>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6" name="Straight Connector 25"/>
          <p:cNvCxnSpPr/>
          <p:nvPr/>
        </p:nvCxnSpPr>
        <p:spPr>
          <a:xfrm flipH="1">
            <a:off x="4330165" y="2356872"/>
            <a:ext cx="1440502" cy="1545796"/>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28" name="Straight Connector 27"/>
          <p:cNvCxnSpPr/>
          <p:nvPr/>
        </p:nvCxnSpPr>
        <p:spPr>
          <a:xfrm flipH="1">
            <a:off x="5175292" y="2328134"/>
            <a:ext cx="606444" cy="2496404"/>
          </a:xfrm>
          <a:prstGeom prst="line">
            <a:avLst/>
          </a:prstGeom>
          <a:ln>
            <a:solidFill>
              <a:srgbClr val="00B0F0"/>
            </a:solidFill>
          </a:ln>
        </p:spPr>
        <p:style>
          <a:lnRef idx="3">
            <a:schemeClr val="accent4"/>
          </a:lnRef>
          <a:fillRef idx="0">
            <a:schemeClr val="accent4"/>
          </a:fillRef>
          <a:effectRef idx="2">
            <a:schemeClr val="accent4"/>
          </a:effectRef>
          <a:fontRef idx="minor">
            <a:schemeClr val="tx1"/>
          </a:fontRef>
        </p:style>
      </p:cxnSp>
      <p:cxnSp>
        <p:nvCxnSpPr>
          <p:cNvPr id="32" name="Straight Connector 31"/>
          <p:cNvCxnSpPr/>
          <p:nvPr/>
        </p:nvCxnSpPr>
        <p:spPr>
          <a:xfrm>
            <a:off x="5781736" y="2348288"/>
            <a:ext cx="768868" cy="2499693"/>
          </a:xfrm>
          <a:prstGeom prst="line">
            <a:avLst/>
          </a:prstGeom>
          <a:ln>
            <a:solidFill>
              <a:srgbClr val="00B0F0"/>
            </a:solidFill>
          </a:ln>
        </p:spPr>
        <p:style>
          <a:lnRef idx="3">
            <a:schemeClr val="accent4"/>
          </a:lnRef>
          <a:fillRef idx="0">
            <a:schemeClr val="accent4"/>
          </a:fillRef>
          <a:effectRef idx="2">
            <a:schemeClr val="accent4"/>
          </a:effectRef>
          <a:fontRef idx="minor">
            <a:schemeClr val="tx1"/>
          </a:fontRef>
        </p:style>
      </p:cxnSp>
      <p:cxnSp>
        <p:nvCxnSpPr>
          <p:cNvPr id="35" name="Straight Connector 34"/>
          <p:cNvCxnSpPr/>
          <p:nvPr/>
        </p:nvCxnSpPr>
        <p:spPr>
          <a:xfrm>
            <a:off x="5770668" y="2348288"/>
            <a:ext cx="1603356" cy="1524537"/>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39" name="Straight Connector 38"/>
          <p:cNvCxnSpPr/>
          <p:nvPr/>
        </p:nvCxnSpPr>
        <p:spPr>
          <a:xfrm flipH="1">
            <a:off x="4330165" y="2826327"/>
            <a:ext cx="301214" cy="1076341"/>
          </a:xfrm>
          <a:prstGeom prst="line">
            <a:avLst/>
          </a:prstGeom>
          <a:ln>
            <a:solidFill>
              <a:srgbClr val="00B0F0"/>
            </a:solidFill>
          </a:ln>
        </p:spPr>
        <p:style>
          <a:lnRef idx="3">
            <a:schemeClr val="accent4"/>
          </a:lnRef>
          <a:fillRef idx="0">
            <a:schemeClr val="accent4"/>
          </a:fillRef>
          <a:effectRef idx="2">
            <a:schemeClr val="accent4"/>
          </a:effectRef>
          <a:fontRef idx="minor">
            <a:schemeClr val="tx1"/>
          </a:fontRef>
        </p:style>
      </p:cxnSp>
      <p:cxnSp>
        <p:nvCxnSpPr>
          <p:cNvPr id="42" name="Straight Connector 41"/>
          <p:cNvCxnSpPr/>
          <p:nvPr/>
        </p:nvCxnSpPr>
        <p:spPr>
          <a:xfrm flipH="1" flipV="1">
            <a:off x="4631379" y="2826327"/>
            <a:ext cx="1912298" cy="2021654"/>
          </a:xfrm>
          <a:prstGeom prst="line">
            <a:avLst/>
          </a:prstGeom>
          <a:ln>
            <a:solidFill>
              <a:srgbClr val="00B0F0"/>
            </a:solidFill>
          </a:ln>
        </p:spPr>
        <p:style>
          <a:lnRef idx="3">
            <a:schemeClr val="accent4"/>
          </a:lnRef>
          <a:fillRef idx="0">
            <a:schemeClr val="accent4"/>
          </a:fillRef>
          <a:effectRef idx="2">
            <a:schemeClr val="accent4"/>
          </a:effectRef>
          <a:fontRef idx="minor">
            <a:schemeClr val="tx1"/>
          </a:fontRef>
        </p:style>
      </p:cxnSp>
      <p:cxnSp>
        <p:nvCxnSpPr>
          <p:cNvPr id="45" name="Straight Connector 44"/>
          <p:cNvCxnSpPr/>
          <p:nvPr/>
        </p:nvCxnSpPr>
        <p:spPr>
          <a:xfrm flipH="1" flipV="1">
            <a:off x="4631379" y="2826327"/>
            <a:ext cx="2742646" cy="1046498"/>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49" name="Straight Connector 48"/>
          <p:cNvCxnSpPr/>
          <p:nvPr/>
        </p:nvCxnSpPr>
        <p:spPr>
          <a:xfrm flipH="1">
            <a:off x="4330166" y="2636322"/>
            <a:ext cx="2806904" cy="1266346"/>
          </a:xfrm>
          <a:prstGeom prst="line">
            <a:avLst/>
          </a:prstGeom>
          <a:ln>
            <a:solidFill>
              <a:srgbClr val="00B0F0"/>
            </a:solidFill>
          </a:ln>
        </p:spPr>
        <p:style>
          <a:lnRef idx="3">
            <a:schemeClr val="accent4"/>
          </a:lnRef>
          <a:fillRef idx="0">
            <a:schemeClr val="accent4"/>
          </a:fillRef>
          <a:effectRef idx="2">
            <a:schemeClr val="accent4"/>
          </a:effectRef>
          <a:fontRef idx="minor">
            <a:schemeClr val="tx1"/>
          </a:fontRef>
        </p:style>
      </p:cxnSp>
      <p:cxnSp>
        <p:nvCxnSpPr>
          <p:cNvPr id="52" name="Straight Connector 51"/>
          <p:cNvCxnSpPr/>
          <p:nvPr/>
        </p:nvCxnSpPr>
        <p:spPr>
          <a:xfrm flipH="1">
            <a:off x="4330165" y="3872825"/>
            <a:ext cx="3043860" cy="29843"/>
          </a:xfrm>
          <a:prstGeom prst="line">
            <a:avLst/>
          </a:prstGeom>
          <a:ln/>
        </p:spPr>
        <p:style>
          <a:lnRef idx="3">
            <a:schemeClr val="accent4"/>
          </a:lnRef>
          <a:fillRef idx="0">
            <a:schemeClr val="accent4"/>
          </a:fillRef>
          <a:effectRef idx="2">
            <a:schemeClr val="accent4"/>
          </a:effectRef>
          <a:fontRef idx="minor">
            <a:schemeClr val="tx1"/>
          </a:fontRef>
        </p:style>
      </p:cxnSp>
      <p:cxnSp>
        <p:nvCxnSpPr>
          <p:cNvPr id="55" name="Straight Connector 54"/>
          <p:cNvCxnSpPr/>
          <p:nvPr/>
        </p:nvCxnSpPr>
        <p:spPr>
          <a:xfrm flipH="1">
            <a:off x="5167128" y="3902668"/>
            <a:ext cx="2206897" cy="921870"/>
          </a:xfrm>
          <a:prstGeom prst="line">
            <a:avLst/>
          </a:prstGeom>
          <a:ln>
            <a:solidFill>
              <a:srgbClr val="00B0F0"/>
            </a:solidFill>
          </a:ln>
        </p:spPr>
        <p:style>
          <a:lnRef idx="3">
            <a:schemeClr val="accent4"/>
          </a:lnRef>
          <a:fillRef idx="0">
            <a:schemeClr val="accent4"/>
          </a:fillRef>
          <a:effectRef idx="2">
            <a:schemeClr val="accent4"/>
          </a:effectRef>
          <a:fontRef idx="minor">
            <a:schemeClr val="tx1"/>
          </a:fontRef>
        </p:style>
      </p:cxnSp>
      <p:cxnSp>
        <p:nvCxnSpPr>
          <p:cNvPr id="59" name="Straight Connector 58"/>
          <p:cNvCxnSpPr/>
          <p:nvPr/>
        </p:nvCxnSpPr>
        <p:spPr>
          <a:xfrm flipH="1" flipV="1">
            <a:off x="7137070" y="2636322"/>
            <a:ext cx="236955" cy="1236503"/>
          </a:xfrm>
          <a:prstGeom prst="line">
            <a:avLst/>
          </a:prstGeom>
          <a:ln>
            <a:solidFill>
              <a:srgbClr val="00B0F0"/>
            </a:solidFill>
          </a:ln>
        </p:spPr>
        <p:style>
          <a:lnRef idx="3">
            <a:schemeClr val="accent4"/>
          </a:lnRef>
          <a:fillRef idx="0">
            <a:schemeClr val="accent4"/>
          </a:fillRef>
          <a:effectRef idx="2">
            <a:schemeClr val="accent4"/>
          </a:effectRef>
          <a:fontRef idx="minor">
            <a:schemeClr val="tx1"/>
          </a:fontRef>
        </p:style>
      </p:cxnSp>
      <p:cxnSp>
        <p:nvCxnSpPr>
          <p:cNvPr id="66" name="Straight Connector 65"/>
          <p:cNvCxnSpPr/>
          <p:nvPr/>
        </p:nvCxnSpPr>
        <p:spPr>
          <a:xfrm flipH="1">
            <a:off x="6550604" y="3872825"/>
            <a:ext cx="823421" cy="951713"/>
          </a:xfrm>
          <a:prstGeom prst="line">
            <a:avLst/>
          </a:prstGeom>
          <a:ln/>
        </p:spPr>
        <p:style>
          <a:lnRef idx="3">
            <a:schemeClr val="accent4"/>
          </a:lnRef>
          <a:fillRef idx="0">
            <a:schemeClr val="accent4"/>
          </a:fillRef>
          <a:effectRef idx="2">
            <a:schemeClr val="accent4"/>
          </a:effectRef>
          <a:fontRef idx="minor">
            <a:schemeClr val="tx1"/>
          </a:fontRef>
        </p:style>
      </p:cxnSp>
      <p:sp>
        <p:nvSpPr>
          <p:cNvPr id="70" name="Title 1"/>
          <p:cNvSpPr txBox="1">
            <a:spLocks/>
          </p:cNvSpPr>
          <p:nvPr/>
        </p:nvSpPr>
        <p:spPr>
          <a:xfrm>
            <a:off x="8610600" y="733303"/>
            <a:ext cx="2847231"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3600" dirty="0"/>
              <a:t>Find a Hamiltonian Cycle</a:t>
            </a:r>
          </a:p>
        </p:txBody>
      </p:sp>
    </p:spTree>
    <p:extLst>
      <p:ext uri="{BB962C8B-B14F-4D97-AF65-F5344CB8AC3E}">
        <p14:creationId xmlns:p14="http://schemas.microsoft.com/office/powerpoint/2010/main" val="2495019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8</a:t>
            </a:fld>
            <a:endParaRPr lang="en-US" dirty="0"/>
          </a:p>
        </p:txBody>
      </p:sp>
      <p:sp>
        <p:nvSpPr>
          <p:cNvPr id="3" name="Title 2"/>
          <p:cNvSpPr>
            <a:spLocks noGrp="1"/>
          </p:cNvSpPr>
          <p:nvPr>
            <p:ph type="title"/>
          </p:nvPr>
        </p:nvSpPr>
        <p:spPr>
          <a:xfrm>
            <a:off x="0" y="365125"/>
            <a:ext cx="12192000" cy="1325563"/>
          </a:xfrm>
        </p:spPr>
        <p:txBody>
          <a:bodyPr/>
          <a:lstStyle/>
          <a:p>
            <a:pPr algn="ctr"/>
            <a:r>
              <a:rPr lang="en-GB" dirty="0"/>
              <a:t>What do we want from the algorithm?</a:t>
            </a:r>
          </a:p>
        </p:txBody>
      </p:sp>
    </p:spTree>
    <p:extLst>
      <p:ext uri="{BB962C8B-B14F-4D97-AF65-F5344CB8AC3E}">
        <p14:creationId xmlns:p14="http://schemas.microsoft.com/office/powerpoint/2010/main" val="2794224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r>
              <a:rPr lang="en-US"/>
              <a:t>Odds And Evenings</a:t>
            </a:r>
            <a:endParaRPr lang="en-US" dirty="0"/>
          </a:p>
        </p:txBody>
      </p:sp>
      <p:sp>
        <p:nvSpPr>
          <p:cNvPr id="9" name="Slide Number Placeholder 8"/>
          <p:cNvSpPr>
            <a:spLocks noGrp="1"/>
          </p:cNvSpPr>
          <p:nvPr>
            <p:ph type="sldNum" sz="quarter" idx="12"/>
          </p:nvPr>
        </p:nvSpPr>
        <p:spPr/>
        <p:txBody>
          <a:bodyPr/>
          <a:lstStyle/>
          <a:p>
            <a:fld id="{EAF1026D-22B1-5342-9578-D044E8D74002}" type="slidenum">
              <a:rPr lang="en-US" smtClean="0"/>
              <a:pPr/>
              <a:t>9</a:t>
            </a:fld>
            <a:endParaRPr lang="en-US" dirty="0"/>
          </a:p>
        </p:txBody>
      </p:sp>
      <p:sp>
        <p:nvSpPr>
          <p:cNvPr id="70" name="Title 1"/>
          <p:cNvSpPr txBox="1">
            <a:spLocks/>
          </p:cNvSpPr>
          <p:nvPr/>
        </p:nvSpPr>
        <p:spPr>
          <a:xfrm>
            <a:off x="130629" y="1949810"/>
            <a:ext cx="121920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FED631"/>
                </a:solidFill>
                <a:latin typeface="Cambria" charset="0"/>
                <a:ea typeface="Cambria" charset="0"/>
                <a:cs typeface="Cambria" charset="0"/>
              </a:defRPr>
            </a:lvl1pPr>
          </a:lstStyle>
          <a:p>
            <a:pPr algn="ctr"/>
            <a:r>
              <a:rPr lang="en-US" sz="3600" dirty="0"/>
              <a:t>1. Unique Hamiltonian Cycle</a:t>
            </a:r>
          </a:p>
        </p:txBody>
      </p:sp>
      <p:sp>
        <p:nvSpPr>
          <p:cNvPr id="3" name="Title 2"/>
          <p:cNvSpPr>
            <a:spLocks noGrp="1"/>
          </p:cNvSpPr>
          <p:nvPr>
            <p:ph type="title"/>
          </p:nvPr>
        </p:nvSpPr>
        <p:spPr>
          <a:xfrm>
            <a:off x="0" y="365125"/>
            <a:ext cx="12192000" cy="1325563"/>
          </a:xfrm>
        </p:spPr>
        <p:txBody>
          <a:bodyPr/>
          <a:lstStyle/>
          <a:p>
            <a:pPr algn="ctr"/>
            <a:r>
              <a:rPr lang="en-GB" dirty="0"/>
              <a:t>What do we want from the algorithm?</a:t>
            </a:r>
          </a:p>
        </p:txBody>
      </p:sp>
    </p:spTree>
    <p:extLst>
      <p:ext uri="{BB962C8B-B14F-4D97-AF65-F5344CB8AC3E}">
        <p14:creationId xmlns:p14="http://schemas.microsoft.com/office/powerpoint/2010/main" val="983591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10022</TotalTime>
  <Words>715</Words>
  <Application>Microsoft Office PowerPoint</Application>
  <PresentationFormat>Widescreen</PresentationFormat>
  <Paragraphs>397</Paragraphs>
  <Slides>22</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Cambria</vt:lpstr>
      <vt:lpstr>Office Theme</vt:lpstr>
      <vt:lpstr>An Algorithm for Creating Puzzles</vt:lpstr>
      <vt:lpstr>PowerPoint Presentation</vt:lpstr>
      <vt:lpstr>Making it easier</vt:lpstr>
      <vt:lpstr>Making it easier</vt:lpstr>
      <vt:lpstr>Making it easier</vt:lpstr>
      <vt:lpstr>Making it easier</vt:lpstr>
      <vt:lpstr>Making it easier</vt:lpstr>
      <vt:lpstr>What do we want from the algorithm?</vt:lpstr>
      <vt:lpstr>What do we want from the algorithm?</vt:lpstr>
      <vt:lpstr>What do we want from the algorithm?</vt:lpstr>
      <vt:lpstr>The Algorithm</vt:lpstr>
      <vt:lpstr>The Algorithm</vt:lpstr>
      <vt:lpstr>The Algorithm</vt:lpstr>
      <vt:lpstr>The Algorithm</vt:lpstr>
      <vt:lpstr>The Algorithm</vt:lpstr>
      <vt:lpstr>The Algorithm</vt:lpstr>
      <vt:lpstr>PowerPoint Presentation</vt:lpstr>
      <vt:lpstr>PowerPoint Presentation</vt:lpstr>
      <vt:lpstr>PowerPoint Presentation</vt:lpstr>
      <vt:lpstr>Optional (to make a word puzzle)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AlaricStephen-GeneratingHardPuzzlesusingGraphTheory</dc:title>
  <dc:creator>Microsoft Office User</dc:creator>
  <cp:lastModifiedBy>Sam Hartburn</cp:lastModifiedBy>
  <cp:revision>34</cp:revision>
  <dcterms:created xsi:type="dcterms:W3CDTF">2018-10-01T11:09:26Z</dcterms:created>
  <dcterms:modified xsi:type="dcterms:W3CDTF">2018-12-20T20:22:41Z</dcterms:modified>
</cp:coreProperties>
</file>