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334" r:id="rId2"/>
    <p:sldId id="306" r:id="rId3"/>
    <p:sldId id="308" r:id="rId4"/>
    <p:sldId id="307" r:id="rId5"/>
    <p:sldId id="337" r:id="rId6"/>
    <p:sldId id="309" r:id="rId7"/>
    <p:sldId id="339" r:id="rId8"/>
  </p:sldIdLst>
  <p:sldSz cx="9144000" cy="6858000" type="screen4x3"/>
  <p:notesSz cx="6645275"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McLaughlin" initials="CM" lastIdx="1" clrIdx="0">
    <p:extLst>
      <p:ext uri="{19B8F6BF-5375-455C-9EA6-DF929625EA0E}">
        <p15:presenceInfo xmlns:p15="http://schemas.microsoft.com/office/powerpoint/2012/main" userId="S-1-5-21-2907497116-2697546570-1609353548-4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A5"/>
    <a:srgbClr val="B44A6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6024" autoAdjust="0"/>
  </p:normalViewPr>
  <p:slideViewPr>
    <p:cSldViewPr snapToGrid="0" showGuides="1">
      <p:cViewPr varScale="1">
        <p:scale>
          <a:sx n="91" d="100"/>
          <a:sy n="91" d="100"/>
        </p:scale>
        <p:origin x="214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084" cy="490040"/>
          </a:xfrm>
          <a:prstGeom prst="rect">
            <a:avLst/>
          </a:prstGeom>
        </p:spPr>
        <p:txBody>
          <a:bodyPr vert="horz" lIns="89639" tIns="44819" rIns="89639" bIns="44819" rtlCol="0"/>
          <a:lstStyle>
            <a:lvl1pPr algn="l">
              <a:defRPr sz="1200"/>
            </a:lvl1pPr>
          </a:lstStyle>
          <a:p>
            <a:endParaRPr lang="en-GB"/>
          </a:p>
        </p:txBody>
      </p:sp>
      <p:sp>
        <p:nvSpPr>
          <p:cNvPr id="3" name="Date Placeholder 2"/>
          <p:cNvSpPr>
            <a:spLocks noGrp="1"/>
          </p:cNvSpPr>
          <p:nvPr>
            <p:ph type="dt" sz="quarter" idx="1"/>
          </p:nvPr>
        </p:nvSpPr>
        <p:spPr>
          <a:xfrm>
            <a:off x="3763641" y="0"/>
            <a:ext cx="2880084" cy="490040"/>
          </a:xfrm>
          <a:prstGeom prst="rect">
            <a:avLst/>
          </a:prstGeom>
        </p:spPr>
        <p:txBody>
          <a:bodyPr vert="horz" lIns="89639" tIns="44819" rIns="89639" bIns="44819" rtlCol="0"/>
          <a:lstStyle>
            <a:lvl1pPr algn="r">
              <a:defRPr sz="1200"/>
            </a:lvl1pPr>
          </a:lstStyle>
          <a:p>
            <a:fld id="{76796DDB-04F5-4994-BC51-9546CE872AD8}" type="datetimeFigureOut">
              <a:rPr lang="en-GB" smtClean="0"/>
              <a:t>20/12/2018</a:t>
            </a:fld>
            <a:endParaRPr lang="en-GB"/>
          </a:p>
        </p:txBody>
      </p:sp>
      <p:sp>
        <p:nvSpPr>
          <p:cNvPr id="4" name="Footer Placeholder 3"/>
          <p:cNvSpPr>
            <a:spLocks noGrp="1"/>
          </p:cNvSpPr>
          <p:nvPr>
            <p:ph type="ftr" sz="quarter" idx="2"/>
          </p:nvPr>
        </p:nvSpPr>
        <p:spPr>
          <a:xfrm>
            <a:off x="0" y="9285786"/>
            <a:ext cx="2880084" cy="490040"/>
          </a:xfrm>
          <a:prstGeom prst="rect">
            <a:avLst/>
          </a:prstGeom>
        </p:spPr>
        <p:txBody>
          <a:bodyPr vert="horz" lIns="89639" tIns="44819" rIns="89639" bIns="44819" rtlCol="0" anchor="b"/>
          <a:lstStyle>
            <a:lvl1pPr algn="l">
              <a:defRPr sz="1200"/>
            </a:lvl1pPr>
          </a:lstStyle>
          <a:p>
            <a:endParaRPr lang="en-GB"/>
          </a:p>
        </p:txBody>
      </p:sp>
      <p:sp>
        <p:nvSpPr>
          <p:cNvPr id="5" name="Slide Number Placeholder 4"/>
          <p:cNvSpPr>
            <a:spLocks noGrp="1"/>
          </p:cNvSpPr>
          <p:nvPr>
            <p:ph type="sldNum" sz="quarter" idx="3"/>
          </p:nvPr>
        </p:nvSpPr>
        <p:spPr>
          <a:xfrm>
            <a:off x="3763641" y="9285786"/>
            <a:ext cx="2880084" cy="490040"/>
          </a:xfrm>
          <a:prstGeom prst="rect">
            <a:avLst/>
          </a:prstGeom>
        </p:spPr>
        <p:txBody>
          <a:bodyPr vert="horz" lIns="89639" tIns="44819" rIns="89639" bIns="44819" rtlCol="0" anchor="b"/>
          <a:lstStyle>
            <a:lvl1pPr algn="r">
              <a:defRPr sz="1200"/>
            </a:lvl1pPr>
          </a:lstStyle>
          <a:p>
            <a:fld id="{A98A447E-8D54-4A66-AABC-A5A7E634D5F3}" type="slidenum">
              <a:rPr lang="en-GB" smtClean="0"/>
              <a:t>‹#›</a:t>
            </a:fld>
            <a:endParaRPr lang="en-GB"/>
          </a:p>
        </p:txBody>
      </p:sp>
    </p:spTree>
    <p:extLst>
      <p:ext uri="{BB962C8B-B14F-4D97-AF65-F5344CB8AC3E}">
        <p14:creationId xmlns:p14="http://schemas.microsoft.com/office/powerpoint/2010/main" val="3557936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79619" cy="490489"/>
          </a:xfrm>
          <a:prstGeom prst="rect">
            <a:avLst/>
          </a:prstGeom>
        </p:spPr>
        <p:txBody>
          <a:bodyPr vert="horz" lIns="89639" tIns="44819" rIns="89639" bIns="44819" rtlCol="0"/>
          <a:lstStyle>
            <a:lvl1pPr algn="l">
              <a:defRPr sz="1200"/>
            </a:lvl1pPr>
          </a:lstStyle>
          <a:p>
            <a:endParaRPr lang="en-GB"/>
          </a:p>
        </p:txBody>
      </p:sp>
      <p:sp>
        <p:nvSpPr>
          <p:cNvPr id="3" name="Date Placeholder 2"/>
          <p:cNvSpPr>
            <a:spLocks noGrp="1"/>
          </p:cNvSpPr>
          <p:nvPr>
            <p:ph type="dt" idx="1"/>
          </p:nvPr>
        </p:nvSpPr>
        <p:spPr>
          <a:xfrm>
            <a:off x="3764118" y="0"/>
            <a:ext cx="2879619" cy="490489"/>
          </a:xfrm>
          <a:prstGeom prst="rect">
            <a:avLst/>
          </a:prstGeom>
        </p:spPr>
        <p:txBody>
          <a:bodyPr vert="horz" lIns="89639" tIns="44819" rIns="89639" bIns="44819" rtlCol="0"/>
          <a:lstStyle>
            <a:lvl1pPr algn="r">
              <a:defRPr sz="1200"/>
            </a:lvl1pPr>
          </a:lstStyle>
          <a:p>
            <a:fld id="{503D1D18-2B5C-47AB-B431-DB11CA3D4751}" type="datetimeFigureOut">
              <a:rPr lang="en-GB" smtClean="0"/>
              <a:t>20/12/2018</a:t>
            </a:fld>
            <a:endParaRPr lang="en-GB"/>
          </a:p>
        </p:txBody>
      </p:sp>
      <p:sp>
        <p:nvSpPr>
          <p:cNvPr id="4" name="Slide Image Placeholder 3"/>
          <p:cNvSpPr>
            <a:spLocks noGrp="1" noRot="1" noChangeAspect="1"/>
          </p:cNvSpPr>
          <p:nvPr>
            <p:ph type="sldImg" idx="2"/>
          </p:nvPr>
        </p:nvSpPr>
        <p:spPr>
          <a:xfrm>
            <a:off x="1123950" y="1222375"/>
            <a:ext cx="4397375" cy="3298825"/>
          </a:xfrm>
          <a:prstGeom prst="rect">
            <a:avLst/>
          </a:prstGeom>
          <a:noFill/>
          <a:ln w="12700">
            <a:solidFill>
              <a:prstClr val="black"/>
            </a:solidFill>
          </a:ln>
        </p:spPr>
        <p:txBody>
          <a:bodyPr vert="horz" lIns="89639" tIns="44819" rIns="89639" bIns="44819" rtlCol="0" anchor="ctr"/>
          <a:lstStyle/>
          <a:p>
            <a:endParaRPr lang="en-GB"/>
          </a:p>
        </p:txBody>
      </p:sp>
      <p:sp>
        <p:nvSpPr>
          <p:cNvPr id="5" name="Notes Placeholder 4"/>
          <p:cNvSpPr>
            <a:spLocks noGrp="1"/>
          </p:cNvSpPr>
          <p:nvPr>
            <p:ph type="body" sz="quarter" idx="3"/>
          </p:nvPr>
        </p:nvSpPr>
        <p:spPr>
          <a:xfrm>
            <a:off x="664528" y="4704616"/>
            <a:ext cx="5316220" cy="3849231"/>
          </a:xfrm>
          <a:prstGeom prst="rect">
            <a:avLst/>
          </a:prstGeom>
        </p:spPr>
        <p:txBody>
          <a:bodyPr vert="horz" lIns="89639" tIns="44819" rIns="89639" bIns="448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285338"/>
            <a:ext cx="2879619" cy="490488"/>
          </a:xfrm>
          <a:prstGeom prst="rect">
            <a:avLst/>
          </a:prstGeom>
        </p:spPr>
        <p:txBody>
          <a:bodyPr vert="horz" lIns="89639" tIns="44819" rIns="89639" bIns="44819" rtlCol="0" anchor="b"/>
          <a:lstStyle>
            <a:lvl1pPr algn="l">
              <a:defRPr sz="1200"/>
            </a:lvl1pPr>
          </a:lstStyle>
          <a:p>
            <a:endParaRPr lang="en-GB"/>
          </a:p>
        </p:txBody>
      </p:sp>
      <p:sp>
        <p:nvSpPr>
          <p:cNvPr id="7" name="Slide Number Placeholder 6"/>
          <p:cNvSpPr>
            <a:spLocks noGrp="1"/>
          </p:cNvSpPr>
          <p:nvPr>
            <p:ph type="sldNum" sz="quarter" idx="5"/>
          </p:nvPr>
        </p:nvSpPr>
        <p:spPr>
          <a:xfrm>
            <a:off x="3764118" y="9285338"/>
            <a:ext cx="2879619" cy="490488"/>
          </a:xfrm>
          <a:prstGeom prst="rect">
            <a:avLst/>
          </a:prstGeom>
        </p:spPr>
        <p:txBody>
          <a:bodyPr vert="horz" lIns="89639" tIns="44819" rIns="89639" bIns="44819" rtlCol="0" anchor="b"/>
          <a:lstStyle>
            <a:lvl1pPr algn="r">
              <a:defRPr sz="1200"/>
            </a:lvl1pPr>
          </a:lstStyle>
          <a:p>
            <a:fld id="{44790431-14A4-4088-A1B3-5AB8287637DD}" type="slidenum">
              <a:rPr lang="en-GB" smtClean="0"/>
              <a:t>‹#›</a:t>
            </a:fld>
            <a:endParaRPr lang="en-GB"/>
          </a:p>
        </p:txBody>
      </p:sp>
    </p:spTree>
    <p:extLst>
      <p:ext uri="{BB962C8B-B14F-4D97-AF65-F5344CB8AC3E}">
        <p14:creationId xmlns:p14="http://schemas.microsoft.com/office/powerpoint/2010/main" val="280712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17 has a larger version of the picture. Ask the students to look at the picture and to tell you mathematical images they can see in the picture.</a:t>
            </a:r>
          </a:p>
          <a:p>
            <a:r>
              <a:rPr lang="en-GB" dirty="0"/>
              <a:t>(Magic square (first occurrence in Western art); compasses; 3d polyhedron (probably truncated rhombohedron =stretched cube with corners cut off (!)); spherical ball; hour glass; balance; sundial</a:t>
            </a:r>
          </a:p>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1</a:t>
            </a:fld>
            <a:endParaRPr lang="en-GB"/>
          </a:p>
        </p:txBody>
      </p:sp>
    </p:spTree>
    <p:extLst>
      <p:ext uri="{BB962C8B-B14F-4D97-AF65-F5344CB8AC3E}">
        <p14:creationId xmlns:p14="http://schemas.microsoft.com/office/powerpoint/2010/main" val="47314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the students we are now moving onto think about the fact that magic squares could be larger…</a:t>
            </a:r>
          </a:p>
          <a:p>
            <a:r>
              <a:rPr lang="en-GB" dirty="0"/>
              <a:t> </a:t>
            </a:r>
          </a:p>
          <a:p>
            <a:r>
              <a:rPr lang="en-GB" dirty="0"/>
              <a:t>Sometimes these squares appear in art. Slide 16 gives some background information about Durer.</a:t>
            </a:r>
          </a:p>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2</a:t>
            </a:fld>
            <a:endParaRPr lang="en-GB"/>
          </a:p>
        </p:txBody>
      </p:sp>
    </p:spTree>
    <p:extLst>
      <p:ext uri="{BB962C8B-B14F-4D97-AF65-F5344CB8AC3E}">
        <p14:creationId xmlns:p14="http://schemas.microsoft.com/office/powerpoint/2010/main" val="223370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Display slide 18. Look more closely at the magic square. What do you notice? What is the total? (34 (always total for 4x4 square made using 1-16): </a:t>
            </a:r>
            <a:r>
              <a:rPr lang="en-GB" b="1" dirty="0"/>
              <a:t>answer</a:t>
            </a:r>
            <a:r>
              <a:rPr lang="en-GB" dirty="0"/>
              <a:t> </a:t>
            </a:r>
            <a:r>
              <a:rPr lang="en-GB" b="1" dirty="0"/>
              <a:t>appears on first click</a:t>
            </a:r>
            <a:r>
              <a:rPr lang="en-GB" dirty="0"/>
              <a:t>)</a:t>
            </a:r>
          </a:p>
          <a:p>
            <a:r>
              <a:rPr lang="en-GB" dirty="0"/>
              <a:t>What year do you think this was painted in? (Remind them of Durer’s dates)(1514, at bottom! </a:t>
            </a:r>
            <a:r>
              <a:rPr lang="en-GB" b="1" dirty="0"/>
              <a:t>Answer appears on second click)</a:t>
            </a:r>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3</a:t>
            </a:fld>
            <a:endParaRPr lang="en-GB"/>
          </a:p>
        </p:txBody>
      </p:sp>
    </p:spTree>
    <p:extLst>
      <p:ext uri="{BB962C8B-B14F-4D97-AF65-F5344CB8AC3E}">
        <p14:creationId xmlns:p14="http://schemas.microsoft.com/office/powerpoint/2010/main" val="216191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Slide 22 is a picture of the passion façade of the cathedral in Barcelona, Spain, which is still under construction. It was designed by Gaudi and construction started in 1882. The plan is for it to be complete by 2026, which will be 100 years since Gaudi died.</a:t>
            </a:r>
          </a:p>
          <a:p>
            <a:r>
              <a:rPr lang="en-GB" dirty="0"/>
              <a:t> </a:t>
            </a:r>
          </a:p>
          <a:p>
            <a:r>
              <a:rPr lang="en-GB" b="1" dirty="0"/>
              <a:t>On the first click a circle appears</a:t>
            </a:r>
            <a:r>
              <a:rPr lang="en-GB" dirty="0"/>
              <a:t>, which is a ring round the magic square sculpted into the façade. A close up appears on the next slide. The sculptor’s name was </a:t>
            </a:r>
            <a:r>
              <a:rPr lang="en-GB" dirty="0" err="1"/>
              <a:t>Subirachs</a:t>
            </a:r>
            <a:endParaRPr lang="en-GB" dirty="0"/>
          </a:p>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4</a:t>
            </a:fld>
            <a:endParaRPr lang="en-GB"/>
          </a:p>
        </p:txBody>
      </p:sp>
    </p:spTree>
    <p:extLst>
      <p:ext uri="{BB962C8B-B14F-4D97-AF65-F5344CB8AC3E}">
        <p14:creationId xmlns:p14="http://schemas.microsoft.com/office/powerpoint/2010/main" val="2096365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Explain that this magic square appears on the Passion façade of the cathedral. It is telling the Bible story of the death and resurrection of Jesus. </a:t>
            </a:r>
          </a:p>
          <a:p>
            <a:pPr lvl="0"/>
            <a:r>
              <a:rPr lang="en-GB" dirty="0"/>
              <a:t>Why did the sculptor make the magic total 33? (Answer: because Jesus was 33 when he died)</a:t>
            </a:r>
          </a:p>
          <a:p>
            <a:pPr lvl="0"/>
            <a:r>
              <a:rPr lang="en-GB" dirty="0"/>
              <a:t>How does the square differ from the magic squares with total of 34? (Answer: 4 numbers have been reduced by one; there is a changed number in each column, row and diagonal</a:t>
            </a:r>
          </a:p>
          <a:p>
            <a:r>
              <a:rPr lang="en-GB" dirty="0"/>
              <a:t> </a:t>
            </a:r>
          </a:p>
          <a:p>
            <a:r>
              <a:rPr lang="en-GB" dirty="0"/>
              <a:t>Students can now compare the Durer square with the Barcelona one.</a:t>
            </a:r>
          </a:p>
          <a:p>
            <a:r>
              <a:rPr lang="en-GB" dirty="0"/>
              <a:t> </a:t>
            </a:r>
          </a:p>
          <a:p>
            <a:r>
              <a:rPr lang="en-GB" dirty="0"/>
              <a:t>Collect ideas about what is the same, what is different.</a:t>
            </a:r>
          </a:p>
          <a:p>
            <a:r>
              <a:rPr lang="en-GB" dirty="0"/>
              <a:t>Answer: </a:t>
            </a:r>
            <a:r>
              <a:rPr lang="en-GB" dirty="0" err="1"/>
              <a:t>Subirachs</a:t>
            </a:r>
            <a:r>
              <a:rPr lang="en-GB" dirty="0"/>
              <a:t>’ square consists of many of these same features as </a:t>
            </a:r>
            <a:r>
              <a:rPr lang="en-GB" dirty="0" err="1"/>
              <a:t>Dürer's</a:t>
            </a:r>
            <a:r>
              <a:rPr lang="en-GB" dirty="0"/>
              <a:t>. However, </a:t>
            </a:r>
            <a:r>
              <a:rPr lang="en-GB" dirty="0" err="1"/>
              <a:t>Subirachs</a:t>
            </a:r>
            <a:r>
              <a:rPr lang="en-GB" dirty="0"/>
              <a:t> chose to create a square with the magic sum of 33.  To fashion such a square, four of the numbers are reduced by one.  The numbers 12 and 16 become 11 and 15, while 11 and 15 become 10 and 14.  Numbers 12 and 16 are therefore missing from the square, while 10 and 14 have become duplicated. Having made these alterations </a:t>
            </a:r>
            <a:r>
              <a:rPr lang="en-GB" dirty="0" err="1"/>
              <a:t>Subirachs</a:t>
            </a:r>
            <a:r>
              <a:rPr lang="en-GB" dirty="0"/>
              <a:t> then rotated </a:t>
            </a:r>
            <a:r>
              <a:rPr lang="en-GB" dirty="0" err="1"/>
              <a:t>Dürer's</a:t>
            </a:r>
            <a:r>
              <a:rPr lang="en-GB" dirty="0"/>
              <a:t> magic square through 180°. Another “wow” moment for the Masterclass!</a:t>
            </a:r>
          </a:p>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5</a:t>
            </a:fld>
            <a:endParaRPr lang="en-GB"/>
          </a:p>
        </p:txBody>
      </p:sp>
    </p:spTree>
    <p:extLst>
      <p:ext uri="{BB962C8B-B14F-4D97-AF65-F5344CB8AC3E}">
        <p14:creationId xmlns:p14="http://schemas.microsoft.com/office/powerpoint/2010/main" val="363675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386">
              <a:defRPr/>
            </a:pPr>
            <a:r>
              <a:rPr lang="en-GB" dirty="0"/>
              <a:t>This is illustrated, </a:t>
            </a:r>
            <a:r>
              <a:rPr lang="en-GB" b="1" dirty="0"/>
              <a:t>with an animation, on slide 24.</a:t>
            </a:r>
            <a:r>
              <a:rPr lang="en-GB" dirty="0"/>
              <a:t> The animation shows the rotation of Durer’s square through 180 degrees, and then by comparing the numbers in corresponding positions it is clear that just 4 numbers have been changed, but the arrangement of the rows and columns is identical.</a:t>
            </a:r>
          </a:p>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6</a:t>
            </a:fld>
            <a:endParaRPr lang="en-GB"/>
          </a:p>
        </p:txBody>
      </p:sp>
    </p:spTree>
    <p:extLst>
      <p:ext uri="{BB962C8B-B14F-4D97-AF65-F5344CB8AC3E}">
        <p14:creationId xmlns:p14="http://schemas.microsoft.com/office/powerpoint/2010/main" val="45367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386">
              <a:defRPr/>
            </a:pPr>
            <a:r>
              <a:rPr lang="en-GB" dirty="0"/>
              <a:t>This is illustrated, </a:t>
            </a:r>
            <a:r>
              <a:rPr lang="en-GB" b="1" dirty="0"/>
              <a:t>with an animation, on slide 24.</a:t>
            </a:r>
            <a:r>
              <a:rPr lang="en-GB" dirty="0"/>
              <a:t> The animation shows the rotation of Durer’s square through 180 degrees, and then by comparing the numbers in corresponding positions it is clear that just 4 numbers have been changed, but the arrangement of the rows and columns is identical.</a:t>
            </a:r>
          </a:p>
          <a:p>
            <a:endParaRPr lang="en-GB" dirty="0"/>
          </a:p>
        </p:txBody>
      </p:sp>
      <p:sp>
        <p:nvSpPr>
          <p:cNvPr id="4" name="Slide Number Placeholder 3"/>
          <p:cNvSpPr>
            <a:spLocks noGrp="1"/>
          </p:cNvSpPr>
          <p:nvPr>
            <p:ph type="sldNum" sz="quarter" idx="10"/>
          </p:nvPr>
        </p:nvSpPr>
        <p:spPr/>
        <p:txBody>
          <a:bodyPr/>
          <a:lstStyle/>
          <a:p>
            <a:fld id="{C7574F40-1275-42A8-AFEA-51C7CC288D57}" type="slidenum">
              <a:rPr lang="en-GB" smtClean="0"/>
              <a:pPr/>
              <a:t>7</a:t>
            </a:fld>
            <a:endParaRPr lang="en-GB"/>
          </a:p>
        </p:txBody>
      </p:sp>
    </p:spTree>
    <p:extLst>
      <p:ext uri="{BB962C8B-B14F-4D97-AF65-F5344CB8AC3E}">
        <p14:creationId xmlns:p14="http://schemas.microsoft.com/office/powerpoint/2010/main" val="24611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1050">
                <a:latin typeface="Verdana" panose="020B0604030504040204" pitchFamily="34" charset="0"/>
                <a:ea typeface="Verdana" panose="020B0604030504040204" pitchFamily="34" charset="0"/>
                <a:cs typeface="Verdana" panose="020B0604030504040204" pitchFamily="34" charset="0"/>
              </a:defRPr>
            </a:lvl1pPr>
          </a:lstStyle>
          <a:p>
            <a:fld id="{0276D8CD-1051-4C98-B983-D9832CF87256}" type="datetimeFigureOut">
              <a:rPr lang="en-GB" smtClean="0"/>
              <a:pPr/>
              <a:t>20/12/2018</a:t>
            </a:fld>
            <a:endParaRPr lang="en-GB"/>
          </a:p>
        </p:txBody>
      </p:sp>
      <p:sp>
        <p:nvSpPr>
          <p:cNvPr id="5" name="Footer Placeholder 4"/>
          <p:cNvSpPr>
            <a:spLocks noGrp="1"/>
          </p:cNvSpPr>
          <p:nvPr>
            <p:ph type="ftr" sz="quarter" idx="11"/>
          </p:nvPr>
        </p:nvSpPr>
        <p:spPr/>
        <p:txBody>
          <a:bodyPr/>
          <a:lstStyle>
            <a:lvl1pPr>
              <a:defRPr sz="105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sz="105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1AD4C703-5333-43C5-80DC-660F086F5BF6}" type="slidenum">
              <a:rPr lang="en-GB" smtClean="0"/>
              <a:pPr/>
              <a:t>‹#›</a:t>
            </a:fld>
            <a:endParaRPr lang="en-GB"/>
          </a:p>
        </p:txBody>
      </p:sp>
    </p:spTree>
    <p:extLst>
      <p:ext uri="{BB962C8B-B14F-4D97-AF65-F5344CB8AC3E}">
        <p14:creationId xmlns:p14="http://schemas.microsoft.com/office/powerpoint/2010/main" val="75716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2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0276D8CD-1051-4C98-B983-D9832CF87256}" type="datetimeFigureOut">
              <a:rPr lang="en-GB" smtClean="0"/>
              <a:pPr/>
              <a:t>20/12/2018</a:t>
            </a:fld>
            <a:endParaRPr lang="en-GB"/>
          </a:p>
        </p:txBody>
      </p:sp>
      <p:sp>
        <p:nvSpPr>
          <p:cNvPr id="5" name="Footer Placeholder 4"/>
          <p:cNvSpPr>
            <a:spLocks noGrp="1"/>
          </p:cNvSpPr>
          <p:nvPr>
            <p:ph type="ftr" sz="quarter" idx="11"/>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1AD4C703-5333-43C5-80DC-660F086F5BF6}" type="slidenum">
              <a:rPr lang="en-GB" smtClean="0"/>
              <a:pPr/>
              <a:t>‹#›</a:t>
            </a:fld>
            <a:endParaRPr lang="en-GB"/>
          </a:p>
        </p:txBody>
      </p:sp>
    </p:spTree>
    <p:extLst>
      <p:ext uri="{BB962C8B-B14F-4D97-AF65-F5344CB8AC3E}">
        <p14:creationId xmlns:p14="http://schemas.microsoft.com/office/powerpoint/2010/main" val="135933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sz="4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sz="2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0276D8CD-1051-4C98-B983-D9832CF87256}" type="datetimeFigureOut">
              <a:rPr lang="en-GB" smtClean="0"/>
              <a:pPr/>
              <a:t>20/12/2018</a:t>
            </a:fld>
            <a:endParaRPr lang="en-GB"/>
          </a:p>
        </p:txBody>
      </p:sp>
      <p:sp>
        <p:nvSpPr>
          <p:cNvPr id="5" name="Footer Placeholder 4"/>
          <p:cNvSpPr>
            <a:spLocks noGrp="1"/>
          </p:cNvSpPr>
          <p:nvPr>
            <p:ph type="ftr" sz="quarter" idx="11"/>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1AD4C703-5333-43C5-80DC-660F086F5BF6}" type="slidenum">
              <a:rPr lang="en-GB" smtClean="0"/>
              <a:pPr/>
              <a:t>‹#›</a:t>
            </a:fld>
            <a:endParaRPr lang="en-GB"/>
          </a:p>
        </p:txBody>
      </p:sp>
    </p:spTree>
    <p:extLst>
      <p:ext uri="{BB962C8B-B14F-4D97-AF65-F5344CB8AC3E}">
        <p14:creationId xmlns:p14="http://schemas.microsoft.com/office/powerpoint/2010/main" val="182409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sz="2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05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0276D8CD-1051-4C98-B983-D9832CF87256}" type="datetimeFigureOut">
              <a:rPr lang="en-GB" smtClean="0"/>
              <a:pPr/>
              <a:t>20/12/2018</a:t>
            </a:fld>
            <a:endParaRPr lang="en-GB"/>
          </a:p>
        </p:txBody>
      </p:sp>
      <p:sp>
        <p:nvSpPr>
          <p:cNvPr id="5" name="Footer Placeholder 4"/>
          <p:cNvSpPr>
            <a:spLocks noGrp="1"/>
          </p:cNvSpPr>
          <p:nvPr>
            <p:ph type="ftr" sz="quarter" idx="11"/>
          </p:nvPr>
        </p:nvSpPr>
        <p:spPr/>
        <p:txBody>
          <a:bodyPr/>
          <a:lstStyle>
            <a:lvl1pPr>
              <a:defRPr sz="105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sz="105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1AD4C703-5333-43C5-80DC-660F086F5BF6}" type="slidenum">
              <a:rPr lang="en-GB" smtClean="0"/>
              <a:pPr/>
              <a:t>‹#›</a:t>
            </a:fld>
            <a:endParaRPr lang="en-GB"/>
          </a:p>
        </p:txBody>
      </p:sp>
    </p:spTree>
    <p:extLst>
      <p:ext uri="{BB962C8B-B14F-4D97-AF65-F5344CB8AC3E}">
        <p14:creationId xmlns:p14="http://schemas.microsoft.com/office/powerpoint/2010/main" val="361648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0276D8CD-1051-4C98-B983-D9832CF87256}" type="datetimeFigureOut">
              <a:rPr lang="en-GB" smtClean="0"/>
              <a:pPr/>
              <a:t>20/12/2018</a:t>
            </a:fld>
            <a:endParaRPr lang="en-GB"/>
          </a:p>
        </p:txBody>
      </p:sp>
      <p:sp>
        <p:nvSpPr>
          <p:cNvPr id="5" name="Footer Placeholder 4"/>
          <p:cNvSpPr>
            <a:spLocks noGrp="1"/>
          </p:cNvSpPr>
          <p:nvPr>
            <p:ph type="ftr" sz="quarter" idx="11"/>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1AD4C703-5333-43C5-80DC-660F086F5BF6}" type="slidenum">
              <a:rPr lang="en-GB" smtClean="0"/>
              <a:pPr/>
              <a:t>‹#›</a:t>
            </a:fld>
            <a:endParaRPr lang="en-GB"/>
          </a:p>
        </p:txBody>
      </p:sp>
    </p:spTree>
    <p:extLst>
      <p:ext uri="{BB962C8B-B14F-4D97-AF65-F5344CB8AC3E}">
        <p14:creationId xmlns:p14="http://schemas.microsoft.com/office/powerpoint/2010/main" val="180073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0276D8CD-1051-4C98-B983-D9832CF87256}" type="datetimeFigureOut">
              <a:rPr lang="en-GB" smtClean="0"/>
              <a:pPr/>
              <a:t>20/12/2018</a:t>
            </a:fld>
            <a:endParaRPr lang="en-GB"/>
          </a:p>
        </p:txBody>
      </p:sp>
      <p:sp>
        <p:nvSpPr>
          <p:cNvPr id="6" name="Footer Placeholder 5"/>
          <p:cNvSpPr>
            <a:spLocks noGrp="1"/>
          </p:cNvSpPr>
          <p:nvPr>
            <p:ph type="ftr" sz="quarter" idx="11"/>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7" name="Slide Number Placeholder 6"/>
          <p:cNvSpPr>
            <a:spLocks noGrp="1"/>
          </p:cNvSpPr>
          <p:nvPr>
            <p:ph type="sldNum" sz="quarter" idx="12"/>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1AD4C703-5333-43C5-80DC-660F086F5BF6}" type="slidenum">
              <a:rPr lang="en-GB" smtClean="0"/>
              <a:pPr/>
              <a:t>‹#›</a:t>
            </a:fld>
            <a:endParaRPr lang="en-GB"/>
          </a:p>
        </p:txBody>
      </p:sp>
    </p:spTree>
    <p:extLst>
      <p:ext uri="{BB962C8B-B14F-4D97-AF65-F5344CB8AC3E}">
        <p14:creationId xmlns:p14="http://schemas.microsoft.com/office/powerpoint/2010/main" val="271084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sz="4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0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0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0276D8CD-1051-4C98-B983-D9832CF87256}" type="datetimeFigureOut">
              <a:rPr lang="en-GB" smtClean="0"/>
              <a:pPr/>
              <a:t>20/12/2018</a:t>
            </a:fld>
            <a:endParaRPr lang="en-GB"/>
          </a:p>
        </p:txBody>
      </p:sp>
      <p:sp>
        <p:nvSpPr>
          <p:cNvPr id="8" name="Footer Placeholder 7"/>
          <p:cNvSpPr>
            <a:spLocks noGrp="1"/>
          </p:cNvSpPr>
          <p:nvPr>
            <p:ph type="ftr" sz="quarter" idx="11"/>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9" name="Slide Number Placeholder 8"/>
          <p:cNvSpPr>
            <a:spLocks noGrp="1"/>
          </p:cNvSpPr>
          <p:nvPr>
            <p:ph type="sldNum" sz="quarter" idx="12"/>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1AD4C703-5333-43C5-80DC-660F086F5BF6}" type="slidenum">
              <a:rPr lang="en-GB" smtClean="0"/>
              <a:pPr/>
              <a:t>‹#›</a:t>
            </a:fld>
            <a:endParaRPr lang="en-GB"/>
          </a:p>
        </p:txBody>
      </p:sp>
    </p:spTree>
    <p:extLst>
      <p:ext uri="{BB962C8B-B14F-4D97-AF65-F5344CB8AC3E}">
        <p14:creationId xmlns:p14="http://schemas.microsoft.com/office/powerpoint/2010/main" val="100902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0276D8CD-1051-4C98-B983-D9832CF87256}" type="datetimeFigureOut">
              <a:rPr lang="en-GB" smtClean="0"/>
              <a:pPr/>
              <a:t>20/12/2018</a:t>
            </a:fld>
            <a:endParaRPr lang="en-GB"/>
          </a:p>
        </p:txBody>
      </p:sp>
      <p:sp>
        <p:nvSpPr>
          <p:cNvPr id="4" name="Footer Placeholder 3"/>
          <p:cNvSpPr>
            <a:spLocks noGrp="1"/>
          </p:cNvSpPr>
          <p:nvPr>
            <p:ph type="ftr" sz="quarter" idx="11"/>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5" name="Slide Number Placeholder 4"/>
          <p:cNvSpPr>
            <a:spLocks noGrp="1"/>
          </p:cNvSpPr>
          <p:nvPr>
            <p:ph type="sldNum" sz="quarter" idx="12"/>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1AD4C703-5333-43C5-80DC-660F086F5BF6}" type="slidenum">
              <a:rPr lang="en-GB" smtClean="0"/>
              <a:pPr/>
              <a:t>‹#›</a:t>
            </a:fld>
            <a:endParaRPr lang="en-GB"/>
          </a:p>
        </p:txBody>
      </p:sp>
    </p:spTree>
    <p:extLst>
      <p:ext uri="{BB962C8B-B14F-4D97-AF65-F5344CB8AC3E}">
        <p14:creationId xmlns:p14="http://schemas.microsoft.com/office/powerpoint/2010/main" val="10963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0276D8CD-1051-4C98-B983-D9832CF87256}" type="datetimeFigureOut">
              <a:rPr lang="en-GB" smtClean="0"/>
              <a:pPr/>
              <a:t>20/12/2018</a:t>
            </a:fld>
            <a:endParaRPr lang="en-GB"/>
          </a:p>
        </p:txBody>
      </p:sp>
      <p:sp>
        <p:nvSpPr>
          <p:cNvPr id="3" name="Footer Placeholder 2"/>
          <p:cNvSpPr>
            <a:spLocks noGrp="1"/>
          </p:cNvSpPr>
          <p:nvPr>
            <p:ph type="ftr" sz="quarter" idx="11"/>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4" name="Slide Number Placeholder 3"/>
          <p:cNvSpPr>
            <a:spLocks noGrp="1"/>
          </p:cNvSpPr>
          <p:nvPr>
            <p:ph type="sldNum" sz="quarter" idx="12"/>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1AD4C703-5333-43C5-80DC-660F086F5BF6}" type="slidenum">
              <a:rPr lang="en-GB" smtClean="0"/>
              <a:pPr/>
              <a:t>‹#›</a:t>
            </a:fld>
            <a:endParaRPr lang="en-GB"/>
          </a:p>
        </p:txBody>
      </p:sp>
    </p:spTree>
    <p:extLst>
      <p:ext uri="{BB962C8B-B14F-4D97-AF65-F5344CB8AC3E}">
        <p14:creationId xmlns:p14="http://schemas.microsoft.com/office/powerpoint/2010/main" val="211327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sz="2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0276D8CD-1051-4C98-B983-D9832CF87256}" type="datetimeFigureOut">
              <a:rPr lang="en-GB" smtClean="0"/>
              <a:pPr/>
              <a:t>20/12/2018</a:t>
            </a:fld>
            <a:endParaRPr lang="en-GB"/>
          </a:p>
        </p:txBody>
      </p:sp>
      <p:sp>
        <p:nvSpPr>
          <p:cNvPr id="6" name="Footer Placeholder 5"/>
          <p:cNvSpPr>
            <a:spLocks noGrp="1"/>
          </p:cNvSpPr>
          <p:nvPr>
            <p:ph type="ftr" sz="quarter" idx="11"/>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7" name="Slide Number Placeholder 6"/>
          <p:cNvSpPr>
            <a:spLocks noGrp="1"/>
          </p:cNvSpPr>
          <p:nvPr>
            <p:ph type="sldNum" sz="quarter" idx="12"/>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1AD4C703-5333-43C5-80DC-660F086F5BF6}" type="slidenum">
              <a:rPr lang="en-GB" smtClean="0"/>
              <a:pPr/>
              <a:t>‹#›</a:t>
            </a:fld>
            <a:endParaRPr lang="en-GB"/>
          </a:p>
        </p:txBody>
      </p:sp>
    </p:spTree>
    <p:extLst>
      <p:ext uri="{BB962C8B-B14F-4D97-AF65-F5344CB8AC3E}">
        <p14:creationId xmlns:p14="http://schemas.microsoft.com/office/powerpoint/2010/main" val="21628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0276D8CD-1051-4C98-B983-D9832CF87256}" type="datetimeFigureOut">
              <a:rPr lang="en-GB" smtClean="0"/>
              <a:pPr/>
              <a:t>20/12/2018</a:t>
            </a:fld>
            <a:endParaRPr lang="en-GB"/>
          </a:p>
        </p:txBody>
      </p:sp>
      <p:sp>
        <p:nvSpPr>
          <p:cNvPr id="6" name="Footer Placeholder 5"/>
          <p:cNvSpPr>
            <a:spLocks noGrp="1"/>
          </p:cNvSpPr>
          <p:nvPr>
            <p:ph type="ftr" sz="quarter" idx="11"/>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7" name="Slide Number Placeholder 6"/>
          <p:cNvSpPr>
            <a:spLocks noGrp="1"/>
          </p:cNvSpPr>
          <p:nvPr>
            <p:ph type="sldNum" sz="quarter" idx="12"/>
          </p:nvPr>
        </p:nvSpPr>
        <p:spPr/>
        <p:txBody>
          <a:bodyPr/>
          <a:lstStyle>
            <a:lvl1pP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1AD4C703-5333-43C5-80DC-660F086F5BF6}" type="slidenum">
              <a:rPr lang="en-GB" smtClean="0"/>
              <a:pPr/>
              <a:t>‹#›</a:t>
            </a:fld>
            <a:endParaRPr lang="en-GB"/>
          </a:p>
        </p:txBody>
      </p:sp>
    </p:spTree>
    <p:extLst>
      <p:ext uri="{BB962C8B-B14F-4D97-AF65-F5344CB8AC3E}">
        <p14:creationId xmlns:p14="http://schemas.microsoft.com/office/powerpoint/2010/main" val="256871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0276D8CD-1051-4C98-B983-D9832CF87256}" type="datetimeFigureOut">
              <a:rPr lang="en-GB" smtClean="0"/>
              <a:pPr/>
              <a:t>20/12/2018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1AD4C703-5333-43C5-80DC-660F086F5BF6}" type="slidenum">
              <a:rPr lang="en-GB" smtClean="0"/>
              <a:pPr/>
              <a:t>‹#›</a:t>
            </a:fld>
            <a:endParaRPr lang="en-GB"/>
          </a:p>
        </p:txBody>
      </p:sp>
    </p:spTree>
    <p:extLst>
      <p:ext uri="{BB962C8B-B14F-4D97-AF65-F5344CB8AC3E}">
        <p14:creationId xmlns:p14="http://schemas.microsoft.com/office/powerpoint/2010/main" val="3925071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pic>
        <p:nvPicPr>
          <p:cNvPr id="2" name="Picture 1"/>
          <p:cNvPicPr>
            <a:picLocks noChangeAspect="1"/>
          </p:cNvPicPr>
          <p:nvPr/>
        </p:nvPicPr>
        <p:blipFill>
          <a:blip r:embed="rId4"/>
          <a:stretch>
            <a:fillRect/>
          </a:stretch>
        </p:blipFill>
        <p:spPr>
          <a:xfrm>
            <a:off x="1421805" y="90257"/>
            <a:ext cx="4991738" cy="6377201"/>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1" name="Rectangle 10"/>
          <p:cNvSpPr/>
          <p:nvPr/>
        </p:nvSpPr>
        <p:spPr>
          <a:xfrm>
            <a:off x="677684" y="6597354"/>
            <a:ext cx="3239990" cy="230832"/>
          </a:xfrm>
          <a:prstGeom prst="rect">
            <a:avLst/>
          </a:prstGeom>
        </p:spPr>
        <p:txBody>
          <a:bodyPr wrap="none">
            <a:spAutoFit/>
          </a:bodyPr>
          <a:lstStyle/>
          <a:p>
            <a:r>
              <a:rPr lang="en-GB" sz="9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Ad Meskens via Wikimedia Commons</a:t>
            </a:r>
          </a:p>
        </p:txBody>
      </p:sp>
    </p:spTree>
    <p:extLst>
      <p:ext uri="{BB962C8B-B14F-4D97-AF65-F5344CB8AC3E}">
        <p14:creationId xmlns:p14="http://schemas.microsoft.com/office/powerpoint/2010/main" val="2245437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sp>
        <p:nvSpPr>
          <p:cNvPr id="7" name="TextBox 6"/>
          <p:cNvSpPr txBox="1"/>
          <p:nvPr/>
        </p:nvSpPr>
        <p:spPr>
          <a:xfrm>
            <a:off x="1229858" y="453956"/>
            <a:ext cx="7214758" cy="461665"/>
          </a:xfrm>
          <a:prstGeom prst="rect">
            <a:avLst/>
          </a:prstGeom>
          <a:noFill/>
        </p:spPr>
        <p:txBody>
          <a:bodyPr wrap="square" rtlCol="0">
            <a:spAutoFit/>
          </a:bodyPr>
          <a:lstStyle/>
          <a:p>
            <a:r>
              <a:rPr lang="en-GB" sz="2400" dirty="0">
                <a:solidFill>
                  <a:srgbClr val="009FA5"/>
                </a:solidFill>
                <a:latin typeface="Verdana" panose="020B0604030504040204" pitchFamily="34" charset="0"/>
                <a:ea typeface="Verdana" panose="020B0604030504040204" pitchFamily="34" charset="0"/>
                <a:cs typeface="Verdana" panose="020B0604030504040204" pitchFamily="34" charset="0"/>
              </a:rPr>
              <a:t>“</a:t>
            </a:r>
            <a:r>
              <a:rPr lang="en-GB" sz="2400" dirty="0" err="1">
                <a:solidFill>
                  <a:srgbClr val="009FA5"/>
                </a:solidFill>
                <a:latin typeface="Verdana" panose="020B0604030504040204" pitchFamily="34" charset="0"/>
                <a:ea typeface="Verdana" panose="020B0604030504040204" pitchFamily="34" charset="0"/>
                <a:cs typeface="Verdana" panose="020B0604030504040204" pitchFamily="34" charset="0"/>
              </a:rPr>
              <a:t>Melancolia</a:t>
            </a:r>
            <a:r>
              <a:rPr lang="en-GB" sz="2400" dirty="0">
                <a:solidFill>
                  <a:srgbClr val="009FA5"/>
                </a:solidFill>
                <a:latin typeface="Verdana" panose="020B0604030504040204" pitchFamily="34" charset="0"/>
                <a:ea typeface="Verdana" panose="020B0604030504040204" pitchFamily="34" charset="0"/>
                <a:cs typeface="Verdana" panose="020B0604030504040204" pitchFamily="34" charset="0"/>
              </a:rPr>
              <a:t>” by Albrecht Durer</a:t>
            </a:r>
          </a:p>
        </p:txBody>
      </p:sp>
      <p:pic>
        <p:nvPicPr>
          <p:cNvPr id="2" name="Picture 1"/>
          <p:cNvPicPr>
            <a:picLocks noChangeAspect="1"/>
          </p:cNvPicPr>
          <p:nvPr/>
        </p:nvPicPr>
        <p:blipFill>
          <a:blip r:embed="rId4"/>
          <a:stretch>
            <a:fillRect/>
          </a:stretch>
        </p:blipFill>
        <p:spPr>
          <a:xfrm>
            <a:off x="5438889" y="915621"/>
            <a:ext cx="3421020" cy="4370528"/>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42709" y="3058958"/>
            <a:ext cx="2212988" cy="3123225"/>
          </a:xfrm>
          <a:prstGeom prst="rect">
            <a:avLst/>
          </a:prstGeom>
        </p:spPr>
      </p:pic>
      <p:sp>
        <p:nvSpPr>
          <p:cNvPr id="10" name="TextBox 9"/>
          <p:cNvSpPr txBox="1"/>
          <p:nvPr/>
        </p:nvSpPr>
        <p:spPr>
          <a:xfrm>
            <a:off x="1308735" y="1142467"/>
            <a:ext cx="4431957"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German artist lived 1471-1528</a:t>
            </a:r>
          </a:p>
          <a:p>
            <a:endParaRPr lang="en-GB" sz="20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20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Durer was interested in the links between art and maths </a:t>
            </a: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1" name="Rectangle 10"/>
          <p:cNvSpPr/>
          <p:nvPr/>
        </p:nvSpPr>
        <p:spPr>
          <a:xfrm>
            <a:off x="702591" y="6467458"/>
            <a:ext cx="3239990" cy="230832"/>
          </a:xfrm>
          <a:prstGeom prst="rect">
            <a:avLst/>
          </a:prstGeom>
        </p:spPr>
        <p:txBody>
          <a:bodyPr wrap="none">
            <a:spAutoFit/>
          </a:bodyPr>
          <a:lstStyle/>
          <a:p>
            <a:r>
              <a:rPr lang="en-GB" sz="9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Ad Meskens via Wikimedia Commons</a:t>
            </a:r>
          </a:p>
        </p:txBody>
      </p:sp>
    </p:spTree>
    <p:extLst>
      <p:ext uri="{BB962C8B-B14F-4D97-AF65-F5344CB8AC3E}">
        <p14:creationId xmlns:p14="http://schemas.microsoft.com/office/powerpoint/2010/main" val="2962645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sp>
        <p:nvSpPr>
          <p:cNvPr id="7" name="TextBox 6"/>
          <p:cNvSpPr txBox="1"/>
          <p:nvPr/>
        </p:nvSpPr>
        <p:spPr>
          <a:xfrm>
            <a:off x="1212801" y="800620"/>
            <a:ext cx="4555525" cy="3477875"/>
          </a:xfrm>
          <a:prstGeom prst="rect">
            <a:avLst/>
          </a:prstGeom>
          <a:noFill/>
        </p:spPr>
        <p:txBody>
          <a:bodyPr wrap="square" rtlCol="0">
            <a:spAutoFit/>
          </a:bodyPr>
          <a:lstStyle/>
          <a:p>
            <a:r>
              <a:rPr lang="en-GB" sz="2000" dirty="0">
                <a:solidFill>
                  <a:srgbClr val="009FA5"/>
                </a:solidFill>
                <a:latin typeface="Verdana" panose="020B0604030504040204" pitchFamily="34" charset="0"/>
                <a:ea typeface="Verdana" panose="020B0604030504040204" pitchFamily="34" charset="0"/>
                <a:cs typeface="Verdana" panose="020B0604030504040204" pitchFamily="34" charset="0"/>
              </a:rPr>
              <a:t>What do you notice about the numbers in the magic square?</a:t>
            </a:r>
          </a:p>
          <a:p>
            <a:endParaRPr lang="en-GB" sz="20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What is the magic total?</a:t>
            </a:r>
          </a:p>
          <a:p>
            <a:endParaRPr lang="en-GB" sz="20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20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Durer lived from 1471-1528. There is a clue in the magic square as to when the picture was painted. Can you guess which year it was painted?</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6207" y="1490967"/>
            <a:ext cx="2962257" cy="3098641"/>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2" name="TextBox 1"/>
          <p:cNvSpPr txBox="1"/>
          <p:nvPr/>
        </p:nvSpPr>
        <p:spPr>
          <a:xfrm>
            <a:off x="4644081" y="1726216"/>
            <a:ext cx="511679" cy="369332"/>
          </a:xfrm>
          <a:prstGeom prst="rect">
            <a:avLst/>
          </a:prstGeom>
          <a:noFill/>
        </p:spPr>
        <p:txBody>
          <a:bodyPr wrap="none" rtlCol="0">
            <a:spAutoFit/>
          </a:bodyPr>
          <a:lstStyle/>
          <a:p>
            <a:r>
              <a:rPr lang="en-GB" b="1" dirty="0">
                <a:solidFill>
                  <a:srgbClr val="B44A6E"/>
                </a:solidFill>
                <a:latin typeface="Verdana" panose="020B0604030504040204" pitchFamily="34" charset="0"/>
                <a:ea typeface="Verdana" panose="020B0604030504040204" pitchFamily="34" charset="0"/>
                <a:cs typeface="Verdana" panose="020B0604030504040204" pitchFamily="34" charset="0"/>
              </a:rPr>
              <a:t>34</a:t>
            </a:r>
            <a:endParaRPr lang="en-GB" sz="2000" b="1" dirty="0">
              <a:solidFill>
                <a:srgbClr val="B44A6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194920" y="5201825"/>
            <a:ext cx="3911648" cy="369332"/>
          </a:xfrm>
          <a:prstGeom prst="rect">
            <a:avLst/>
          </a:prstGeom>
          <a:noFill/>
        </p:spPr>
        <p:txBody>
          <a:bodyPr wrap="none" rtlCol="0">
            <a:spAutoFit/>
          </a:bodyPr>
          <a:lstStyle/>
          <a:p>
            <a:r>
              <a:rPr lang="en-GB" b="1" dirty="0">
                <a:solidFill>
                  <a:srgbClr val="B44A6E"/>
                </a:solidFill>
                <a:latin typeface="Verdana" panose="020B0604030504040204" pitchFamily="34" charset="0"/>
                <a:ea typeface="Verdana" panose="020B0604030504040204" pitchFamily="34" charset="0"/>
                <a:cs typeface="Verdana" panose="020B0604030504040204" pitchFamily="34" charset="0"/>
              </a:rPr>
              <a:t>1514 (in centre bottom row)</a:t>
            </a:r>
          </a:p>
        </p:txBody>
      </p:sp>
      <p:sp>
        <p:nvSpPr>
          <p:cNvPr id="10" name="Rectangle 9"/>
          <p:cNvSpPr/>
          <p:nvPr/>
        </p:nvSpPr>
        <p:spPr>
          <a:xfrm>
            <a:off x="702591" y="6467458"/>
            <a:ext cx="3239990" cy="230832"/>
          </a:xfrm>
          <a:prstGeom prst="rect">
            <a:avLst/>
          </a:prstGeom>
        </p:spPr>
        <p:txBody>
          <a:bodyPr wrap="none">
            <a:spAutoFit/>
          </a:bodyPr>
          <a:lstStyle/>
          <a:p>
            <a:r>
              <a:rPr lang="en-GB" sz="9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Ad Meskens via Wikimedia Commons</a:t>
            </a:r>
          </a:p>
        </p:txBody>
      </p:sp>
    </p:spTree>
    <p:extLst>
      <p:ext uri="{BB962C8B-B14F-4D97-AF65-F5344CB8AC3E}">
        <p14:creationId xmlns:p14="http://schemas.microsoft.com/office/powerpoint/2010/main" val="1345794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sp>
        <p:nvSpPr>
          <p:cNvPr id="7" name="TextBox 6"/>
          <p:cNvSpPr txBox="1"/>
          <p:nvPr/>
        </p:nvSpPr>
        <p:spPr>
          <a:xfrm>
            <a:off x="1543348" y="152912"/>
            <a:ext cx="7214758" cy="400110"/>
          </a:xfrm>
          <a:prstGeom prst="rect">
            <a:avLst/>
          </a:prstGeom>
          <a:noFill/>
        </p:spPr>
        <p:txBody>
          <a:bodyPr wrap="square" rtlCol="0">
            <a:spAutoFit/>
          </a:bodyPr>
          <a:lstStyle/>
          <a:p>
            <a:r>
              <a:rPr lang="en-GB" sz="2000" dirty="0">
                <a:solidFill>
                  <a:srgbClr val="009FA5"/>
                </a:solidFill>
                <a:latin typeface="Verdana" panose="020B0604030504040204" pitchFamily="34" charset="0"/>
                <a:ea typeface="Verdana" panose="020B0604030504040204" pitchFamily="34" charset="0"/>
                <a:cs typeface="Verdana" panose="020B0604030504040204" pitchFamily="34" charset="0"/>
              </a:rPr>
              <a:t>The Passion Façade of the </a:t>
            </a:r>
            <a:r>
              <a:rPr lang="en-GB" sz="2000" dirty="0" err="1">
                <a:solidFill>
                  <a:srgbClr val="009FA5"/>
                </a:solidFill>
                <a:latin typeface="Verdana" panose="020B0604030504040204" pitchFamily="34" charset="0"/>
                <a:ea typeface="Verdana" panose="020B0604030504040204" pitchFamily="34" charset="0"/>
                <a:cs typeface="Verdana" panose="020B0604030504040204" pitchFamily="34" charset="0"/>
              </a:rPr>
              <a:t>Sagrada</a:t>
            </a:r>
            <a:r>
              <a:rPr lang="en-GB" sz="2000" dirty="0">
                <a:solidFill>
                  <a:srgbClr val="009FA5"/>
                </a:solidFill>
                <a:latin typeface="Verdana" panose="020B0604030504040204" pitchFamily="34" charset="0"/>
                <a:ea typeface="Verdana" panose="020B0604030504040204" pitchFamily="34" charset="0"/>
                <a:cs typeface="Verdana" panose="020B0604030504040204" pitchFamily="34" charset="0"/>
              </a:rPr>
              <a:t> </a:t>
            </a:r>
            <a:r>
              <a:rPr lang="en-GB" sz="2000" dirty="0" err="1">
                <a:solidFill>
                  <a:srgbClr val="009FA5"/>
                </a:solidFill>
                <a:latin typeface="Verdana" panose="020B0604030504040204" pitchFamily="34" charset="0"/>
                <a:ea typeface="Verdana" panose="020B0604030504040204" pitchFamily="34" charset="0"/>
                <a:cs typeface="Verdana" panose="020B0604030504040204" pitchFamily="34" charset="0"/>
              </a:rPr>
              <a:t>Familia</a:t>
            </a:r>
            <a:r>
              <a:rPr lang="en-GB" sz="2000" dirty="0">
                <a:solidFill>
                  <a:srgbClr val="009FA5"/>
                </a:solidFill>
                <a:latin typeface="Verdana" panose="020B0604030504040204" pitchFamily="34" charset="0"/>
                <a:ea typeface="Verdana" panose="020B0604030504040204" pitchFamily="34" charset="0"/>
                <a:cs typeface="Verdana" panose="020B0604030504040204" pitchFamily="34" charset="0"/>
              </a:rPr>
              <a:t>, Barcelona</a:t>
            </a:r>
            <a:endParaRPr lang="en-GB" sz="2400" dirty="0">
              <a:solidFill>
                <a:srgbClr val="009FA5"/>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8897" y="727243"/>
            <a:ext cx="7670532" cy="4474821"/>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13" name="Rectangle 12"/>
          <p:cNvSpPr/>
          <p:nvPr/>
        </p:nvSpPr>
        <p:spPr>
          <a:xfrm>
            <a:off x="654367" y="6459080"/>
            <a:ext cx="5101076" cy="246221"/>
          </a:xfrm>
          <a:prstGeom prst="rect">
            <a:avLst/>
          </a:prstGeom>
        </p:spPr>
        <p:txBody>
          <a:bodyPr wrap="none">
            <a:spAutoFit/>
          </a:bodyPr>
          <a:lstStyle/>
          <a:p>
            <a:r>
              <a:rPr lang="en-GB"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Jeremy Keith, Bernard Gagnon - all via Wikimedia Commons</a:t>
            </a:r>
          </a:p>
        </p:txBody>
      </p:sp>
    </p:spTree>
    <p:extLst>
      <p:ext uri="{BB962C8B-B14F-4D97-AF65-F5344CB8AC3E}">
        <p14:creationId xmlns:p14="http://schemas.microsoft.com/office/powerpoint/2010/main" val="3147935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sp>
        <p:nvSpPr>
          <p:cNvPr id="7" name="TextBox 6"/>
          <p:cNvSpPr txBox="1"/>
          <p:nvPr/>
        </p:nvSpPr>
        <p:spPr>
          <a:xfrm>
            <a:off x="1543348" y="152912"/>
            <a:ext cx="7214758" cy="400110"/>
          </a:xfrm>
          <a:prstGeom prst="rect">
            <a:avLst/>
          </a:prstGeom>
          <a:noFill/>
        </p:spPr>
        <p:txBody>
          <a:bodyPr wrap="square" rtlCol="0">
            <a:spAutoFit/>
          </a:bodyPr>
          <a:lstStyle/>
          <a:p>
            <a:r>
              <a:rPr lang="en-GB" sz="2000" dirty="0">
                <a:solidFill>
                  <a:srgbClr val="009FA5"/>
                </a:solidFill>
                <a:latin typeface="Verdana" panose="020B0604030504040204" pitchFamily="34" charset="0"/>
                <a:ea typeface="Verdana" panose="020B0604030504040204" pitchFamily="34" charset="0"/>
                <a:cs typeface="Verdana" panose="020B0604030504040204" pitchFamily="34" charset="0"/>
              </a:rPr>
              <a:t>The Passion Façade of the </a:t>
            </a:r>
            <a:r>
              <a:rPr lang="en-GB" sz="2000" dirty="0" err="1">
                <a:solidFill>
                  <a:srgbClr val="009FA5"/>
                </a:solidFill>
                <a:latin typeface="Verdana" panose="020B0604030504040204" pitchFamily="34" charset="0"/>
                <a:ea typeface="Verdana" panose="020B0604030504040204" pitchFamily="34" charset="0"/>
                <a:cs typeface="Verdana" panose="020B0604030504040204" pitchFamily="34" charset="0"/>
              </a:rPr>
              <a:t>Sagrada</a:t>
            </a:r>
            <a:r>
              <a:rPr lang="en-GB" sz="2000" dirty="0">
                <a:solidFill>
                  <a:srgbClr val="009FA5"/>
                </a:solidFill>
                <a:latin typeface="Verdana" panose="020B0604030504040204" pitchFamily="34" charset="0"/>
                <a:ea typeface="Verdana" panose="020B0604030504040204" pitchFamily="34" charset="0"/>
                <a:cs typeface="Verdana" panose="020B0604030504040204" pitchFamily="34" charset="0"/>
              </a:rPr>
              <a:t> </a:t>
            </a:r>
            <a:r>
              <a:rPr lang="en-GB" sz="2000" dirty="0" err="1">
                <a:solidFill>
                  <a:srgbClr val="009FA5"/>
                </a:solidFill>
                <a:latin typeface="Verdana" panose="020B0604030504040204" pitchFamily="34" charset="0"/>
                <a:ea typeface="Verdana" panose="020B0604030504040204" pitchFamily="34" charset="0"/>
                <a:cs typeface="Verdana" panose="020B0604030504040204" pitchFamily="34" charset="0"/>
              </a:rPr>
              <a:t>Familia</a:t>
            </a:r>
            <a:r>
              <a:rPr lang="en-GB" sz="2000" dirty="0">
                <a:solidFill>
                  <a:srgbClr val="009FA5"/>
                </a:solidFill>
                <a:latin typeface="Verdana" panose="020B0604030504040204" pitchFamily="34" charset="0"/>
                <a:ea typeface="Verdana" panose="020B0604030504040204" pitchFamily="34" charset="0"/>
                <a:cs typeface="Verdana" panose="020B0604030504040204" pitchFamily="34" charset="0"/>
              </a:rPr>
              <a:t>, Barcelona</a:t>
            </a:r>
            <a:endParaRPr lang="en-GB" sz="2400" dirty="0">
              <a:solidFill>
                <a:srgbClr val="009FA5"/>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1543348" y="580095"/>
            <a:ext cx="7754039" cy="175432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What do you notice about this magic square?</a:t>
            </a:r>
          </a:p>
          <a:p>
            <a:pPr marL="342900" indent="-342900">
              <a:lnSpc>
                <a:spcPct val="150000"/>
              </a:lnSpc>
              <a:buFont typeface="Arial" panose="020B0604020202020204" pitchFamily="34" charset="0"/>
              <a:buChar char="•"/>
            </a:pPr>
            <a:r>
              <a:rPr lang="en-GB"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What is its magic total?</a:t>
            </a:r>
          </a:p>
          <a:p>
            <a:pPr marL="342900" indent="-342900">
              <a:lnSpc>
                <a:spcPct val="150000"/>
              </a:lnSpc>
              <a:buFont typeface="Arial" panose="020B0604020202020204" pitchFamily="34" charset="0"/>
              <a:buChar char="•"/>
            </a:pPr>
            <a:r>
              <a:rPr lang="en-GB"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How is it different to the Durer one?</a:t>
            </a:r>
          </a:p>
          <a:p>
            <a:pPr marL="342900" indent="-342900">
              <a:lnSpc>
                <a:spcPct val="150000"/>
              </a:lnSpc>
              <a:buFont typeface="Arial" panose="020B0604020202020204" pitchFamily="34" charset="0"/>
              <a:buChar char="•"/>
            </a:pPr>
            <a:r>
              <a:rPr lang="en-GB"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How is it the same as the Durer one?</a:t>
            </a: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43348" y="4226065"/>
            <a:ext cx="2942148" cy="1716385"/>
          </a:xfrm>
          <a:prstGeom prst="rect">
            <a:avLst/>
          </a:prstGeom>
        </p:spPr>
      </p:pic>
      <p:pic>
        <p:nvPicPr>
          <p:cNvPr id="8" name="Picture 7"/>
          <p:cNvPicPr>
            <a:picLocks noChangeAspect="1"/>
          </p:cNvPicPr>
          <p:nvPr/>
        </p:nvPicPr>
        <p:blipFill>
          <a:blip r:embed="rId5"/>
          <a:stretch>
            <a:fillRect/>
          </a:stretch>
        </p:blipFill>
        <p:spPr>
          <a:xfrm>
            <a:off x="4985322" y="2361494"/>
            <a:ext cx="3688966" cy="3580956"/>
          </a:xfrm>
          <a:prstGeom prst="rect">
            <a:avLst/>
          </a:prstGeom>
        </p:spPr>
      </p:pic>
      <p:pic>
        <p:nvPicPr>
          <p:cNvPr id="9" name="Picture 8"/>
          <p:cNvPicPr>
            <a:picLocks noChangeAspect="1"/>
          </p:cNvPicPr>
          <p:nvPr/>
        </p:nvPicPr>
        <p:blipFill>
          <a:blip r:embed="rId6"/>
          <a:stretch>
            <a:fillRect/>
          </a:stretch>
        </p:blipFill>
        <p:spPr>
          <a:xfrm>
            <a:off x="1543348" y="2367392"/>
            <a:ext cx="2960313" cy="1754495"/>
          </a:xfrm>
          <a:prstGeom prst="rect">
            <a:avLst/>
          </a:prstGeom>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2" name="TextBox 1"/>
          <p:cNvSpPr txBox="1"/>
          <p:nvPr/>
        </p:nvSpPr>
        <p:spPr>
          <a:xfrm>
            <a:off x="4773677" y="1068898"/>
            <a:ext cx="550151" cy="400110"/>
          </a:xfrm>
          <a:prstGeom prst="rect">
            <a:avLst/>
          </a:prstGeom>
          <a:noFill/>
        </p:spPr>
        <p:txBody>
          <a:bodyPr wrap="none" rtlCol="0">
            <a:spAutoFit/>
          </a:bodyPr>
          <a:lstStyle/>
          <a:p>
            <a:r>
              <a:rPr lang="en-GB" sz="2000" b="1" dirty="0">
                <a:solidFill>
                  <a:srgbClr val="B44A6E"/>
                </a:solidFill>
                <a:latin typeface="Verdana" panose="020B0604030504040204" pitchFamily="34" charset="0"/>
                <a:ea typeface="Verdana" panose="020B0604030504040204" pitchFamily="34" charset="0"/>
                <a:cs typeface="Verdana" panose="020B0604030504040204" pitchFamily="34" charset="0"/>
              </a:rPr>
              <a:t>33</a:t>
            </a:r>
          </a:p>
        </p:txBody>
      </p:sp>
      <p:sp>
        <p:nvSpPr>
          <p:cNvPr id="13" name="Rectangle 12"/>
          <p:cNvSpPr/>
          <p:nvPr/>
        </p:nvSpPr>
        <p:spPr>
          <a:xfrm>
            <a:off x="654367" y="6459080"/>
            <a:ext cx="5101076" cy="246221"/>
          </a:xfrm>
          <a:prstGeom prst="rect">
            <a:avLst/>
          </a:prstGeom>
        </p:spPr>
        <p:txBody>
          <a:bodyPr wrap="none">
            <a:spAutoFit/>
          </a:bodyPr>
          <a:lstStyle/>
          <a:p>
            <a:r>
              <a:rPr lang="en-GB"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Jeremy Keith, Bernard Gagnon - all via Wikimedia Commons</a:t>
            </a:r>
          </a:p>
        </p:txBody>
      </p:sp>
      <p:sp>
        <p:nvSpPr>
          <p:cNvPr id="14" name="Oval 13"/>
          <p:cNvSpPr/>
          <p:nvPr/>
        </p:nvSpPr>
        <p:spPr>
          <a:xfrm>
            <a:off x="1911953" y="5126299"/>
            <a:ext cx="1296757" cy="12789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9724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sp>
        <p:nvSpPr>
          <p:cNvPr id="7" name="TextBox 6"/>
          <p:cNvSpPr txBox="1"/>
          <p:nvPr/>
        </p:nvSpPr>
        <p:spPr>
          <a:xfrm>
            <a:off x="1304963" y="298255"/>
            <a:ext cx="2311448" cy="707886"/>
          </a:xfrm>
          <a:prstGeom prst="rect">
            <a:avLst/>
          </a:prstGeom>
          <a:noFill/>
        </p:spPr>
        <p:txBody>
          <a:bodyPr wrap="square" rtlCol="0">
            <a:spAutoFit/>
          </a:bodyPr>
          <a:lstStyle/>
          <a:p>
            <a:pPr algn="ctr"/>
            <a:r>
              <a:rPr lang="en-GB"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Take Durer’s magic square</a:t>
            </a:r>
            <a:endParaRPr lang="en-GB"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3720990" y="298255"/>
            <a:ext cx="2319183" cy="707886"/>
          </a:xfrm>
          <a:prstGeom prst="rect">
            <a:avLst/>
          </a:prstGeom>
          <a:noFill/>
        </p:spPr>
        <p:txBody>
          <a:bodyPr wrap="square" rtlCol="0">
            <a:spAutoFit/>
          </a:bodyPr>
          <a:lstStyle/>
          <a:p>
            <a:pPr algn="ctr"/>
            <a:r>
              <a:rPr lang="en-GB"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Turn it through 90°</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826904" y="1145497"/>
            <a:ext cx="2283677" cy="2387053"/>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4963" y="1127922"/>
            <a:ext cx="2311448" cy="2416081"/>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6294466" y="1169867"/>
            <a:ext cx="2231190" cy="2332189"/>
          </a:xfrm>
          <a:prstGeom prst="rect">
            <a:avLst/>
          </a:prstGeom>
        </p:spPr>
      </p:pic>
      <p:sp>
        <p:nvSpPr>
          <p:cNvPr id="13" name="Rectangle 12"/>
          <p:cNvSpPr/>
          <p:nvPr/>
        </p:nvSpPr>
        <p:spPr>
          <a:xfrm>
            <a:off x="1457694" y="3606655"/>
            <a:ext cx="4317433" cy="400110"/>
          </a:xfrm>
          <a:prstGeom prst="rect">
            <a:avLst/>
          </a:prstGeom>
        </p:spPr>
        <p:txBody>
          <a:bodyPr wrap="square">
            <a:spAutoFit/>
          </a:bodyPr>
          <a:lstStyle/>
          <a:p>
            <a:r>
              <a:rPr lang="en-GB"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Compare the two magic squares</a:t>
            </a:r>
          </a:p>
        </p:txBody>
      </p:sp>
      <p:sp>
        <p:nvSpPr>
          <p:cNvPr id="15" name="TextBox 14"/>
          <p:cNvSpPr txBox="1"/>
          <p:nvPr/>
        </p:nvSpPr>
        <p:spPr>
          <a:xfrm>
            <a:off x="6321464" y="298255"/>
            <a:ext cx="2231190" cy="707886"/>
          </a:xfrm>
          <a:prstGeom prst="rect">
            <a:avLst/>
          </a:prstGeom>
          <a:noFill/>
        </p:spPr>
        <p:txBody>
          <a:bodyPr wrap="square" rtlCol="0">
            <a:spAutoFit/>
          </a:bodyPr>
          <a:lstStyle/>
          <a:p>
            <a:pPr algn="ctr"/>
            <a:r>
              <a:rPr lang="en-GB"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Turn it through 90° again</a:t>
            </a:r>
          </a:p>
        </p:txBody>
      </p:sp>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18631" y="4083495"/>
            <a:ext cx="2297780" cy="2230503"/>
          </a:xfrm>
          <a:prstGeom prst="rect">
            <a:avLst/>
          </a:prstGeom>
        </p:spPr>
      </p:pic>
      <p:pic>
        <p:nvPicPr>
          <p:cNvPr id="19" name="Picture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20" name="Rectangle 19"/>
          <p:cNvSpPr/>
          <p:nvPr/>
        </p:nvSpPr>
        <p:spPr>
          <a:xfrm>
            <a:off x="702591" y="6467458"/>
            <a:ext cx="3239990" cy="230832"/>
          </a:xfrm>
          <a:prstGeom prst="rect">
            <a:avLst/>
          </a:prstGeom>
        </p:spPr>
        <p:txBody>
          <a:bodyPr wrap="none">
            <a:spAutoFit/>
          </a:bodyPr>
          <a:lstStyle/>
          <a:p>
            <a:r>
              <a:rPr lang="en-GB" sz="9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Ad Meskens via Wikimedia Commons</a:t>
            </a:r>
          </a:p>
        </p:txBody>
      </p:sp>
      <p:graphicFrame>
        <p:nvGraphicFramePr>
          <p:cNvPr id="8" name="Table 7"/>
          <p:cNvGraphicFramePr>
            <a:graphicFrameLocks noGrp="1"/>
          </p:cNvGraphicFramePr>
          <p:nvPr>
            <p:extLst>
              <p:ext uri="{D42A27DB-BD31-4B8C-83A1-F6EECF244321}">
                <p14:modId xmlns:p14="http://schemas.microsoft.com/office/powerpoint/2010/main" val="2965228539"/>
              </p:ext>
            </p:extLst>
          </p:nvPr>
        </p:nvGraphicFramePr>
        <p:xfrm>
          <a:off x="3775216" y="4083495"/>
          <a:ext cx="2123148" cy="2224252"/>
        </p:xfrm>
        <a:graphic>
          <a:graphicData uri="http://schemas.openxmlformats.org/drawingml/2006/table">
            <a:tbl>
              <a:tblPr firstRow="1" bandRow="1">
                <a:tableStyleId>{5940675A-B579-460E-94D1-54222C63F5DA}</a:tableStyleId>
              </a:tblPr>
              <a:tblGrid>
                <a:gridCol w="530787">
                  <a:extLst>
                    <a:ext uri="{9D8B030D-6E8A-4147-A177-3AD203B41FA5}">
                      <a16:colId xmlns:a16="http://schemas.microsoft.com/office/drawing/2014/main" val="20000"/>
                    </a:ext>
                  </a:extLst>
                </a:gridCol>
                <a:gridCol w="530787">
                  <a:extLst>
                    <a:ext uri="{9D8B030D-6E8A-4147-A177-3AD203B41FA5}">
                      <a16:colId xmlns:a16="http://schemas.microsoft.com/office/drawing/2014/main" val="20001"/>
                    </a:ext>
                  </a:extLst>
                </a:gridCol>
                <a:gridCol w="530787">
                  <a:extLst>
                    <a:ext uri="{9D8B030D-6E8A-4147-A177-3AD203B41FA5}">
                      <a16:colId xmlns:a16="http://schemas.microsoft.com/office/drawing/2014/main" val="20002"/>
                    </a:ext>
                  </a:extLst>
                </a:gridCol>
                <a:gridCol w="530787">
                  <a:extLst>
                    <a:ext uri="{9D8B030D-6E8A-4147-A177-3AD203B41FA5}">
                      <a16:colId xmlns:a16="http://schemas.microsoft.com/office/drawing/2014/main" val="20003"/>
                    </a:ext>
                  </a:extLst>
                </a:gridCol>
              </a:tblGrid>
              <a:tr h="556063">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14</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15</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4</a:t>
                      </a:r>
                    </a:p>
                  </a:txBody>
                  <a:tcPr anchor="ctr"/>
                </a:tc>
                <a:extLst>
                  <a:ext uri="{0D108BD9-81ED-4DB2-BD59-A6C34878D82A}">
                    <a16:rowId xmlns:a16="http://schemas.microsoft.com/office/drawing/2014/main" val="10000"/>
                  </a:ext>
                </a:extLst>
              </a:tr>
              <a:tr h="556063">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12</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7</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9</a:t>
                      </a:r>
                    </a:p>
                  </a:txBody>
                  <a:tcPr anchor="ctr"/>
                </a:tc>
                <a:extLst>
                  <a:ext uri="{0D108BD9-81ED-4DB2-BD59-A6C34878D82A}">
                    <a16:rowId xmlns:a16="http://schemas.microsoft.com/office/drawing/2014/main" val="10001"/>
                  </a:ext>
                </a:extLst>
              </a:tr>
              <a:tr h="556063">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8</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11</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10</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5</a:t>
                      </a:r>
                    </a:p>
                  </a:txBody>
                  <a:tcPr anchor="ctr"/>
                </a:tc>
                <a:extLst>
                  <a:ext uri="{0D108BD9-81ED-4DB2-BD59-A6C34878D82A}">
                    <a16:rowId xmlns:a16="http://schemas.microsoft.com/office/drawing/2014/main" val="10002"/>
                  </a:ext>
                </a:extLst>
              </a:tr>
              <a:tr h="556063">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13</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2</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3</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16</a:t>
                      </a:r>
                    </a:p>
                  </a:txBody>
                  <a:tcPr anchor="ctr"/>
                </a:tc>
                <a:extLst>
                  <a:ext uri="{0D108BD9-81ED-4DB2-BD59-A6C34878D82A}">
                    <a16:rowId xmlns:a16="http://schemas.microsoft.com/office/drawing/2014/main" val="10003"/>
                  </a:ext>
                </a:extLst>
              </a:tr>
            </a:tbl>
          </a:graphicData>
        </a:graphic>
      </p:graphicFrame>
      <p:sp>
        <p:nvSpPr>
          <p:cNvPr id="21" name="TextBox 20"/>
          <p:cNvSpPr txBox="1"/>
          <p:nvPr/>
        </p:nvSpPr>
        <p:spPr>
          <a:xfrm>
            <a:off x="5898365" y="4521673"/>
            <a:ext cx="1735570" cy="954107"/>
          </a:xfrm>
          <a:prstGeom prst="rect">
            <a:avLst/>
          </a:prstGeom>
          <a:noFill/>
        </p:spPr>
        <p:txBody>
          <a:bodyPr wrap="square" rtlCol="0">
            <a:spAutoFit/>
          </a:bodyPr>
          <a:lstStyle/>
          <a:p>
            <a:pPr algn="ctr"/>
            <a:r>
              <a:rPr lang="en-GB"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(Easy to read version of upside down Durer square)</a:t>
            </a:r>
          </a:p>
        </p:txBody>
      </p:sp>
    </p:spTree>
    <p:extLst>
      <p:ext uri="{BB962C8B-B14F-4D97-AF65-F5344CB8AC3E}">
        <p14:creationId xmlns:p14="http://schemas.microsoft.com/office/powerpoint/2010/main" val="67874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8735" cy="6858000"/>
          </a:xfrm>
          <a:prstGeom prst="rect">
            <a:avLst/>
          </a:prstGeom>
        </p:spPr>
      </p:pic>
      <p:sp>
        <p:nvSpPr>
          <p:cNvPr id="7" name="TextBox 6"/>
          <p:cNvSpPr txBox="1"/>
          <p:nvPr/>
        </p:nvSpPr>
        <p:spPr>
          <a:xfrm>
            <a:off x="1304963" y="298255"/>
            <a:ext cx="2311448" cy="707886"/>
          </a:xfrm>
          <a:prstGeom prst="rect">
            <a:avLst/>
          </a:prstGeom>
          <a:noFill/>
        </p:spPr>
        <p:txBody>
          <a:bodyPr wrap="square" rtlCol="0">
            <a:spAutoFit/>
          </a:bodyPr>
          <a:lstStyle/>
          <a:p>
            <a:pPr algn="ctr"/>
            <a:r>
              <a:rPr lang="en-GB"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Take Durer’s magic square</a:t>
            </a:r>
            <a:endParaRPr lang="en-GB"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3720990" y="298255"/>
            <a:ext cx="2319183" cy="707886"/>
          </a:xfrm>
          <a:prstGeom prst="rect">
            <a:avLst/>
          </a:prstGeom>
          <a:noFill/>
        </p:spPr>
        <p:txBody>
          <a:bodyPr wrap="square" rtlCol="0">
            <a:spAutoFit/>
          </a:bodyPr>
          <a:lstStyle/>
          <a:p>
            <a:pPr algn="ctr"/>
            <a:r>
              <a:rPr lang="en-GB"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Turn it through 90°</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826904" y="1145497"/>
            <a:ext cx="2283677" cy="2387053"/>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4963" y="1127922"/>
            <a:ext cx="2311448" cy="2416081"/>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6294466" y="1169867"/>
            <a:ext cx="2231190" cy="2332189"/>
          </a:xfrm>
          <a:prstGeom prst="rect">
            <a:avLst/>
          </a:prstGeom>
        </p:spPr>
      </p:pic>
      <p:sp>
        <p:nvSpPr>
          <p:cNvPr id="13" name="Rectangle 12"/>
          <p:cNvSpPr/>
          <p:nvPr/>
        </p:nvSpPr>
        <p:spPr>
          <a:xfrm>
            <a:off x="1457694" y="3606655"/>
            <a:ext cx="4317433" cy="400110"/>
          </a:xfrm>
          <a:prstGeom prst="rect">
            <a:avLst/>
          </a:prstGeom>
        </p:spPr>
        <p:txBody>
          <a:bodyPr wrap="square">
            <a:spAutoFit/>
          </a:bodyPr>
          <a:lstStyle/>
          <a:p>
            <a:r>
              <a:rPr lang="en-GB"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Compare the two magic squares</a:t>
            </a:r>
          </a:p>
        </p:txBody>
      </p:sp>
      <p:sp>
        <p:nvSpPr>
          <p:cNvPr id="15" name="TextBox 14"/>
          <p:cNvSpPr txBox="1"/>
          <p:nvPr/>
        </p:nvSpPr>
        <p:spPr>
          <a:xfrm>
            <a:off x="6321464" y="298255"/>
            <a:ext cx="2231190" cy="707886"/>
          </a:xfrm>
          <a:prstGeom prst="rect">
            <a:avLst/>
          </a:prstGeom>
          <a:noFill/>
        </p:spPr>
        <p:txBody>
          <a:bodyPr wrap="square" rtlCol="0">
            <a:spAutoFit/>
          </a:bodyPr>
          <a:lstStyle/>
          <a:p>
            <a:pPr algn="ctr"/>
            <a:r>
              <a:rPr lang="en-GB"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Turn it through 90° again</a:t>
            </a:r>
          </a:p>
        </p:txBody>
      </p:sp>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18631" y="4083495"/>
            <a:ext cx="2297780" cy="2230503"/>
          </a:xfrm>
          <a:prstGeom prst="rect">
            <a:avLst/>
          </a:prstGeom>
        </p:spPr>
      </p:pic>
      <p:pic>
        <p:nvPicPr>
          <p:cNvPr id="19" name="Picture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81800" y="5947956"/>
            <a:ext cx="1966664" cy="764814"/>
          </a:xfrm>
          <a:prstGeom prst="rect">
            <a:avLst/>
          </a:prstGeom>
        </p:spPr>
      </p:pic>
      <p:sp>
        <p:nvSpPr>
          <p:cNvPr id="20" name="Rectangle 19"/>
          <p:cNvSpPr/>
          <p:nvPr/>
        </p:nvSpPr>
        <p:spPr>
          <a:xfrm>
            <a:off x="702591" y="6467458"/>
            <a:ext cx="3239990" cy="230832"/>
          </a:xfrm>
          <a:prstGeom prst="rect">
            <a:avLst/>
          </a:prstGeom>
        </p:spPr>
        <p:txBody>
          <a:bodyPr wrap="none">
            <a:spAutoFit/>
          </a:bodyPr>
          <a:lstStyle/>
          <a:p>
            <a:r>
              <a:rPr lang="en-GB" sz="9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Image credits: Ad Meskens via Wikimedia Commons</a:t>
            </a:r>
          </a:p>
        </p:txBody>
      </p:sp>
      <p:graphicFrame>
        <p:nvGraphicFramePr>
          <p:cNvPr id="8" name="Table 7"/>
          <p:cNvGraphicFramePr>
            <a:graphicFrameLocks noGrp="1"/>
          </p:cNvGraphicFramePr>
          <p:nvPr>
            <p:extLst>
              <p:ext uri="{D42A27DB-BD31-4B8C-83A1-F6EECF244321}">
                <p14:modId xmlns:p14="http://schemas.microsoft.com/office/powerpoint/2010/main" val="1315967191"/>
              </p:ext>
            </p:extLst>
          </p:nvPr>
        </p:nvGraphicFramePr>
        <p:xfrm>
          <a:off x="3775216" y="4083495"/>
          <a:ext cx="2312044" cy="2224252"/>
        </p:xfrm>
        <a:graphic>
          <a:graphicData uri="http://schemas.openxmlformats.org/drawingml/2006/table">
            <a:tbl>
              <a:tblPr firstRow="1" bandRow="1">
                <a:tableStyleId>{5940675A-B579-460E-94D1-54222C63F5DA}</a:tableStyleId>
              </a:tblPr>
              <a:tblGrid>
                <a:gridCol w="578011">
                  <a:extLst>
                    <a:ext uri="{9D8B030D-6E8A-4147-A177-3AD203B41FA5}">
                      <a16:colId xmlns:a16="http://schemas.microsoft.com/office/drawing/2014/main" val="20000"/>
                    </a:ext>
                  </a:extLst>
                </a:gridCol>
                <a:gridCol w="578011">
                  <a:extLst>
                    <a:ext uri="{9D8B030D-6E8A-4147-A177-3AD203B41FA5}">
                      <a16:colId xmlns:a16="http://schemas.microsoft.com/office/drawing/2014/main" val="20001"/>
                    </a:ext>
                  </a:extLst>
                </a:gridCol>
                <a:gridCol w="578011">
                  <a:extLst>
                    <a:ext uri="{9D8B030D-6E8A-4147-A177-3AD203B41FA5}">
                      <a16:colId xmlns:a16="http://schemas.microsoft.com/office/drawing/2014/main" val="20002"/>
                    </a:ext>
                  </a:extLst>
                </a:gridCol>
                <a:gridCol w="578011">
                  <a:extLst>
                    <a:ext uri="{9D8B030D-6E8A-4147-A177-3AD203B41FA5}">
                      <a16:colId xmlns:a16="http://schemas.microsoft.com/office/drawing/2014/main" val="20003"/>
                    </a:ext>
                  </a:extLst>
                </a:gridCol>
              </a:tblGrid>
              <a:tr h="556063">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14</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15</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4</a:t>
                      </a:r>
                    </a:p>
                  </a:txBody>
                  <a:tcPr anchor="ctr"/>
                </a:tc>
                <a:extLst>
                  <a:ext uri="{0D108BD9-81ED-4DB2-BD59-A6C34878D82A}">
                    <a16:rowId xmlns:a16="http://schemas.microsoft.com/office/drawing/2014/main" val="10000"/>
                  </a:ext>
                </a:extLst>
              </a:tr>
              <a:tr h="556063">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12</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7</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9</a:t>
                      </a:r>
                    </a:p>
                  </a:txBody>
                  <a:tcPr anchor="ctr"/>
                </a:tc>
                <a:extLst>
                  <a:ext uri="{0D108BD9-81ED-4DB2-BD59-A6C34878D82A}">
                    <a16:rowId xmlns:a16="http://schemas.microsoft.com/office/drawing/2014/main" val="10001"/>
                  </a:ext>
                </a:extLst>
              </a:tr>
              <a:tr h="556063">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8</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11</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10</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5</a:t>
                      </a:r>
                    </a:p>
                  </a:txBody>
                  <a:tcPr anchor="ctr"/>
                </a:tc>
                <a:extLst>
                  <a:ext uri="{0D108BD9-81ED-4DB2-BD59-A6C34878D82A}">
                    <a16:rowId xmlns:a16="http://schemas.microsoft.com/office/drawing/2014/main" val="10002"/>
                  </a:ext>
                </a:extLst>
              </a:tr>
              <a:tr h="556063">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13</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2</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3</a:t>
                      </a:r>
                    </a:p>
                  </a:txBody>
                  <a:tcPr anchor="ctr"/>
                </a:tc>
                <a:tc>
                  <a:txBody>
                    <a:bodyPr/>
                    <a:lstStyle/>
                    <a:p>
                      <a:pPr algn="ctr"/>
                      <a:r>
                        <a:rPr lang="en-GB" dirty="0">
                          <a:latin typeface="Verdana" panose="020B0604030504040204" pitchFamily="34" charset="0"/>
                          <a:ea typeface="Verdana" panose="020B0604030504040204" pitchFamily="34" charset="0"/>
                          <a:cs typeface="Verdana" panose="020B0604030504040204" pitchFamily="34" charset="0"/>
                        </a:rPr>
                        <a:t>16</a:t>
                      </a:r>
                    </a:p>
                  </a:txBody>
                  <a:tcPr anchor="ctr"/>
                </a:tc>
                <a:extLst>
                  <a:ext uri="{0D108BD9-81ED-4DB2-BD59-A6C34878D82A}">
                    <a16:rowId xmlns:a16="http://schemas.microsoft.com/office/drawing/2014/main" val="10003"/>
                  </a:ext>
                </a:extLst>
              </a:tr>
            </a:tbl>
          </a:graphicData>
        </a:graphic>
      </p:graphicFrame>
      <p:sp>
        <p:nvSpPr>
          <p:cNvPr id="21" name="TextBox 20"/>
          <p:cNvSpPr txBox="1"/>
          <p:nvPr/>
        </p:nvSpPr>
        <p:spPr>
          <a:xfrm>
            <a:off x="5898365" y="4521673"/>
            <a:ext cx="1735570" cy="954107"/>
          </a:xfrm>
          <a:prstGeom prst="rect">
            <a:avLst/>
          </a:prstGeom>
          <a:noFill/>
        </p:spPr>
        <p:txBody>
          <a:bodyPr wrap="square" rtlCol="0">
            <a:spAutoFit/>
          </a:bodyPr>
          <a:lstStyle/>
          <a:p>
            <a:pPr algn="ctr"/>
            <a:r>
              <a:rPr lang="en-GB"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(Easy to read version of upside down Durer square)</a:t>
            </a:r>
          </a:p>
        </p:txBody>
      </p:sp>
      <p:grpSp>
        <p:nvGrpSpPr>
          <p:cNvPr id="6" name="Group 5"/>
          <p:cNvGrpSpPr/>
          <p:nvPr/>
        </p:nvGrpSpPr>
        <p:grpSpPr>
          <a:xfrm>
            <a:off x="1421238" y="775860"/>
            <a:ext cx="6907237" cy="5306279"/>
            <a:chOff x="1618419" y="798901"/>
            <a:chExt cx="6907237" cy="5306279"/>
          </a:xfrm>
        </p:grpSpPr>
        <p:sp>
          <p:nvSpPr>
            <p:cNvPr id="18" name="Explosion 2 17"/>
            <p:cNvSpPr/>
            <p:nvPr/>
          </p:nvSpPr>
          <p:spPr>
            <a:xfrm>
              <a:off x="1618419" y="798901"/>
              <a:ext cx="6907237" cy="530627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3829488" y="2862192"/>
              <a:ext cx="2170296" cy="1384995"/>
            </a:xfrm>
            <a:prstGeom prst="rect">
              <a:avLst/>
            </a:prstGeom>
            <a:noFill/>
          </p:spPr>
          <p:txBody>
            <a:bodyPr wrap="square" rtlCol="0">
              <a:spAutoFit/>
            </a:bodyPr>
            <a:lstStyle/>
            <a:p>
              <a:pPr algn="ctr"/>
              <a:r>
                <a:rPr lang="en-GB" sz="2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Essentially they’re the same!!</a:t>
              </a:r>
            </a:p>
          </p:txBody>
        </p:sp>
      </p:grpSp>
    </p:spTree>
    <p:extLst>
      <p:ext uri="{BB962C8B-B14F-4D97-AF65-F5344CB8AC3E}">
        <p14:creationId xmlns:p14="http://schemas.microsoft.com/office/powerpoint/2010/main" val="1236665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4836</TotalTime>
  <Words>706</Words>
  <Application>Microsoft Office PowerPoint</Application>
  <PresentationFormat>On-screen Show (4:3)</PresentationFormat>
  <Paragraphs>96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AlisonEves-MagicMagicSquares</dc:title>
  <dc:creator>Courtney McLaughlin</dc:creator>
  <cp:lastModifiedBy>Sam Hartburn</cp:lastModifiedBy>
  <cp:revision>190</cp:revision>
  <cp:lastPrinted>2018-11-17T11:03:49Z</cp:lastPrinted>
  <dcterms:created xsi:type="dcterms:W3CDTF">2017-04-11T14:38:36Z</dcterms:created>
  <dcterms:modified xsi:type="dcterms:W3CDTF">2018-12-20T20:23:26Z</dcterms:modified>
</cp:coreProperties>
</file>