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5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65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95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23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3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10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4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9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3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95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429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78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CACD-CCE7-4E87-997F-472838239CAC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124D-A225-4F14-ADF8-7251E336D2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7496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eogebra.org/m/s6p4nfc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eogebra.org/m/s6p4nf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45601-1F14-48CB-8F9E-B32183A088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Cat &amp; Mouse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5F4307-85A4-48A6-999C-5E80C5B5EB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Ben Sparks</a:t>
            </a:r>
          </a:p>
          <a:p>
            <a:r>
              <a:rPr lang="en-GB" dirty="0" err="1"/>
              <a:t>MathsJam</a:t>
            </a:r>
            <a:r>
              <a:rPr lang="en-GB" dirty="0"/>
              <a:t> Annual Gathering 2018</a:t>
            </a:r>
          </a:p>
        </p:txBody>
      </p:sp>
    </p:spTree>
    <p:extLst>
      <p:ext uri="{BB962C8B-B14F-4D97-AF65-F5344CB8AC3E}">
        <p14:creationId xmlns:p14="http://schemas.microsoft.com/office/powerpoint/2010/main" val="307662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EA37AE7-E6D8-491A-82BA-4FC50AB403A5}"/>
              </a:ext>
            </a:extLst>
          </p:cNvPr>
          <p:cNvSpPr/>
          <p:nvPr/>
        </p:nvSpPr>
        <p:spPr>
          <a:xfrm>
            <a:off x="1751340" y="608340"/>
            <a:ext cx="5641320" cy="5641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BC5AB5-01B3-4220-BA6C-4662A4739D24}"/>
              </a:ext>
            </a:extLst>
          </p:cNvPr>
          <p:cNvSpPr txBox="1"/>
          <p:nvPr/>
        </p:nvSpPr>
        <p:spPr>
          <a:xfrm>
            <a:off x="2178690" y="3105834"/>
            <a:ext cx="478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Pond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32718E-23DF-402C-9301-FF300A6D886A}"/>
              </a:ext>
            </a:extLst>
          </p:cNvPr>
          <p:cNvSpPr txBox="1"/>
          <p:nvPr/>
        </p:nvSpPr>
        <p:spPr>
          <a:xfrm>
            <a:off x="6160140" y="398789"/>
            <a:ext cx="3393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Not Pond</a:t>
            </a:r>
          </a:p>
        </p:txBody>
      </p:sp>
    </p:spTree>
    <p:extLst>
      <p:ext uri="{BB962C8B-B14F-4D97-AF65-F5344CB8AC3E}">
        <p14:creationId xmlns:p14="http://schemas.microsoft.com/office/powerpoint/2010/main" val="405115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EA37AE7-E6D8-491A-82BA-4FC50AB403A5}"/>
              </a:ext>
            </a:extLst>
          </p:cNvPr>
          <p:cNvSpPr/>
          <p:nvPr/>
        </p:nvSpPr>
        <p:spPr>
          <a:xfrm>
            <a:off x="1751340" y="608340"/>
            <a:ext cx="5641320" cy="5641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 descr="Image result for jerry mouse">
            <a:extLst>
              <a:ext uri="{FF2B5EF4-FFF2-40B4-BE49-F238E27FC236}">
                <a16:creationId xmlns:a16="http://schemas.microsoft.com/office/drawing/2014/main" id="{226C6336-6856-4B66-B8B9-1EFBAD120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270" y="3072931"/>
            <a:ext cx="544893" cy="71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om cat">
            <a:extLst>
              <a:ext uri="{FF2B5EF4-FFF2-40B4-BE49-F238E27FC236}">
                <a16:creationId xmlns:a16="http://schemas.microsoft.com/office/drawing/2014/main" id="{4D2C4782-5CAB-491E-8B24-890131B6E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270" y="2490787"/>
            <a:ext cx="1177136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jerry mouse">
            <a:extLst>
              <a:ext uri="{FF2B5EF4-FFF2-40B4-BE49-F238E27FC236}">
                <a16:creationId xmlns:a16="http://schemas.microsoft.com/office/drawing/2014/main" id="{C55CD6FD-01A8-4C48-99CA-A7709984B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29424" y="3072931"/>
            <a:ext cx="5454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5CFD88-2589-4122-AA38-22923AB25B6B}"/>
              </a:ext>
            </a:extLst>
          </p:cNvPr>
          <p:cNvSpPr txBox="1"/>
          <p:nvPr/>
        </p:nvSpPr>
        <p:spPr>
          <a:xfrm>
            <a:off x="2508814" y="2413431"/>
            <a:ext cx="478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Mouse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FD8239-17BA-4548-95B2-F74ACAEA1F63}"/>
              </a:ext>
            </a:extLst>
          </p:cNvPr>
          <p:cNvSpPr txBox="1"/>
          <p:nvPr/>
        </p:nvSpPr>
        <p:spPr>
          <a:xfrm>
            <a:off x="5241499" y="1920656"/>
            <a:ext cx="478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Cat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46E184-6F14-4218-8421-3C4A574ABEEE}"/>
              </a:ext>
            </a:extLst>
          </p:cNvPr>
          <p:cNvSpPr txBox="1"/>
          <p:nvPr/>
        </p:nvSpPr>
        <p:spPr>
          <a:xfrm>
            <a:off x="5241499" y="1927240"/>
            <a:ext cx="478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Not Mouse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23564A-0920-4E9E-A18B-44BF6661CEAC}"/>
              </a:ext>
            </a:extLst>
          </p:cNvPr>
          <p:cNvCxnSpPr/>
          <p:nvPr/>
        </p:nvCxnSpPr>
        <p:spPr>
          <a:xfrm>
            <a:off x="6474556" y="2312832"/>
            <a:ext cx="232050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5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 L -0.21545 0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736 0 L -0.25347 -0.04005 C -0.25052 -0.04907 -0.24618 -0.05394 -0.24149 -0.05394 C -0.23629 -0.05394 -0.23212 -0.04907 -0.22917 -0.04005 L -0.21511 0 " pathEditMode="relative" rAng="0" ptsTypes="AAAAA">
                                      <p:cBhvr>
                                        <p:cTn id="9" dur="500" spd="-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-2708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23264 0 " pathEditMode="relative" rAng="0" ptsTypes="AA">
                                      <p:cBhvr>
                                        <p:cTn id="11" dur="1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32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26754 0 L -0.49827 0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9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EA37AE7-E6D8-491A-82BA-4FC50AB403A5}"/>
              </a:ext>
            </a:extLst>
          </p:cNvPr>
          <p:cNvSpPr/>
          <p:nvPr/>
        </p:nvSpPr>
        <p:spPr>
          <a:xfrm>
            <a:off x="1751340" y="608339"/>
            <a:ext cx="5641320" cy="5641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30" name="Picture 6" descr="Image result for tom cat">
            <a:extLst>
              <a:ext uri="{FF2B5EF4-FFF2-40B4-BE49-F238E27FC236}">
                <a16:creationId xmlns:a16="http://schemas.microsoft.com/office/drawing/2014/main" id="{4D2C4782-5CAB-491E-8B24-890131B6E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290" y="2490787"/>
            <a:ext cx="1177136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jerry mouse">
            <a:extLst>
              <a:ext uri="{FF2B5EF4-FFF2-40B4-BE49-F238E27FC236}">
                <a16:creationId xmlns:a16="http://schemas.microsoft.com/office/drawing/2014/main" id="{C55CD6FD-01A8-4C48-99CA-A7709984B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29424" y="3072931"/>
            <a:ext cx="5454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73ACFC-691C-4089-BEE9-794149BF76CE}"/>
              </a:ext>
            </a:extLst>
          </p:cNvPr>
          <p:cNvSpPr txBox="1"/>
          <p:nvPr/>
        </p:nvSpPr>
        <p:spPr>
          <a:xfrm>
            <a:off x="2178690" y="1607820"/>
            <a:ext cx="47866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Cat runs 4 times faster than Mouse swims.</a:t>
            </a:r>
          </a:p>
          <a:p>
            <a:pPr algn="ctr"/>
            <a:endParaRPr lang="en-GB" sz="3600" dirty="0">
              <a:latin typeface="Gill Sans MT" panose="020B0502020104020203" pitchFamily="34" charset="0"/>
            </a:endParaRPr>
          </a:p>
          <a:p>
            <a:pPr algn="ctr"/>
            <a:endParaRPr lang="en-GB" sz="3600" dirty="0">
              <a:latin typeface="Gill Sans MT" panose="020B0502020104020203" pitchFamily="34" charset="0"/>
            </a:endParaRPr>
          </a:p>
          <a:p>
            <a:pPr algn="ctr"/>
            <a:r>
              <a:rPr lang="en-GB" sz="3600" dirty="0">
                <a:latin typeface="Gill Sans MT" panose="020B0502020104020203" pitchFamily="34" charset="0"/>
              </a:rPr>
              <a:t>Can Mouse escape?</a:t>
            </a:r>
          </a:p>
          <a:p>
            <a:pPr algn="ctr"/>
            <a:r>
              <a:rPr lang="en-GB" sz="3600" dirty="0">
                <a:latin typeface="Gill Sans MT" panose="020B0502020104020203" pitchFamily="34" charset="0"/>
              </a:rPr>
              <a:t>If so… how?</a:t>
            </a:r>
          </a:p>
          <a:p>
            <a:pPr algn="ctr"/>
            <a:r>
              <a:rPr lang="en-GB" sz="3600" dirty="0">
                <a:latin typeface="Gill Sans MT" panose="020B0502020104020203" pitchFamily="34" charset="0"/>
              </a:rPr>
              <a:t>If not… why not?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0F7B5C-1E60-4E31-B884-28241F339ECF}"/>
              </a:ext>
            </a:extLst>
          </p:cNvPr>
          <p:cNvSpPr/>
          <p:nvPr/>
        </p:nvSpPr>
        <p:spPr>
          <a:xfrm>
            <a:off x="221807" y="156254"/>
            <a:ext cx="21590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Gill Sans MT" panose="020B0502020104020203" pitchFamily="34" charset="0"/>
              </a:rPr>
              <a:t>Cat &amp; Mouse</a:t>
            </a:r>
          </a:p>
          <a:p>
            <a:pPr algn="ctr"/>
            <a:r>
              <a:rPr lang="en-GB" sz="2400" dirty="0">
                <a:latin typeface="Gill Sans MT" panose="020B0502020104020203" pitchFamily="34" charset="0"/>
              </a:rPr>
              <a:t>Ben Sparks</a:t>
            </a:r>
          </a:p>
          <a:p>
            <a:pPr algn="ctr"/>
            <a:r>
              <a:rPr lang="en-GB" sz="2400" dirty="0">
                <a:latin typeface="Gill Sans MT" panose="020B0502020104020203" pitchFamily="34" charset="0"/>
              </a:rPr>
              <a:t>@</a:t>
            </a:r>
            <a:r>
              <a:rPr lang="en-GB" sz="2400" dirty="0" err="1">
                <a:latin typeface="Gill Sans MT" panose="020B0502020104020203" pitchFamily="34" charset="0"/>
              </a:rPr>
              <a:t>SparksMaths</a:t>
            </a:r>
            <a:endParaRPr lang="en-GB" sz="2400" dirty="0">
              <a:latin typeface="Gill Sans MT" panose="020B0502020104020203" pitchFamily="34" charset="0"/>
            </a:endParaRPr>
          </a:p>
          <a:p>
            <a:pPr algn="ctr"/>
            <a:r>
              <a:rPr lang="en-GB" sz="2400" dirty="0" err="1">
                <a:latin typeface="Gill Sans MT" panose="020B0502020104020203" pitchFamily="34" charset="0"/>
              </a:rPr>
              <a:t>MathsJam</a:t>
            </a:r>
            <a:r>
              <a:rPr lang="en-GB" sz="2400" dirty="0">
                <a:latin typeface="Gill Sans MT" panose="020B0502020104020203" pitchFamily="34" charset="0"/>
              </a:rPr>
              <a:t> 2018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E87DF-AF18-4B3B-8594-E2C93CC2B77E}"/>
              </a:ext>
            </a:extLst>
          </p:cNvPr>
          <p:cNvSpPr/>
          <p:nvPr/>
        </p:nvSpPr>
        <p:spPr>
          <a:xfrm>
            <a:off x="1701822" y="6332412"/>
            <a:ext cx="58552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Gill Sans MT" panose="020B0502020104020203" pitchFamily="34" charset="0"/>
                <a:hlinkClick r:id="rId4"/>
              </a:rPr>
              <a:t>https://www.geogebra.org/m/s6p4nfcs</a:t>
            </a:r>
            <a:r>
              <a:rPr lang="en-GB" dirty="0">
                <a:latin typeface="Gill Sans MT" panose="020B0502020104020203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668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093 C 0.0007 0.23565 -0.15208 0.42894 -0.34028 0.42894 C -0.52847 0.42894 -0.68142 0.23565 -0.68142 -0.00093 C -0.68142 -0.2375 -0.52847 -0.43009 -0.34028 -0.43009 C -0.15208 -0.43009 0.0007 -0.2375 0.0007 -0.00093 Z " pathEditMode="relative" rAng="5400000" ptsTypes="AAAAA">
                                      <p:cBhvr>
                                        <p:cTn id="6" dur="2000" spd="-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97" y="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9259E-6 C 0.01997 -0.05949 0.03334 -0.16482 0.05348 -0.22431 C -0.02517 -0.23357 -0.03333 -0.13079 -0.1118 -0.14005 C -0.09757 -0.01574 -0.16284 -0.07107 -0.14843 0.05301 C -0.08298 0.02453 -0.01736 0.1787 0.04809 0.15023 C 0.05782 0.1331 -0.00937 0.01597 0.00018 -0.00116 " pathEditMode="relative" rAng="0" ptsTypes="AAAAAA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1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EA37AE7-E6D8-491A-82BA-4FC50AB403A5}"/>
              </a:ext>
            </a:extLst>
          </p:cNvPr>
          <p:cNvSpPr/>
          <p:nvPr/>
        </p:nvSpPr>
        <p:spPr>
          <a:xfrm>
            <a:off x="1751340" y="608339"/>
            <a:ext cx="5641320" cy="5641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30" name="Picture 6" descr="Image result for tom cat">
            <a:extLst>
              <a:ext uri="{FF2B5EF4-FFF2-40B4-BE49-F238E27FC236}">
                <a16:creationId xmlns:a16="http://schemas.microsoft.com/office/drawing/2014/main" id="{4D2C4782-5CAB-491E-8B24-890131B6E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7290" y="2490787"/>
            <a:ext cx="1177136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jerry mouse">
            <a:extLst>
              <a:ext uri="{FF2B5EF4-FFF2-40B4-BE49-F238E27FC236}">
                <a16:creationId xmlns:a16="http://schemas.microsoft.com/office/drawing/2014/main" id="{C55CD6FD-01A8-4C48-99CA-A7709984B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29424" y="3072931"/>
            <a:ext cx="545400" cy="7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73ACFC-691C-4089-BEE9-794149BF76CE}"/>
              </a:ext>
            </a:extLst>
          </p:cNvPr>
          <p:cNvSpPr txBox="1"/>
          <p:nvPr/>
        </p:nvSpPr>
        <p:spPr>
          <a:xfrm>
            <a:off x="2178690" y="1607820"/>
            <a:ext cx="47866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Gill Sans MT" panose="020B0502020104020203" pitchFamily="34" charset="0"/>
              </a:rPr>
              <a:t>Cat runs 4 times faster than Mouse swims.</a:t>
            </a:r>
          </a:p>
          <a:p>
            <a:pPr algn="ctr"/>
            <a:endParaRPr lang="en-GB" sz="3600" dirty="0">
              <a:latin typeface="Gill Sans MT" panose="020B0502020104020203" pitchFamily="34" charset="0"/>
            </a:endParaRPr>
          </a:p>
          <a:p>
            <a:pPr algn="ctr"/>
            <a:endParaRPr lang="en-GB" sz="3600" dirty="0">
              <a:latin typeface="Gill Sans MT" panose="020B0502020104020203" pitchFamily="34" charset="0"/>
            </a:endParaRPr>
          </a:p>
          <a:p>
            <a:pPr algn="ctr"/>
            <a:r>
              <a:rPr lang="en-GB" sz="3600" dirty="0">
                <a:latin typeface="Gill Sans MT" panose="020B0502020104020203" pitchFamily="34" charset="0"/>
              </a:rPr>
              <a:t>Can Mouse escape?</a:t>
            </a:r>
          </a:p>
          <a:p>
            <a:pPr algn="ctr"/>
            <a:r>
              <a:rPr lang="en-GB" sz="3600" dirty="0">
                <a:latin typeface="Gill Sans MT" panose="020B0502020104020203" pitchFamily="34" charset="0"/>
              </a:rPr>
              <a:t>If so… how?</a:t>
            </a:r>
          </a:p>
          <a:p>
            <a:pPr algn="ctr"/>
            <a:r>
              <a:rPr lang="en-GB" sz="3600" dirty="0">
                <a:latin typeface="Gill Sans MT" panose="020B0502020104020203" pitchFamily="34" charset="0"/>
              </a:rPr>
              <a:t>If not… why not?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0F7B5C-1E60-4E31-B884-28241F339ECF}"/>
              </a:ext>
            </a:extLst>
          </p:cNvPr>
          <p:cNvSpPr/>
          <p:nvPr/>
        </p:nvSpPr>
        <p:spPr>
          <a:xfrm>
            <a:off x="221807" y="156254"/>
            <a:ext cx="21590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Gill Sans MT" panose="020B0502020104020203" pitchFamily="34" charset="0"/>
              </a:rPr>
              <a:t>Cat &amp; Mouse</a:t>
            </a:r>
          </a:p>
          <a:p>
            <a:pPr algn="ctr"/>
            <a:r>
              <a:rPr lang="en-GB" sz="2400" dirty="0">
                <a:latin typeface="Gill Sans MT" panose="020B0502020104020203" pitchFamily="34" charset="0"/>
              </a:rPr>
              <a:t>Ben Sparks</a:t>
            </a:r>
          </a:p>
          <a:p>
            <a:pPr algn="ctr"/>
            <a:r>
              <a:rPr lang="en-GB" sz="2400" dirty="0">
                <a:latin typeface="Gill Sans MT" panose="020B0502020104020203" pitchFamily="34" charset="0"/>
              </a:rPr>
              <a:t>@</a:t>
            </a:r>
            <a:r>
              <a:rPr lang="en-GB" sz="2400" dirty="0" err="1">
                <a:latin typeface="Gill Sans MT" panose="020B0502020104020203" pitchFamily="34" charset="0"/>
              </a:rPr>
              <a:t>SparksMaths</a:t>
            </a:r>
            <a:endParaRPr lang="en-GB" sz="2400" dirty="0">
              <a:latin typeface="Gill Sans MT" panose="020B0502020104020203" pitchFamily="34" charset="0"/>
            </a:endParaRPr>
          </a:p>
          <a:p>
            <a:pPr algn="ctr"/>
            <a:r>
              <a:rPr lang="en-GB" sz="2400" dirty="0" err="1">
                <a:latin typeface="Gill Sans MT" panose="020B0502020104020203" pitchFamily="34" charset="0"/>
              </a:rPr>
              <a:t>MathsJam</a:t>
            </a:r>
            <a:r>
              <a:rPr lang="en-GB" sz="2400" dirty="0">
                <a:latin typeface="Gill Sans MT" panose="020B0502020104020203" pitchFamily="34" charset="0"/>
              </a:rPr>
              <a:t> 2018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E87DF-AF18-4B3B-8594-E2C93CC2B77E}"/>
              </a:ext>
            </a:extLst>
          </p:cNvPr>
          <p:cNvSpPr/>
          <p:nvPr/>
        </p:nvSpPr>
        <p:spPr>
          <a:xfrm>
            <a:off x="1701822" y="6332412"/>
            <a:ext cx="58552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Gill Sans MT" panose="020B0502020104020203" pitchFamily="34" charset="0"/>
                <a:hlinkClick r:id="rId4"/>
              </a:rPr>
              <a:t>https://www.geogebra.org/m/s6p4nfcs</a:t>
            </a:r>
            <a:r>
              <a:rPr lang="en-GB" dirty="0">
                <a:latin typeface="Gill Sans MT" panose="020B0502020104020203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546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7 -0.00093 C 0.0007 0.23565 -0.15208 0.42894 -0.34028 0.42894 C -0.52847 0.42894 -0.68142 0.23565 -0.68142 -0.00093 C -0.68142 -0.2375 -0.52847 -0.43009 -0.34028 -0.43009 C -0.15208 -0.43009 0.0007 -0.2375 0.0007 -0.00093 Z " pathEditMode="relative" rAng="5400000" ptsTypes="AAAAA">
                                      <p:cBhvr>
                                        <p:cTn id="6" dur="2000" spd="-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97" y="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88889E-6 2.59259E-6 C 0.01997 -0.05949 0.03334 -0.16482 0.05348 -0.22431 C -0.02517 -0.23357 -0.03333 -0.13079 -0.1118 -0.14005 C -0.09757 -0.01574 -0.16284 -0.07107 -0.14843 0.05301 C -0.08298 0.02453 -0.01736 0.1787 0.04809 0.15023 C 0.05782 0.1331 -0.00937 0.01597 0.00018 -0.00116 " pathEditMode="relative" rAng="0" ptsTypes="AAAAAA">
                                      <p:cBhvr>
                                        <p:cTn id="8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1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00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104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Gill Sans MT</vt:lpstr>
      <vt:lpstr>Office Theme</vt:lpstr>
      <vt:lpstr>Cat &amp; Mouse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BenSparks-CatandMouse</dc:title>
  <dc:creator>Ben Sparks</dc:creator>
  <cp:lastModifiedBy>Sam Hartburn</cp:lastModifiedBy>
  <cp:revision>7</cp:revision>
  <dcterms:created xsi:type="dcterms:W3CDTF">2018-11-16T10:27:28Z</dcterms:created>
  <dcterms:modified xsi:type="dcterms:W3CDTF">2018-12-20T20:18:23Z</dcterms:modified>
</cp:coreProperties>
</file>