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3EDBE-117F-4C46-99A5-50F8928C26F3}" type="datetimeFigureOut">
              <a:rPr lang="en-GB" smtClean="0"/>
              <a:t>10/11/2018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45BD9-8794-4BF8-8701-E55AA9A67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5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heat map shows the numbers people chose. The darker the square, the more times the number was chosen. </a:t>
            </a:r>
          </a:p>
          <a:p>
            <a:r>
              <a:rPr lang="en-GB" dirty="0"/>
              <a:t>The most popular “</a:t>
            </a:r>
            <a:r>
              <a:rPr lang="en-GB" dirty="0" err="1"/>
              <a:t>catageries</a:t>
            </a:r>
            <a:r>
              <a:rPr lang="en-GB" dirty="0"/>
              <a:t>” were “numbers between 10-30”, Multiples of 5, Numbers ending in 2, Numbers ending in 7.</a:t>
            </a:r>
          </a:p>
          <a:p>
            <a:r>
              <a:rPr lang="en-GB" dirty="0"/>
              <a:t>Numbers over 49 not at all popular – possibly because when it started the lottery only went to 49.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45BD9-8794-4BF8-8701-E55AA9A671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4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0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8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1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0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4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5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7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0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23000">
              <a:schemeClr val="accent1">
                <a:lumMod val="0"/>
                <a:lumOff val="100000"/>
              </a:schemeClr>
            </a:gs>
            <a:gs pos="84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419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91C30F-9F22-4AE2-99DA-B427BC265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10" r="805" b="12658"/>
          <a:stretch/>
        </p:blipFill>
        <p:spPr>
          <a:xfrm>
            <a:off x="1" y="-81083"/>
            <a:ext cx="12192000" cy="4698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A5B4A6-1E26-4C16-810C-20661D435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How lucky is the Bonus Ball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0277C-E635-474B-9EC8-7EC9BB049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Claire Cohen</a:t>
            </a:r>
          </a:p>
        </p:txBody>
      </p:sp>
    </p:spTree>
    <p:extLst>
      <p:ext uri="{BB962C8B-B14F-4D97-AF65-F5344CB8AC3E}">
        <p14:creationId xmlns:p14="http://schemas.microsoft.com/office/powerpoint/2010/main" val="155696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7FEE-22A3-470F-872B-7FA866A8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7BDDA7-83FB-4C6E-B58C-9D92C132C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437" y="1522476"/>
            <a:ext cx="3544614" cy="3645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79D8B-F8B6-4921-805F-1B85B303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25" y="2509018"/>
            <a:ext cx="1572386" cy="1190739"/>
          </a:xfrm>
          <a:prstGeom prst="rect">
            <a:avLst/>
          </a:prstGeom>
        </p:spPr>
      </p:pic>
      <p:pic>
        <p:nvPicPr>
          <p:cNvPr id="2050" name="Picture 2" descr="Image result for ellenor hospice">
            <a:extLst>
              <a:ext uri="{FF2B5EF4-FFF2-40B4-BE49-F238E27FC236}">
                <a16:creationId xmlns:a16="http://schemas.microsoft.com/office/drawing/2014/main" id="{8C70F6A8-2C6F-45A6-BC52-36D15E1B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73" y="4453129"/>
            <a:ext cx="3285038" cy="11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6FDB4D-E814-4F93-83B9-AD76EE98B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204" y="1776984"/>
            <a:ext cx="234696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2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245B-805B-4D0B-94CA-C4D8F604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 Chosen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03FC45-34E5-40EF-8E4D-9B9813EB2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486528"/>
              </p:ext>
            </p:extLst>
          </p:nvPr>
        </p:nvGraphicFramePr>
        <p:xfrm>
          <a:off x="1024128" y="1889760"/>
          <a:ext cx="9113520" cy="4175760"/>
        </p:xfrm>
        <a:graphic>
          <a:graphicData uri="http://schemas.openxmlformats.org/drawingml/2006/table">
            <a:tbl>
              <a:tblPr/>
              <a:tblGrid>
                <a:gridCol w="911352">
                  <a:extLst>
                    <a:ext uri="{9D8B030D-6E8A-4147-A177-3AD203B41FA5}">
                      <a16:colId xmlns:a16="http://schemas.microsoft.com/office/drawing/2014/main" val="367580027"/>
                    </a:ext>
                  </a:extLst>
                </a:gridCol>
                <a:gridCol w="911352">
                  <a:extLst>
                    <a:ext uri="{9D8B030D-6E8A-4147-A177-3AD203B41FA5}">
                      <a16:colId xmlns:a16="http://schemas.microsoft.com/office/drawing/2014/main" val="3128572342"/>
                    </a:ext>
                  </a:extLst>
                </a:gridCol>
                <a:gridCol w="911352">
                  <a:extLst>
                    <a:ext uri="{9D8B030D-6E8A-4147-A177-3AD203B41FA5}">
                      <a16:colId xmlns:a16="http://schemas.microsoft.com/office/drawing/2014/main" val="305347937"/>
                    </a:ext>
                  </a:extLst>
                </a:gridCol>
                <a:gridCol w="911352">
                  <a:extLst>
                    <a:ext uri="{9D8B030D-6E8A-4147-A177-3AD203B41FA5}">
                      <a16:colId xmlns:a16="http://schemas.microsoft.com/office/drawing/2014/main" val="4095445805"/>
                    </a:ext>
                  </a:extLst>
                </a:gridCol>
                <a:gridCol w="911352">
                  <a:extLst>
                    <a:ext uri="{9D8B030D-6E8A-4147-A177-3AD203B41FA5}">
                      <a16:colId xmlns:a16="http://schemas.microsoft.com/office/drawing/2014/main" val="3769261106"/>
                    </a:ext>
                  </a:extLst>
                </a:gridCol>
                <a:gridCol w="911352">
                  <a:extLst>
                    <a:ext uri="{9D8B030D-6E8A-4147-A177-3AD203B41FA5}">
                      <a16:colId xmlns:a16="http://schemas.microsoft.com/office/drawing/2014/main" val="2825054230"/>
                    </a:ext>
                  </a:extLst>
                </a:gridCol>
                <a:gridCol w="911352">
                  <a:extLst>
                    <a:ext uri="{9D8B030D-6E8A-4147-A177-3AD203B41FA5}">
                      <a16:colId xmlns:a16="http://schemas.microsoft.com/office/drawing/2014/main" val="2835429629"/>
                    </a:ext>
                  </a:extLst>
                </a:gridCol>
                <a:gridCol w="911352">
                  <a:extLst>
                    <a:ext uri="{9D8B030D-6E8A-4147-A177-3AD203B41FA5}">
                      <a16:colId xmlns:a16="http://schemas.microsoft.com/office/drawing/2014/main" val="2131730139"/>
                    </a:ext>
                  </a:extLst>
                </a:gridCol>
                <a:gridCol w="911352">
                  <a:extLst>
                    <a:ext uri="{9D8B030D-6E8A-4147-A177-3AD203B41FA5}">
                      <a16:colId xmlns:a16="http://schemas.microsoft.com/office/drawing/2014/main" val="1232375683"/>
                    </a:ext>
                  </a:extLst>
                </a:gridCol>
                <a:gridCol w="911352">
                  <a:extLst>
                    <a:ext uri="{9D8B030D-6E8A-4147-A177-3AD203B41FA5}">
                      <a16:colId xmlns:a16="http://schemas.microsoft.com/office/drawing/2014/main" val="569612781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algn="l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A7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56267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A7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263859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A7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790773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16523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C3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285273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71204"/>
                  </a:ext>
                </a:extLst>
              </a:tr>
            </a:tbl>
          </a:graphicData>
        </a:graphic>
      </p:graphicFrame>
      <p:sp>
        <p:nvSpPr>
          <p:cNvPr id="7" name="Star: 5 Points 6">
            <a:extLst>
              <a:ext uri="{FF2B5EF4-FFF2-40B4-BE49-F238E27FC236}">
                <a16:creationId xmlns:a16="http://schemas.microsoft.com/office/drawing/2014/main" id="{83F3C29F-25CF-43AC-82B2-FA46B79CAF17}"/>
              </a:ext>
            </a:extLst>
          </p:cNvPr>
          <p:cNvSpPr/>
          <p:nvPr/>
        </p:nvSpPr>
        <p:spPr>
          <a:xfrm>
            <a:off x="3002280" y="2667000"/>
            <a:ext cx="457200" cy="4419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FD56FC2-535B-4BD5-A402-E3C438436049}"/>
              </a:ext>
            </a:extLst>
          </p:cNvPr>
          <p:cNvSpPr/>
          <p:nvPr/>
        </p:nvSpPr>
        <p:spPr>
          <a:xfrm>
            <a:off x="1188720" y="5394960"/>
            <a:ext cx="457200" cy="4419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8CDEAB4-1A11-428E-8935-A996C2FF43A7}"/>
              </a:ext>
            </a:extLst>
          </p:cNvPr>
          <p:cNvSpPr/>
          <p:nvPr/>
        </p:nvSpPr>
        <p:spPr>
          <a:xfrm>
            <a:off x="9296400" y="3992880"/>
            <a:ext cx="457200" cy="4419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836BE0C-3BE0-48C7-B351-92A3FB956032}"/>
              </a:ext>
            </a:extLst>
          </p:cNvPr>
          <p:cNvSpPr/>
          <p:nvPr/>
        </p:nvSpPr>
        <p:spPr>
          <a:xfrm>
            <a:off x="9311640" y="4742689"/>
            <a:ext cx="457200" cy="4419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5A6B12E-892A-4660-879E-76AAFF737687}"/>
              </a:ext>
            </a:extLst>
          </p:cNvPr>
          <p:cNvSpPr/>
          <p:nvPr/>
        </p:nvSpPr>
        <p:spPr>
          <a:xfrm>
            <a:off x="8424672" y="4023360"/>
            <a:ext cx="457200" cy="4419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28F5185-82CA-4DDA-A674-6B4F41055FEC}"/>
              </a:ext>
            </a:extLst>
          </p:cNvPr>
          <p:cNvSpPr/>
          <p:nvPr/>
        </p:nvSpPr>
        <p:spPr>
          <a:xfrm>
            <a:off x="1965960" y="4742689"/>
            <a:ext cx="457200" cy="4419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FFA2906-A036-4C24-A8CE-D41373CE120A}"/>
              </a:ext>
            </a:extLst>
          </p:cNvPr>
          <p:cNvSpPr/>
          <p:nvPr/>
        </p:nvSpPr>
        <p:spPr>
          <a:xfrm>
            <a:off x="5699760" y="1933956"/>
            <a:ext cx="457200" cy="4419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FE3FF76-B51B-4674-BC9C-25D24DC6297F}"/>
              </a:ext>
            </a:extLst>
          </p:cNvPr>
          <p:cNvSpPr/>
          <p:nvPr/>
        </p:nvSpPr>
        <p:spPr>
          <a:xfrm>
            <a:off x="3002280" y="3249168"/>
            <a:ext cx="457200" cy="4419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2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60277-1962-4492-9CC6-365D2FDBC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3626" y="2250059"/>
            <a:ext cx="4022725" cy="40227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734DE-1C4E-4EC9-9F3B-268949F6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might the choices have been made</a:t>
            </a:r>
          </a:p>
        </p:txBody>
      </p:sp>
      <p:pic>
        <p:nvPicPr>
          <p:cNvPr id="1026" name="Picture 2" descr="Image result for dice">
            <a:extLst>
              <a:ext uri="{FF2B5EF4-FFF2-40B4-BE49-F238E27FC236}">
                <a16:creationId xmlns:a16="http://schemas.microsoft.com/office/drawing/2014/main" id="{67B96630-EF40-4827-B223-8ED5887C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9" y="2157099"/>
            <a:ext cx="3647233" cy="27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D2091-5EFC-4B1F-86CD-6AEECEE2D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40" y="2574289"/>
            <a:ext cx="3213363" cy="2410022"/>
          </a:xfrm>
          <a:prstGeom prst="rect">
            <a:avLst/>
          </a:prstGeom>
        </p:spPr>
      </p:pic>
      <p:pic>
        <p:nvPicPr>
          <p:cNvPr id="1028" name="Picture 4" descr="Image result for lucky number">
            <a:extLst>
              <a:ext uri="{FF2B5EF4-FFF2-40B4-BE49-F238E27FC236}">
                <a16:creationId xmlns:a16="http://schemas.microsoft.com/office/drawing/2014/main" id="{AC91FB1D-74FE-49D8-A412-9FB84CC8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18" y="4261421"/>
            <a:ext cx="2722909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7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335E-F84F-40DC-B037-D808E22B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Outliers/ Surprises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3FDF1-9DF8-4D1A-9121-43DAA064A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440" y="1866519"/>
            <a:ext cx="6242209" cy="4406265"/>
          </a:xfrm>
        </p:spPr>
      </p:pic>
    </p:spTree>
    <p:extLst>
      <p:ext uri="{BB962C8B-B14F-4D97-AF65-F5344CB8AC3E}">
        <p14:creationId xmlns:p14="http://schemas.microsoft.com/office/powerpoint/2010/main" val="316987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4CDE-D75B-45C2-BEC7-9A26EF57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Actual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86679-F255-4B69-A70F-2669E8A3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common numbers</a:t>
            </a:r>
          </a:p>
          <a:p>
            <a:r>
              <a:rPr lang="en-GB" dirty="0"/>
              <a:t>8</a:t>
            </a:r>
          </a:p>
          <a:p>
            <a:r>
              <a:rPr lang="en-GB" dirty="0"/>
              <a:t>11</a:t>
            </a:r>
          </a:p>
          <a:p>
            <a:r>
              <a:rPr lang="en-GB" dirty="0"/>
              <a:t>36</a:t>
            </a:r>
          </a:p>
          <a:p>
            <a:r>
              <a:rPr lang="en-GB" dirty="0"/>
              <a:t>37</a:t>
            </a:r>
          </a:p>
          <a:p>
            <a:r>
              <a:rPr lang="en-GB" dirty="0"/>
              <a:t>38</a:t>
            </a:r>
          </a:p>
          <a:p>
            <a:r>
              <a:rPr lang="en-GB" dirty="0"/>
              <a:t>45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40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63F-6421-442F-873B-AC13C3CD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109216"/>
            <a:ext cx="9720072" cy="1499616"/>
          </a:xfrm>
        </p:spPr>
        <p:txBody>
          <a:bodyPr/>
          <a:lstStyle/>
          <a:p>
            <a:r>
              <a:rPr lang="en-GB" dirty="0"/>
              <a:t>Thanks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94BA4-B69F-41A7-B8F4-8669575F1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63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112</TotalTime>
  <Words>164</Words>
  <Application>Microsoft Office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Integral</vt:lpstr>
      <vt:lpstr>How lucky is the Bonus Ball </vt:lpstr>
      <vt:lpstr>Background</vt:lpstr>
      <vt:lpstr>Numbers Chosen</vt:lpstr>
      <vt:lpstr>Why might the choices have been made</vt:lpstr>
      <vt:lpstr>Outliers/ Surprises</vt:lpstr>
      <vt:lpstr>Actual results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lucky is the Bonus Ball</dc:title>
  <dc:creator>c c</dc:creator>
  <cp:lastModifiedBy>c c</cp:lastModifiedBy>
  <cp:revision>15</cp:revision>
  <dcterms:created xsi:type="dcterms:W3CDTF">2018-10-27T11:57:37Z</dcterms:created>
  <dcterms:modified xsi:type="dcterms:W3CDTF">2018-11-10T13:37:28Z</dcterms:modified>
</cp:coreProperties>
</file>