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6" r:id="rId3"/>
    <p:sldId id="267" r:id="rId4"/>
    <p:sldId id="268" r:id="rId5"/>
    <p:sldId id="270" r:id="rId6"/>
    <p:sldId id="289" r:id="rId7"/>
    <p:sldId id="290" r:id="rId8"/>
    <p:sldId id="280" r:id="rId9"/>
    <p:sldId id="281" r:id="rId10"/>
    <p:sldId id="283" r:id="rId11"/>
    <p:sldId id="29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3656" autoAdjust="0"/>
  </p:normalViewPr>
  <p:slideViewPr>
    <p:cSldViewPr>
      <p:cViewPr varScale="1">
        <p:scale>
          <a:sx n="80" d="100"/>
          <a:sy n="80" d="100"/>
        </p:scale>
        <p:origin x="24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59298-78DC-496E-888A-C8E084FD82F2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20072-24F5-4C63-B8BD-DCDDFCC566B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C11AE-1EEA-40A1-8A68-1FBEEAB9A2BA}" type="datetimeFigureOut">
              <a:rPr lang="en-GB" smtClean="0"/>
              <a:pPr/>
              <a:t>22/12/2018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C7AF6-8A31-4D4D-936B-3607B187692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Inch" TargetMode="External"/><Relationship Id="rId13" Type="http://schemas.openxmlformats.org/officeDocument/2006/relationships/hyperlink" Target="https://en.wikipedia.org/wiki/Area" TargetMode="External"/><Relationship Id="rId3" Type="http://schemas.openxmlformats.org/officeDocument/2006/relationships/hyperlink" Target="https://en.wikipedia.org/wiki/Composition_of_Yards_and_Perches" TargetMode="External"/><Relationship Id="rId7" Type="http://schemas.openxmlformats.org/officeDocument/2006/relationships/hyperlink" Target="https://en.wikipedia.org/wiki/Grain" TargetMode="External"/><Relationship Id="rId12" Type="http://schemas.openxmlformats.org/officeDocument/2006/relationships/hyperlink" Target="https://en.wikipedia.org/wiki/Acre" TargetMode="External"/><Relationship Id="rId2" Type="http://schemas.openxmlformats.org/officeDocument/2006/relationships/slide" Target="../slides/slide10.xml"/><Relationship Id="rId16" Type="http://schemas.openxmlformats.org/officeDocument/2006/relationships/hyperlink" Target="https://en.wikipedia.org/wiki/Barleycorn_(unit)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Barley" TargetMode="External"/><Relationship Id="rId11" Type="http://schemas.openxmlformats.org/officeDocument/2006/relationships/hyperlink" Target="https://en.wikipedia.org/wiki/Perch_(unit)" TargetMode="External"/><Relationship Id="rId5" Type="http://schemas.openxmlformats.org/officeDocument/2006/relationships/hyperlink" Target="https://en.wikipedia.org/wiki/Weights_and_Measures_Act_1824" TargetMode="External"/><Relationship Id="rId15" Type="http://schemas.openxmlformats.org/officeDocument/2006/relationships/hyperlink" Target="https://en.wikipedia.org/wiki/Laws_of_Hywel_Dda" TargetMode="External"/><Relationship Id="rId10" Type="http://schemas.openxmlformats.org/officeDocument/2006/relationships/hyperlink" Target="https://en.wikipedia.org/wiki/Yard" TargetMode="External"/><Relationship Id="rId4" Type="http://schemas.openxmlformats.org/officeDocument/2006/relationships/hyperlink" Target="https://en.wikipedia.org/wiki/Statutes_of_uncertain_date" TargetMode="External"/><Relationship Id="rId9" Type="http://schemas.openxmlformats.org/officeDocument/2006/relationships/hyperlink" Target="https://en.wikipedia.org/wiki/Foot_(unit)" TargetMode="External"/><Relationship Id="rId14" Type="http://schemas.openxmlformats.org/officeDocument/2006/relationships/hyperlink" Target="https://en.wikipedia.org/wiki/Deheubarth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Edexcel</a:t>
            </a:r>
            <a:r>
              <a:rPr lang="en-GB" dirty="0"/>
              <a:t> Higher Paper</a:t>
            </a:r>
            <a:r>
              <a:rPr lang="en-GB" baseline="0" dirty="0"/>
              <a:t> 2 </a:t>
            </a:r>
            <a:r>
              <a:rPr lang="en-GB" dirty="0"/>
              <a:t>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C7AF6-8A31-4D4D-936B-3607B1876923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Someone in the future could look out our exams and textbooks and infer things about life in 2018. We can do</a:t>
            </a:r>
            <a:r>
              <a:rPr lang="en-GB" baseline="0" dirty="0"/>
              <a:t> the same if we look back at old maths textbooks.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C7AF6-8A31-4D4D-936B-3607B1876923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Algebraical</a:t>
            </a:r>
            <a:r>
              <a:rPr lang="en-GB" baseline="0" dirty="0"/>
              <a:t> exercises 1900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C7AF6-8A31-4D4D-936B-3607B1876923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Algebraical</a:t>
            </a:r>
            <a:r>
              <a:rPr lang="en-GB" baseline="0" dirty="0"/>
              <a:t> exercises 1900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C7AF6-8A31-4D4D-936B-3607B1876923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https://books.google.co.uk/books?id=f1QMAAAAYAAJ&amp;printsec=frontcover&amp;source=gbs_ge_summary_r&amp;cad=0#v=onepage&amp;q&amp;f=false  1677 (17</a:t>
            </a:r>
            <a:r>
              <a:rPr lang="en-GB" baseline="30000" dirty="0"/>
              <a:t>th</a:t>
            </a:r>
            <a:r>
              <a:rPr lang="en-GB" dirty="0"/>
              <a:t> Century)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C7AF6-8A31-4D4D-936B-3607B1876923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Shoe sizes progress in barleycorns. The difference between a size 3 and size 4 is a barleycorn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Under the </a:t>
            </a:r>
            <a:r>
              <a:rPr lang="en-GB" i="1" dirty="0"/>
              <a:t>c.</a:t>
            </a:r>
            <a:r>
              <a:rPr lang="en-GB" dirty="0"/>
              <a:t> AD 1300 </a:t>
            </a:r>
            <a:r>
              <a:rPr lang="en-GB" dirty="0">
                <a:hlinkClick r:id="rId3" tooltip="Composition of Yards and Perches"/>
              </a:rPr>
              <a:t>Composition of Yards and Perches</a:t>
            </a:r>
            <a:r>
              <a:rPr lang="en-GB" dirty="0"/>
              <a:t>, one of the </a:t>
            </a:r>
            <a:r>
              <a:rPr lang="en-GB" dirty="0">
                <a:hlinkClick r:id="rId4" tooltip="Statutes of uncertain date"/>
              </a:rPr>
              <a:t>statutes of uncertain date</a:t>
            </a:r>
            <a:r>
              <a:rPr lang="en-GB" dirty="0"/>
              <a:t> that was notionally in force until the </a:t>
            </a:r>
            <a:r>
              <a:rPr lang="en-GB" dirty="0">
                <a:hlinkClick r:id="rId5" tooltip="Weights and Measures Act 1824"/>
              </a:rPr>
              <a:t>1824 Weights and Measures Act</a:t>
            </a:r>
            <a:r>
              <a:rPr lang="en-GB" dirty="0"/>
              <a:t>, "3 </a:t>
            </a:r>
            <a:r>
              <a:rPr lang="en-GB" dirty="0" err="1">
                <a:hlinkClick r:id="rId6" tooltip="Barley"/>
              </a:rPr>
              <a:t>barly</a:t>
            </a:r>
            <a:r>
              <a:rPr lang="en-GB" dirty="0"/>
              <a:t> </a:t>
            </a:r>
            <a:r>
              <a:rPr lang="en-GB" dirty="0" err="1">
                <a:hlinkClick r:id="rId7" tooltip="Grain"/>
              </a:rPr>
              <a:t>cornes</a:t>
            </a:r>
            <a:r>
              <a:rPr lang="en-GB" dirty="0"/>
              <a:t> dry and </a:t>
            </a:r>
            <a:r>
              <a:rPr lang="en-GB" dirty="0" err="1"/>
              <a:t>rounde</a:t>
            </a:r>
            <a:r>
              <a:rPr lang="en-GB" dirty="0"/>
              <a:t>" were to serve as the basis for the </a:t>
            </a:r>
            <a:r>
              <a:rPr lang="en-GB" dirty="0">
                <a:hlinkClick r:id="rId8" tooltip="Inch"/>
              </a:rPr>
              <a:t>inch</a:t>
            </a:r>
            <a:r>
              <a:rPr lang="en-GB" dirty="0"/>
              <a:t> and thence the larger units of </a:t>
            </a:r>
            <a:r>
              <a:rPr lang="en-GB" dirty="0">
                <a:hlinkClick r:id="rId9" tooltip="Foot (unit)"/>
              </a:rPr>
              <a:t>feet</a:t>
            </a:r>
            <a:r>
              <a:rPr lang="en-GB" dirty="0"/>
              <a:t>, </a:t>
            </a:r>
            <a:r>
              <a:rPr lang="en-GB" dirty="0">
                <a:hlinkClick r:id="rId10" tooltip="Yard"/>
              </a:rPr>
              <a:t>yards</a:t>
            </a:r>
            <a:r>
              <a:rPr lang="en-GB" dirty="0"/>
              <a:t>, </a:t>
            </a:r>
            <a:r>
              <a:rPr lang="en-GB" dirty="0">
                <a:hlinkClick r:id="rId11" tooltip="Perch (unit)"/>
              </a:rPr>
              <a:t>perches</a:t>
            </a:r>
            <a:r>
              <a:rPr lang="en-GB" dirty="0"/>
              <a:t> and thus of the </a:t>
            </a:r>
            <a:r>
              <a:rPr lang="en-GB" dirty="0">
                <a:hlinkClick r:id="rId12" tooltip="Acre"/>
              </a:rPr>
              <a:t>acre</a:t>
            </a:r>
            <a:r>
              <a:rPr lang="en-GB" dirty="0"/>
              <a:t>, an important unit of </a:t>
            </a:r>
            <a:r>
              <a:rPr lang="en-GB" dirty="0">
                <a:hlinkClick r:id="rId13" tooltip="Area"/>
              </a:rPr>
              <a:t>area</a:t>
            </a:r>
            <a:r>
              <a:rPr lang="en-GB" dirty="0"/>
              <a:t>. The notion of three barleycorns composing an inch certainly predates this statute, however, appearing in the 10th-century </a:t>
            </a:r>
            <a:r>
              <a:rPr lang="en-GB" dirty="0">
                <a:hlinkClick r:id="rId14" tooltip="Deheubarth"/>
              </a:rPr>
              <a:t>Welsh</a:t>
            </a:r>
            <a:r>
              <a:rPr lang="en-GB" dirty="0"/>
              <a:t> </a:t>
            </a:r>
            <a:r>
              <a:rPr lang="en-GB" dirty="0">
                <a:hlinkClick r:id="rId15" tooltip="Laws of Hywel Dda"/>
              </a:rPr>
              <a:t>Laws of </a:t>
            </a:r>
            <a:r>
              <a:rPr lang="en-GB" dirty="0" err="1">
                <a:hlinkClick r:id="rId15" tooltip="Laws of Hywel Dda"/>
              </a:rPr>
              <a:t>Hywel</a:t>
            </a:r>
            <a:r>
              <a:rPr lang="en-GB" dirty="0">
                <a:hlinkClick r:id="rId15" tooltip="Laws of Hywel Dda"/>
              </a:rPr>
              <a:t> </a:t>
            </a:r>
            <a:r>
              <a:rPr lang="en-GB" dirty="0" err="1">
                <a:hlinkClick r:id="rId15" tooltip="Laws of Hywel Dda"/>
              </a:rPr>
              <a:t>Dda</a:t>
            </a:r>
            <a:r>
              <a:rPr lang="en-GB" dirty="0"/>
              <a:t>. As modern studies show, the actual length of a kernel of barley varies from as short as 4–7 mm (0.16–0.28 in) to as long as 12–15 mm (0.47–0.59 in) depending on the cultivar.</a:t>
            </a:r>
            <a:r>
              <a:rPr lang="en-GB" baseline="30000" dirty="0">
                <a:hlinkClick r:id="rId16"/>
              </a:rPr>
              <a:t>[4][5]</a:t>
            </a:r>
            <a:r>
              <a:rPr lang="en-GB" dirty="0"/>
              <a:t> Older sources claimed the average length of a grain of barley being 0.345 in (8.8 mm).</a:t>
            </a:r>
            <a:r>
              <a:rPr lang="en-GB" baseline="30000" dirty="0">
                <a:hlinkClick r:id="rId16"/>
              </a:rPr>
              <a:t>[6]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C7AF6-8A31-4D4D-936B-3607B1876923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C6CA-6DE7-41AE-9F75-271CAE0493D0}" type="datetimeFigureOut">
              <a:rPr lang="en-GB" smtClean="0"/>
              <a:pPr/>
              <a:t>22/12/2018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011E-35D9-4AB7-B1A8-5598103D3B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C6CA-6DE7-41AE-9F75-271CAE0493D0}" type="datetimeFigureOut">
              <a:rPr lang="en-GB" smtClean="0"/>
              <a:pPr/>
              <a:t>22/12/2018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011E-35D9-4AB7-B1A8-5598103D3B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C6CA-6DE7-41AE-9F75-271CAE0493D0}" type="datetimeFigureOut">
              <a:rPr lang="en-GB" smtClean="0"/>
              <a:pPr/>
              <a:t>22/12/2018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011E-35D9-4AB7-B1A8-5598103D3B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C6CA-6DE7-41AE-9F75-271CAE0493D0}" type="datetimeFigureOut">
              <a:rPr lang="en-GB" smtClean="0"/>
              <a:pPr/>
              <a:t>22/12/2018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011E-35D9-4AB7-B1A8-5598103D3B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C6CA-6DE7-41AE-9F75-271CAE0493D0}" type="datetimeFigureOut">
              <a:rPr lang="en-GB" smtClean="0"/>
              <a:pPr/>
              <a:t>22/12/2018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011E-35D9-4AB7-B1A8-5598103D3B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C6CA-6DE7-41AE-9F75-271CAE0493D0}" type="datetimeFigureOut">
              <a:rPr lang="en-GB" smtClean="0"/>
              <a:pPr/>
              <a:t>22/12/2018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011E-35D9-4AB7-B1A8-5598103D3B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C6CA-6DE7-41AE-9F75-271CAE0493D0}" type="datetimeFigureOut">
              <a:rPr lang="en-GB" smtClean="0"/>
              <a:pPr/>
              <a:t>22/12/2018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011E-35D9-4AB7-B1A8-5598103D3B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C6CA-6DE7-41AE-9F75-271CAE0493D0}" type="datetimeFigureOut">
              <a:rPr lang="en-GB" smtClean="0"/>
              <a:pPr/>
              <a:t>22/12/2018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011E-35D9-4AB7-B1A8-5598103D3B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C6CA-6DE7-41AE-9F75-271CAE0493D0}" type="datetimeFigureOut">
              <a:rPr lang="en-GB" smtClean="0"/>
              <a:pPr/>
              <a:t>22/12/2018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011E-35D9-4AB7-B1A8-5598103D3B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C6CA-6DE7-41AE-9F75-271CAE0493D0}" type="datetimeFigureOut">
              <a:rPr lang="en-GB" smtClean="0"/>
              <a:pPr/>
              <a:t>22/12/2018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011E-35D9-4AB7-B1A8-5598103D3B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C6CA-6DE7-41AE-9F75-271CAE0493D0}" type="datetimeFigureOut">
              <a:rPr lang="en-GB" smtClean="0"/>
              <a:pPr/>
              <a:t>22/12/2018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011E-35D9-4AB7-B1A8-5598103D3B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DC6CA-6DE7-41AE-9F75-271CAE0493D0}" type="datetimeFigureOut">
              <a:rPr lang="en-GB" smtClean="0"/>
              <a:pPr/>
              <a:t>22/12/2018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9011E-35D9-4AB7-B1A8-5598103D3BE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600" b="1" dirty="0">
                <a:latin typeface="Malgun Gothic" pitchFamily="34" charset="-127"/>
                <a:ea typeface="Malgun Gothic" pitchFamily="34" charset="-127"/>
              </a:rPr>
              <a:t>Changing Contexts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6" y="5157192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Jo Morgan</a:t>
            </a:r>
          </a:p>
          <a:p>
            <a:pPr algn="r"/>
            <a:r>
              <a:rPr lang="en-GB" sz="32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@</a:t>
            </a:r>
            <a:r>
              <a:rPr lang="en-GB" sz="3200" dirty="0" err="1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mathsjem</a:t>
            </a:r>
            <a:endParaRPr lang="en-GB" sz="3200" dirty="0">
              <a:solidFill>
                <a:srgbClr val="FF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r"/>
            <a:r>
              <a:rPr lang="en-GB" sz="32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resourceaholic.com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Image result for barley co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509120"/>
            <a:ext cx="2771800" cy="1920101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71101"/>
            <a:ext cx="763284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br>
              <a:rPr lang="en-GB" sz="3600" dirty="0">
                <a:latin typeface="Malgun Gothic" pitchFamily="34" charset="-127"/>
                <a:ea typeface="Malgun Gothic" pitchFamily="34" charset="-127"/>
              </a:rPr>
            </a:br>
            <a:r>
              <a:rPr lang="en-GB" sz="3600" dirty="0">
                <a:latin typeface="Malgun Gothic" pitchFamily="34" charset="-127"/>
                <a:ea typeface="Malgun Gothic" pitchFamily="34" charset="-127"/>
              </a:rPr>
              <a:t>The </a:t>
            </a:r>
            <a:r>
              <a:rPr lang="en-GB" sz="3600" b="1" dirty="0">
                <a:latin typeface="Malgun Gothic" pitchFamily="34" charset="-127"/>
                <a:ea typeface="Malgun Gothic" pitchFamily="34" charset="-127"/>
              </a:rPr>
              <a:t>barleycorn</a:t>
            </a:r>
            <a:r>
              <a:rPr lang="en-GB" sz="3600" dirty="0">
                <a:latin typeface="Malgun Gothic" pitchFamily="34" charset="-127"/>
                <a:ea typeface="Malgun Gothic" pitchFamily="34" charset="-127"/>
              </a:rPr>
              <a:t> is a small English unit of length</a:t>
            </a:r>
            <a:r>
              <a:rPr lang="en-GB" sz="3600" baseline="30000" dirty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GB" sz="3600" dirty="0">
                <a:latin typeface="Malgun Gothic" pitchFamily="34" charset="-127"/>
                <a:ea typeface="Malgun Gothic" pitchFamily="34" charset="-127"/>
              </a:rPr>
              <a:t>equal to ​</a:t>
            </a:r>
            <a:r>
              <a:rPr lang="en-GB" sz="3600" baseline="30000" dirty="0">
                <a:latin typeface="Malgun Gothic" pitchFamily="34" charset="-127"/>
                <a:ea typeface="Malgun Gothic" pitchFamily="34" charset="-127"/>
              </a:rPr>
              <a:t>1</a:t>
            </a:r>
            <a:r>
              <a:rPr lang="en-GB" sz="3600" dirty="0">
                <a:latin typeface="Malgun Gothic" pitchFamily="34" charset="-127"/>
                <a:ea typeface="Malgun Gothic" pitchFamily="34" charset="-127"/>
              </a:rPr>
              <a:t>⁄</a:t>
            </a:r>
            <a:r>
              <a:rPr lang="en-GB" sz="3600" baseline="-25000" dirty="0">
                <a:latin typeface="Malgun Gothic" pitchFamily="34" charset="-127"/>
                <a:ea typeface="Malgun Gothic" pitchFamily="34" charset="-127"/>
              </a:rPr>
              <a:t>3</a:t>
            </a:r>
            <a:r>
              <a:rPr lang="en-GB" sz="3600" dirty="0">
                <a:latin typeface="Malgun Gothic" pitchFamily="34" charset="-127"/>
                <a:ea typeface="Malgun Gothic" pitchFamily="34" charset="-127"/>
              </a:rPr>
              <a:t> of an inch (</a:t>
            </a:r>
            <a:r>
              <a:rPr lang="en-GB" sz="3600" dirty="0" err="1">
                <a:latin typeface="Malgun Gothic" pitchFamily="34" charset="-127"/>
                <a:ea typeface="Malgun Gothic" pitchFamily="34" charset="-127"/>
              </a:rPr>
              <a:t>i.e</a:t>
            </a:r>
            <a:r>
              <a:rPr lang="en-GB" sz="3600" dirty="0">
                <a:latin typeface="Malgun Gothic" pitchFamily="34" charset="-127"/>
                <a:ea typeface="Malgun Gothic" pitchFamily="34" charset="-127"/>
              </a:rPr>
              <a:t> close to 0.8467 cm) still used as the basis of shoe sizes in English-speaking countries. It is referenced as far back as the 10</a:t>
            </a:r>
            <a:r>
              <a:rPr lang="en-GB" sz="3600" baseline="30000" dirty="0">
                <a:latin typeface="Malgun Gothic" pitchFamily="34" charset="-127"/>
                <a:ea typeface="Malgun Gothic" pitchFamily="34" charset="-127"/>
              </a:rPr>
              <a:t>th</a:t>
            </a:r>
            <a:r>
              <a:rPr lang="en-GB" sz="3600" dirty="0">
                <a:latin typeface="Malgun Gothic" pitchFamily="34" charset="-127"/>
                <a:ea typeface="Malgun Gothic" pitchFamily="34" charset="-127"/>
              </a:rPr>
              <a:t> Century.</a:t>
            </a:r>
          </a:p>
          <a:p>
            <a:pPr algn="l"/>
            <a:br>
              <a:rPr lang="en-GB" sz="3600" dirty="0">
                <a:latin typeface="Malgun Gothic" pitchFamily="34" charset="-127"/>
                <a:ea typeface="Malgun Gothic" pitchFamily="34" charset="-127"/>
              </a:rPr>
            </a:br>
            <a:endParaRPr lang="en-GB" sz="2400" dirty="0">
              <a:latin typeface="Malgun Gothic" pitchFamily="34" charset="-127"/>
              <a:ea typeface="Malgun Gothic" pitchFamily="34" charset="-127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5"/>
            <a:ext cx="8568952" cy="475597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739714" cy="43204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55712"/>
            <a:ext cx="5616624" cy="16317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88539"/>
            <a:ext cx="5544616" cy="19639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039598"/>
            <a:ext cx="5760640" cy="19614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563200"/>
            <a:ext cx="5184576" cy="41778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6192688" cy="306135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76" name="AutoShape 4" descr="Image result for circle theatre p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 descr="Image result for circle theatre pl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2232248" cy="21953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080" name="Picture 8" descr="Image result for area of a cir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717032"/>
            <a:ext cx="2160240" cy="21602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082" name="Picture 10" descr="Imlost Confused GIF - Imlost Im Lost GIF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861048"/>
            <a:ext cx="335320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8532440" cy="195753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22486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34440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08720"/>
            <a:ext cx="494826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60"/>
            <a:ext cx="4572000" cy="308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127</Words>
  <Application>Microsoft Office PowerPoint</Application>
  <PresentationFormat>On-screen Show (4:3)</PresentationFormat>
  <Paragraphs>20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Malgun Gothic</vt:lpstr>
      <vt:lpstr>Arial</vt:lpstr>
      <vt:lpstr>Calibri</vt:lpstr>
      <vt:lpstr>Office Theme</vt:lpstr>
      <vt:lpstr>Changing Contexts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The barleycorn is a small English unit of length equal to ​1⁄3 of an inch (i.e close to 0.8467 cm) still used as the basis of shoe sizes in English-speaking countries. It is referenced as far back as the 10th Century.   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JoMorgan-ChangingContexts</dc:title>
  <dc:creator>Joanne Morgan</dc:creator>
  <cp:lastModifiedBy>Sam Hartburn</cp:lastModifiedBy>
  <cp:revision>25</cp:revision>
  <dcterms:created xsi:type="dcterms:W3CDTF">2018-07-23T08:03:37Z</dcterms:created>
  <dcterms:modified xsi:type="dcterms:W3CDTF">2018-12-22T08:33:18Z</dcterms:modified>
</cp:coreProperties>
</file>