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7" r:id="rId3"/>
    <p:sldId id="272" r:id="rId4"/>
    <p:sldId id="266" r:id="rId5"/>
    <p:sldId id="274" r:id="rId6"/>
    <p:sldId id="275" r:id="rId7"/>
    <p:sldId id="264" r:id="rId8"/>
    <p:sldId id="282" r:id="rId9"/>
    <p:sldId id="263" r:id="rId10"/>
    <p:sldId id="280" r:id="rId11"/>
    <p:sldId id="277" r:id="rId12"/>
    <p:sldId id="279" r:id="rId13"/>
    <p:sldId id="270" r:id="rId14"/>
    <p:sldId id="271" r:id="rId15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DFFA6"/>
    <a:srgbClr val="FF6565"/>
    <a:srgbClr val="4472C4"/>
    <a:srgbClr val="F8F8F8"/>
    <a:srgbClr val="000000"/>
    <a:srgbClr val="FF0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1400" autoAdjust="0"/>
  </p:normalViewPr>
  <p:slideViewPr>
    <p:cSldViewPr snapToGrid="0">
      <p:cViewPr>
        <p:scale>
          <a:sx n="50" d="100"/>
          <a:sy n="50" d="100"/>
        </p:scale>
        <p:origin x="1500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8332F-F750-495D-8F1E-D1CBC7A862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042BF0-5159-463F-9A50-116B5E1D7E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F968C-EAA6-4F99-845E-161EEA00F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18E21-32E9-47F6-917F-8AC6F7713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63BBA-C7D2-42FC-A1A4-F2512087E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42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51124-6645-41D6-9CDD-025237086E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C25EB4-67A5-45C4-B407-A9B259E288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B4FB5-FCB3-4206-985D-A806ED6C8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193115-1719-45F9-8F27-3819D3E5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E62EF-6978-4F9B-ABB9-1B7528756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571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537202-1758-44EA-AE28-9D1F39EDF8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71A273-C3DE-4B8A-A69C-FF92AAB88D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5338BA-E11D-4887-A6AD-E1BA51A4A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74A98-F320-4D51-B997-77F0D1FC29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CF6677-B3BF-47D6-8CE5-C85911F5C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7843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1EA8E-4284-43CB-B279-D7ACA32A4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808331-9A53-4FA3-921F-DB8AF228C8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28D9F-A124-45F8-8EF3-057A5DA29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BB43-A224-48F5-A584-3447A1FFB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5C096-DB5D-4A00-B860-C937D0DC7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243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77B2D6-0FC9-4753-ADAE-6DA83FC38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6DCC47-8B65-49AD-91A0-A3278C495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465A-86CC-41F0-9574-6D93A42A43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987F4-F89E-4744-866E-CE7EC54C6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34AE55-0FFA-4009-90FC-45E8D2359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050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B2C73-39F6-4A76-A558-4813B7847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64140A-E5A4-4BCD-92A5-76A888BB28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9A88A-EA80-4493-8E9D-BD547F509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E7B9E-621E-41B6-AA7C-6BCC3AB8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AE3DD7-9593-4683-BBC6-EA331BB36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C8AEC3-D62C-4E52-AECB-C155456148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415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0AC7F-D7AF-44F2-A5D1-7365CA07A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6F24E1-E5AB-4FD7-A913-0FC26773C3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777228-97EC-419F-A80B-74AEE4F434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1C94AF-7EE2-47B3-BFD4-BD1E663CA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6585A12-5BD1-4ACA-A9B4-DDFFB73360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916DA1-83CD-42EA-AEA6-562BC9828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BECFDB-8A93-4732-B398-C25E77736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290C02-776C-4FA0-91A6-62D8DCF53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070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E7538-C150-41AB-B036-A80D3C1EF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CF82C6-DBE3-403A-A9B5-641086D94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13286F-FA34-4924-9E0B-59BD9DA2A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45A1D-BB5C-4B0C-B599-4706691C0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540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4D0A04-BFBF-4F15-9B11-908730FDD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8CDA66-31DA-46EB-9CAB-E7F566465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2D9AB8-4543-4B8B-AFA6-CE53947E6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350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7A5FB-EB99-4B18-AD83-BB21723798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86223A-7CFB-4A6A-96CE-CF57C443AE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D22C45-8C34-4F82-8CDD-2C33B8B2A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3EF989-F5EE-49F2-A083-77ACA4220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600713-DB57-4195-A82C-A641D4BB5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8E8394-C00E-42F2-8080-47384EB55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215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DCDF-6C14-40F7-B584-FD5B06F157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F139CD6-ED5A-4F26-ADE4-9A5E0F0D25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59469E-6D3D-4087-9FAC-C3117861F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490BD6-290A-4A28-A17E-60985BC39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015832-B210-45EF-84CE-3C650CCF2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D485A1-C898-4AD1-900D-7F3C357CD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9870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5FC21F1-2101-40C8-B023-7C42F5C76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8369E6-36DD-4955-83C6-FA1ECF117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EEAE8-CA43-4937-9B93-0260CCFD8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B450CC-27BA-4488-9EF2-3CEC3B064A8D}" type="datetimeFigureOut">
              <a:rPr lang="en-GB" smtClean="0"/>
              <a:t>05/11/2018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FF8CA-A5F2-48F8-88EA-2B5C3987D2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D96302-BE7F-4FF5-93E2-EEC3A1ED9C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08293-C94E-45A2-BB14-ACD6029872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984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smos.com/calculator/6ebufxbla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55843D-C2BD-4C64-A419-CE89B89DA8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Pleasing Pictorial Proofs and Ptolemy's </a:t>
            </a:r>
            <a:r>
              <a:rPr lang="en-GB" dirty="0" err="1"/>
              <a:t>Ptheorem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A3895-485A-4C79-A690-84B7FCF645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Martin Harris</a:t>
            </a:r>
          </a:p>
          <a:p>
            <a:r>
              <a:rPr lang="en-GB" dirty="0"/>
              <a:t>@</a:t>
            </a:r>
            <a:r>
              <a:rPr lang="en-GB" dirty="0" err="1"/>
              <a:t>MarHarStar</a:t>
            </a:r>
            <a:endParaRPr lang="en-GB" dirty="0"/>
          </a:p>
          <a:p>
            <a:r>
              <a:rPr lang="en-GB" dirty="0"/>
              <a:t>MathsJam Annual Conference 2018</a:t>
            </a:r>
          </a:p>
        </p:txBody>
      </p:sp>
    </p:spTree>
    <p:extLst>
      <p:ext uri="{BB962C8B-B14F-4D97-AF65-F5344CB8AC3E}">
        <p14:creationId xmlns:p14="http://schemas.microsoft.com/office/powerpoint/2010/main" val="2047474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08BB959F-8ADA-4B97-BD53-5456E7EC94C7}"/>
              </a:ext>
            </a:extLst>
          </p:cNvPr>
          <p:cNvSpPr/>
          <p:nvPr/>
        </p:nvSpPr>
        <p:spPr>
          <a:xfrm>
            <a:off x="12022" y="0"/>
            <a:ext cx="469211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My General Proof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B34012D-F4CF-4EA5-B454-6BC693751DEC}"/>
              </a:ext>
            </a:extLst>
          </p:cNvPr>
          <p:cNvSpPr/>
          <p:nvPr/>
        </p:nvSpPr>
        <p:spPr>
          <a:xfrm>
            <a:off x="197453" y="1533434"/>
            <a:ext cx="479010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dirty="0"/>
              <a:t>α</a:t>
            </a:r>
            <a:r>
              <a:rPr lang="en-GB" sz="2000" dirty="0"/>
              <a:t>+</a:t>
            </a:r>
            <a:r>
              <a:rPr lang="el-GR" sz="2000" dirty="0"/>
              <a:t>β</a:t>
            </a:r>
            <a:r>
              <a:rPr lang="en-GB" sz="2000" dirty="0"/>
              <a:t>=</a:t>
            </a:r>
            <a:r>
              <a:rPr lang="el-GR" sz="2000" dirty="0"/>
              <a:t>θ</a:t>
            </a:r>
            <a:r>
              <a:rPr lang="en-GB" sz="2000" dirty="0"/>
              <a:t>1 (both are 180° - </a:t>
            </a:r>
            <a:r>
              <a:rPr lang="el-GR" sz="2000" dirty="0"/>
              <a:t>θ</a:t>
            </a:r>
            <a:r>
              <a:rPr lang="en-GB" sz="2000" dirty="0"/>
              <a:t>2)</a:t>
            </a:r>
            <a:endParaRPr lang="el-GR" sz="2000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D65AAB-5046-45A7-8F57-4F4D578B8DF6}"/>
              </a:ext>
            </a:extLst>
          </p:cNvPr>
          <p:cNvGrpSpPr/>
          <p:nvPr/>
        </p:nvGrpSpPr>
        <p:grpSpPr>
          <a:xfrm>
            <a:off x="3066946" y="830997"/>
            <a:ext cx="8959271" cy="4878390"/>
            <a:chOff x="2870177" y="415498"/>
            <a:chExt cx="8959271" cy="4878390"/>
          </a:xfrm>
        </p:grpSpPr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2914E449-5947-488C-9BD2-9DB3598675E4}"/>
                </a:ext>
              </a:extLst>
            </p:cNvPr>
            <p:cNvSpPr/>
            <p:nvPr/>
          </p:nvSpPr>
          <p:spPr>
            <a:xfrm>
              <a:off x="2870177" y="415498"/>
              <a:ext cx="4168241" cy="4129296"/>
            </a:xfrm>
            <a:prstGeom prst="ellips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71E7F0C4-B16E-407F-8348-2835F4CDFD4A}"/>
                </a:ext>
              </a:extLst>
            </p:cNvPr>
            <p:cNvCxnSpPr>
              <a:cxnSpLocks/>
            </p:cNvCxnSpPr>
            <p:nvPr/>
          </p:nvCxnSpPr>
          <p:spPr>
            <a:xfrm>
              <a:off x="3284760" y="3692070"/>
              <a:ext cx="336148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34191330-FA8E-4F36-9A5C-B7D28A815FFB}"/>
                </a:ext>
              </a:extLst>
            </p:cNvPr>
            <p:cNvCxnSpPr>
              <a:cxnSpLocks/>
              <a:stCxn id="2" idx="7"/>
            </p:cNvCxnSpPr>
            <p:nvPr/>
          </p:nvCxnSpPr>
          <p:spPr>
            <a:xfrm flipH="1">
              <a:off x="4215623" y="1020219"/>
              <a:ext cx="2212370" cy="3369944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6550CC40-C562-4878-AAA0-5E6D289E3CAC}"/>
                </a:ext>
              </a:extLst>
            </p:cNvPr>
            <p:cNvSpPr/>
            <p:nvPr/>
          </p:nvSpPr>
          <p:spPr>
            <a:xfrm>
              <a:off x="3295934" y="1027765"/>
              <a:ext cx="3137538" cy="2656760"/>
            </a:xfrm>
            <a:custGeom>
              <a:avLst/>
              <a:gdLst>
                <a:gd name="connsiteX0" fmla="*/ 0 w 2088332"/>
                <a:gd name="connsiteY0" fmla="*/ 4052967 h 4052967"/>
                <a:gd name="connsiteX1" fmla="*/ 1507985 w 2088332"/>
                <a:gd name="connsiteY1" fmla="*/ 0 h 4052967"/>
                <a:gd name="connsiteX2" fmla="*/ 2088332 w 2088332"/>
                <a:gd name="connsiteY2" fmla="*/ 4052967 h 4052967"/>
                <a:gd name="connsiteX3" fmla="*/ 0 w 2088332"/>
                <a:gd name="connsiteY3" fmla="*/ 4052967 h 4052967"/>
                <a:gd name="connsiteX0" fmla="*/ 0 w 4728263"/>
                <a:gd name="connsiteY0" fmla="*/ 4092724 h 4092724"/>
                <a:gd name="connsiteX1" fmla="*/ 4728263 w 4728263"/>
                <a:gd name="connsiteY1" fmla="*/ 0 h 4092724"/>
                <a:gd name="connsiteX2" fmla="*/ 2088332 w 4728263"/>
                <a:gd name="connsiteY2" fmla="*/ 4092724 h 4092724"/>
                <a:gd name="connsiteX3" fmla="*/ 0 w 4728263"/>
                <a:gd name="connsiteY3" fmla="*/ 4092724 h 409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8263" h="4092724">
                  <a:moveTo>
                    <a:pt x="0" y="4092724"/>
                  </a:moveTo>
                  <a:lnTo>
                    <a:pt x="4728263" y="0"/>
                  </a:lnTo>
                  <a:lnTo>
                    <a:pt x="2088332" y="4092724"/>
                  </a:lnTo>
                  <a:lnTo>
                    <a:pt x="0" y="4092724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Isosceles Triangle 47">
              <a:extLst>
                <a:ext uri="{FF2B5EF4-FFF2-40B4-BE49-F238E27FC236}">
                  <a16:creationId xmlns:a16="http://schemas.microsoft.com/office/drawing/2014/main" id="{53117A8F-D562-4818-936E-54263B892B30}"/>
                </a:ext>
              </a:extLst>
            </p:cNvPr>
            <p:cNvSpPr/>
            <p:nvPr/>
          </p:nvSpPr>
          <p:spPr>
            <a:xfrm rot="10800000">
              <a:off x="4208212" y="3694453"/>
              <a:ext cx="2434488" cy="710619"/>
            </a:xfrm>
            <a:custGeom>
              <a:avLst/>
              <a:gdLst>
                <a:gd name="connsiteX0" fmla="*/ 0 w 2955235"/>
                <a:gd name="connsiteY0" fmla="*/ 1061950 h 1061950"/>
                <a:gd name="connsiteX1" fmla="*/ 2630543 w 2955235"/>
                <a:gd name="connsiteY1" fmla="*/ 0 h 1061950"/>
                <a:gd name="connsiteX2" fmla="*/ 2955235 w 2955235"/>
                <a:gd name="connsiteY2" fmla="*/ 1061950 h 1061950"/>
                <a:gd name="connsiteX3" fmla="*/ 0 w 2955235"/>
                <a:gd name="connsiteY3" fmla="*/ 1061950 h 1061950"/>
                <a:gd name="connsiteX0" fmla="*/ 0 w 3668768"/>
                <a:gd name="connsiteY0" fmla="*/ 1081000 h 1081000"/>
                <a:gd name="connsiteX1" fmla="*/ 3668768 w 3668768"/>
                <a:gd name="connsiteY1" fmla="*/ 0 h 1081000"/>
                <a:gd name="connsiteX2" fmla="*/ 2955235 w 3668768"/>
                <a:gd name="connsiteY2" fmla="*/ 1081000 h 1081000"/>
                <a:gd name="connsiteX3" fmla="*/ 0 w 3668768"/>
                <a:gd name="connsiteY3" fmla="*/ 1081000 h 1081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668768" h="1081000">
                  <a:moveTo>
                    <a:pt x="0" y="1081000"/>
                  </a:moveTo>
                  <a:lnTo>
                    <a:pt x="3668768" y="0"/>
                  </a:lnTo>
                  <a:lnTo>
                    <a:pt x="2955235" y="1081000"/>
                  </a:lnTo>
                  <a:lnTo>
                    <a:pt x="0" y="1081000"/>
                  </a:lnTo>
                  <a:close/>
                </a:path>
              </a:pathLst>
            </a:custGeom>
            <a:solidFill>
              <a:srgbClr val="5DFFA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Isosceles Triangle 88">
              <a:extLst>
                <a:ext uri="{FF2B5EF4-FFF2-40B4-BE49-F238E27FC236}">
                  <a16:creationId xmlns:a16="http://schemas.microsoft.com/office/drawing/2014/main" id="{02FA22BE-166B-4FDC-92C5-006C66BCA5B7}"/>
                </a:ext>
              </a:extLst>
            </p:cNvPr>
            <p:cNvSpPr/>
            <p:nvPr/>
          </p:nvSpPr>
          <p:spPr>
            <a:xfrm>
              <a:off x="4697964" y="1027765"/>
              <a:ext cx="1916215" cy="2656760"/>
            </a:xfrm>
            <a:prstGeom prst="triangle">
              <a:avLst>
                <a:gd name="adj" fmla="val 91177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12245887-48CD-4557-826E-A9E4A926655C}"/>
                </a:ext>
              </a:extLst>
            </p:cNvPr>
            <p:cNvSpPr/>
            <p:nvPr/>
          </p:nvSpPr>
          <p:spPr>
            <a:xfrm rot="10800000">
              <a:off x="3315910" y="3684524"/>
              <a:ext cx="1362076" cy="713179"/>
            </a:xfrm>
            <a:prstGeom prst="triangle">
              <a:avLst>
                <a:gd name="adj" fmla="val 34408"/>
              </a:avLst>
            </a:prstGeom>
            <a:solidFill>
              <a:srgbClr val="FF6565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E4B93498-09B5-4224-8B59-7894B85C5B85}"/>
                </a:ext>
              </a:extLst>
            </p:cNvPr>
            <p:cNvSpPr/>
            <p:nvPr/>
          </p:nvSpPr>
          <p:spPr>
            <a:xfrm>
              <a:off x="5851665" y="1360518"/>
              <a:ext cx="251715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α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3BA52476-D97C-41FE-8F86-7CE4F605F7E7}"/>
                </a:ext>
              </a:extLst>
            </p:cNvPr>
            <p:cNvSpPr/>
            <p:nvPr/>
          </p:nvSpPr>
          <p:spPr>
            <a:xfrm>
              <a:off x="5864917" y="3594087"/>
              <a:ext cx="251715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α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1013374A-6002-4BAF-83A5-08FAD7E105AC}"/>
                </a:ext>
              </a:extLst>
            </p:cNvPr>
            <p:cNvSpPr/>
            <p:nvPr/>
          </p:nvSpPr>
          <p:spPr>
            <a:xfrm>
              <a:off x="3562512" y="3370157"/>
              <a:ext cx="245333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β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0C400528-4079-4549-95DA-53BE5B1B6459}"/>
                </a:ext>
              </a:extLst>
            </p:cNvPr>
            <p:cNvSpPr/>
            <p:nvPr/>
          </p:nvSpPr>
          <p:spPr>
            <a:xfrm>
              <a:off x="4382795" y="3370157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2</a:t>
              </a:r>
              <a:endParaRPr lang="el-GR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9078E0FE-604A-47E2-8910-04EA46FEF7D8}"/>
                </a:ext>
              </a:extLst>
            </p:cNvPr>
            <p:cNvSpPr/>
            <p:nvPr/>
          </p:nvSpPr>
          <p:spPr>
            <a:xfrm>
              <a:off x="4943259" y="3366164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1</a:t>
              </a:r>
              <a:endParaRPr lang="el-GR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72DDAC7C-4FC0-4723-84E6-C0997959CF49}"/>
                </a:ext>
              </a:extLst>
            </p:cNvPr>
            <p:cNvSpPr/>
            <p:nvPr/>
          </p:nvSpPr>
          <p:spPr>
            <a:xfrm>
              <a:off x="7661207" y="415498"/>
              <a:ext cx="4168241" cy="4129296"/>
            </a:xfrm>
            <a:prstGeom prst="ellipse">
              <a:avLst/>
            </a:prstGeom>
            <a:noFill/>
            <a:ln w="28575"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9B8083DE-732E-4227-B4AE-27B6ABCA0DE1}"/>
                </a:ext>
              </a:extLst>
            </p:cNvPr>
            <p:cNvCxnSpPr>
              <a:cxnSpLocks/>
            </p:cNvCxnSpPr>
            <p:nvPr/>
          </p:nvCxnSpPr>
          <p:spPr>
            <a:xfrm>
              <a:off x="8075789" y="3692070"/>
              <a:ext cx="3361485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Isosceles Triangle 14">
              <a:extLst>
                <a:ext uri="{FF2B5EF4-FFF2-40B4-BE49-F238E27FC236}">
                  <a16:creationId xmlns:a16="http://schemas.microsoft.com/office/drawing/2014/main" id="{AF558FAB-A760-499C-BC4C-D3347AD3AC16}"/>
                </a:ext>
              </a:extLst>
            </p:cNvPr>
            <p:cNvSpPr/>
            <p:nvPr/>
          </p:nvSpPr>
          <p:spPr>
            <a:xfrm>
              <a:off x="8086964" y="1027765"/>
              <a:ext cx="3137538" cy="2656760"/>
            </a:xfrm>
            <a:custGeom>
              <a:avLst/>
              <a:gdLst>
                <a:gd name="connsiteX0" fmla="*/ 0 w 2088332"/>
                <a:gd name="connsiteY0" fmla="*/ 4052967 h 4052967"/>
                <a:gd name="connsiteX1" fmla="*/ 1507985 w 2088332"/>
                <a:gd name="connsiteY1" fmla="*/ 0 h 4052967"/>
                <a:gd name="connsiteX2" fmla="*/ 2088332 w 2088332"/>
                <a:gd name="connsiteY2" fmla="*/ 4052967 h 4052967"/>
                <a:gd name="connsiteX3" fmla="*/ 0 w 2088332"/>
                <a:gd name="connsiteY3" fmla="*/ 4052967 h 4052967"/>
                <a:gd name="connsiteX0" fmla="*/ 0 w 4728263"/>
                <a:gd name="connsiteY0" fmla="*/ 4092724 h 4092724"/>
                <a:gd name="connsiteX1" fmla="*/ 4728263 w 4728263"/>
                <a:gd name="connsiteY1" fmla="*/ 0 h 4092724"/>
                <a:gd name="connsiteX2" fmla="*/ 2088332 w 4728263"/>
                <a:gd name="connsiteY2" fmla="*/ 4092724 h 4092724"/>
                <a:gd name="connsiteX3" fmla="*/ 0 w 4728263"/>
                <a:gd name="connsiteY3" fmla="*/ 4092724 h 409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8263" h="4092724">
                  <a:moveTo>
                    <a:pt x="0" y="4092724"/>
                  </a:moveTo>
                  <a:lnTo>
                    <a:pt x="4728263" y="0"/>
                  </a:lnTo>
                  <a:lnTo>
                    <a:pt x="2088332" y="4092724"/>
                  </a:lnTo>
                  <a:lnTo>
                    <a:pt x="0" y="4092724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A588E697-DAA6-475A-8400-ABE6C15A1BBF}"/>
                </a:ext>
              </a:extLst>
            </p:cNvPr>
            <p:cNvSpPr/>
            <p:nvPr/>
          </p:nvSpPr>
          <p:spPr>
            <a:xfrm>
              <a:off x="9488994" y="1027765"/>
              <a:ext cx="1916215" cy="2656760"/>
            </a:xfrm>
            <a:prstGeom prst="triangle">
              <a:avLst>
                <a:gd name="adj" fmla="val 91177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A08B293A-6ACF-4DC4-A98A-CDCA7F37BC3D}"/>
                </a:ext>
              </a:extLst>
            </p:cNvPr>
            <p:cNvGrpSpPr/>
            <p:nvPr/>
          </p:nvGrpSpPr>
          <p:grpSpPr>
            <a:xfrm flipH="1">
              <a:off x="8063187" y="3684525"/>
              <a:ext cx="3326789" cy="720547"/>
              <a:chOff x="6934300" y="5156038"/>
              <a:chExt cx="4177886" cy="904886"/>
            </a:xfrm>
          </p:grpSpPr>
          <p:sp>
            <p:nvSpPr>
              <p:cNvPr id="27" name="Isosceles Triangle 47">
                <a:extLst>
                  <a:ext uri="{FF2B5EF4-FFF2-40B4-BE49-F238E27FC236}">
                    <a16:creationId xmlns:a16="http://schemas.microsoft.com/office/drawing/2014/main" id="{E7360174-B44D-423F-BF58-5D2A21501626}"/>
                  </a:ext>
                </a:extLst>
              </p:cNvPr>
              <p:cNvSpPr/>
              <p:nvPr/>
            </p:nvSpPr>
            <p:spPr>
              <a:xfrm rot="10800000">
                <a:off x="8054880" y="5168507"/>
                <a:ext cx="3057306" cy="892417"/>
              </a:xfrm>
              <a:custGeom>
                <a:avLst/>
                <a:gdLst>
                  <a:gd name="connsiteX0" fmla="*/ 0 w 2955235"/>
                  <a:gd name="connsiteY0" fmla="*/ 1061950 h 1061950"/>
                  <a:gd name="connsiteX1" fmla="*/ 2630543 w 2955235"/>
                  <a:gd name="connsiteY1" fmla="*/ 0 h 1061950"/>
                  <a:gd name="connsiteX2" fmla="*/ 2955235 w 2955235"/>
                  <a:gd name="connsiteY2" fmla="*/ 1061950 h 1061950"/>
                  <a:gd name="connsiteX3" fmla="*/ 0 w 2955235"/>
                  <a:gd name="connsiteY3" fmla="*/ 1061950 h 1061950"/>
                  <a:gd name="connsiteX0" fmla="*/ 0 w 3668768"/>
                  <a:gd name="connsiteY0" fmla="*/ 1081000 h 1081000"/>
                  <a:gd name="connsiteX1" fmla="*/ 3668768 w 3668768"/>
                  <a:gd name="connsiteY1" fmla="*/ 0 h 1081000"/>
                  <a:gd name="connsiteX2" fmla="*/ 2955235 w 3668768"/>
                  <a:gd name="connsiteY2" fmla="*/ 1081000 h 1081000"/>
                  <a:gd name="connsiteX3" fmla="*/ 0 w 3668768"/>
                  <a:gd name="connsiteY3" fmla="*/ 1081000 h 10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8768" h="1081000">
                    <a:moveTo>
                      <a:pt x="0" y="1081000"/>
                    </a:moveTo>
                    <a:lnTo>
                      <a:pt x="3668768" y="0"/>
                    </a:lnTo>
                    <a:lnTo>
                      <a:pt x="2955235" y="1081000"/>
                    </a:lnTo>
                    <a:lnTo>
                      <a:pt x="0" y="1081000"/>
                    </a:lnTo>
                    <a:close/>
                  </a:path>
                </a:pathLst>
              </a:custGeom>
              <a:solidFill>
                <a:srgbClr val="5DFFA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Isosceles Triangle 28">
                <a:extLst>
                  <a:ext uri="{FF2B5EF4-FFF2-40B4-BE49-F238E27FC236}">
                    <a16:creationId xmlns:a16="http://schemas.microsoft.com/office/drawing/2014/main" id="{6677AEBB-E1F9-4C01-BC83-153D547EB457}"/>
                  </a:ext>
                </a:extLst>
              </p:cNvPr>
              <p:cNvSpPr/>
              <p:nvPr/>
            </p:nvSpPr>
            <p:spPr>
              <a:xfrm rot="10800000">
                <a:off x="6934300" y="5156038"/>
                <a:ext cx="1710538" cy="895633"/>
              </a:xfrm>
              <a:prstGeom prst="triangle">
                <a:avLst>
                  <a:gd name="adj" fmla="val 34408"/>
                </a:avLst>
              </a:prstGeom>
              <a:solidFill>
                <a:srgbClr val="FF656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6" name="Partial Circle 5">
              <a:extLst>
                <a:ext uri="{FF2B5EF4-FFF2-40B4-BE49-F238E27FC236}">
                  <a16:creationId xmlns:a16="http://schemas.microsoft.com/office/drawing/2014/main" id="{D8603B76-8117-4D13-94D9-A4410548A117}"/>
                </a:ext>
              </a:extLst>
            </p:cNvPr>
            <p:cNvSpPr/>
            <p:nvPr/>
          </p:nvSpPr>
          <p:spPr>
            <a:xfrm>
              <a:off x="7659459" y="3287467"/>
              <a:ext cx="820058" cy="820058"/>
            </a:xfrm>
            <a:prstGeom prst="pie">
              <a:avLst>
                <a:gd name="adj1" fmla="val 19114033"/>
                <a:gd name="adj2" fmla="val 1031956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5" name="Partial Circle 34">
              <a:extLst>
                <a:ext uri="{FF2B5EF4-FFF2-40B4-BE49-F238E27FC236}">
                  <a16:creationId xmlns:a16="http://schemas.microsoft.com/office/drawing/2014/main" id="{A8C91C67-F224-41FF-91CA-E18F1B354DF7}"/>
                </a:ext>
              </a:extLst>
            </p:cNvPr>
            <p:cNvSpPr/>
            <p:nvPr/>
          </p:nvSpPr>
          <p:spPr>
            <a:xfrm>
              <a:off x="10986743" y="3287467"/>
              <a:ext cx="820058" cy="820058"/>
            </a:xfrm>
            <a:prstGeom prst="pie">
              <a:avLst>
                <a:gd name="adj1" fmla="val 8574801"/>
                <a:gd name="adj2" fmla="val 15935104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89EE01A5-28F9-44D3-949B-50ECA0177D92}"/>
                </a:ext>
              </a:extLst>
            </p:cNvPr>
            <p:cNvSpPr/>
            <p:nvPr/>
          </p:nvSpPr>
          <p:spPr>
            <a:xfrm>
              <a:off x="11019658" y="3462018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2</a:t>
              </a:r>
              <a:endParaRPr lang="el-GR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11C17CA-7C95-4188-80CB-C03900A02C3C}"/>
                </a:ext>
              </a:extLst>
            </p:cNvPr>
            <p:cNvSpPr/>
            <p:nvPr/>
          </p:nvSpPr>
          <p:spPr>
            <a:xfrm>
              <a:off x="8173690" y="3465106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1</a:t>
              </a:r>
              <a:endParaRPr lang="el-GR" dirty="0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2BDD2D8-C496-4580-B405-E620F2DBB40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295503" y="415498"/>
              <a:ext cx="1094474" cy="4878390"/>
            </a:xfrm>
            <a:prstGeom prst="line">
              <a:avLst/>
            </a:prstGeom>
            <a:ln w="28575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5C3B5FE4-77CC-44A8-ACD3-8CF43B88253C}"/>
                </a:ext>
              </a:extLst>
            </p:cNvPr>
            <p:cNvSpPr/>
            <p:nvPr/>
          </p:nvSpPr>
          <p:spPr>
            <a:xfrm>
              <a:off x="9173764" y="2060246"/>
              <a:ext cx="4235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P</a:t>
              </a:r>
              <a:endParaRPr lang="el-GR" sz="3600" dirty="0"/>
            </a:p>
          </p:txBody>
        </p: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C5028C95-E18C-4A3A-A2BD-16E9F025D972}"/>
                </a:ext>
              </a:extLst>
            </p:cNvPr>
            <p:cNvSpPr/>
            <p:nvPr/>
          </p:nvSpPr>
          <p:spPr>
            <a:xfrm>
              <a:off x="6514478" y="2032979"/>
              <a:ext cx="4956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Q</a:t>
              </a:r>
              <a:endParaRPr lang="el-GR" sz="3600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DFBC576F-0EE1-489B-9BB2-D518AEB8629A}"/>
                </a:ext>
              </a:extLst>
            </p:cNvPr>
            <p:cNvSpPr/>
            <p:nvPr/>
          </p:nvSpPr>
          <p:spPr>
            <a:xfrm>
              <a:off x="5196438" y="3899654"/>
              <a:ext cx="43473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R</a:t>
              </a:r>
              <a:endParaRPr lang="el-GR" sz="3600" dirty="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05BA60C-589C-43B9-BAAA-A113BDBDB064}"/>
                </a:ext>
              </a:extLst>
            </p:cNvPr>
            <p:cNvSpPr/>
            <p:nvPr/>
          </p:nvSpPr>
          <p:spPr>
            <a:xfrm>
              <a:off x="3454730" y="3860315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S</a:t>
              </a:r>
              <a:endParaRPr lang="el-GR" sz="3600" dirty="0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26C0341F-49BC-4CFE-8BAD-69FFBE56A243}"/>
                </a:ext>
              </a:extLst>
            </p:cNvPr>
            <p:cNvSpPr/>
            <p:nvPr/>
          </p:nvSpPr>
          <p:spPr>
            <a:xfrm>
              <a:off x="9027572" y="3882779"/>
              <a:ext cx="43473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R</a:t>
              </a:r>
              <a:endParaRPr lang="el-GR" sz="3600" dirty="0"/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D436C69A-F0F0-406D-B5AD-BFF2968CA34C}"/>
                </a:ext>
              </a:extLst>
            </p:cNvPr>
            <p:cNvSpPr/>
            <p:nvPr/>
          </p:nvSpPr>
          <p:spPr>
            <a:xfrm>
              <a:off x="10851092" y="3877377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S</a:t>
              </a:r>
              <a:endParaRPr lang="el-GR" sz="3600" dirty="0"/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4AD72A1F-2481-449F-B4DF-AAAAE2B190FD}"/>
                </a:ext>
              </a:extLst>
            </p:cNvPr>
            <p:cNvSpPr/>
            <p:nvPr/>
          </p:nvSpPr>
          <p:spPr>
            <a:xfrm>
              <a:off x="4320732" y="2094527"/>
              <a:ext cx="4235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P</a:t>
              </a:r>
              <a:endParaRPr lang="el-GR" sz="3600" dirty="0"/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6B8A16A6-2D08-49AB-95B4-D8AB29E43555}"/>
                </a:ext>
              </a:extLst>
            </p:cNvPr>
            <p:cNvSpPr/>
            <p:nvPr/>
          </p:nvSpPr>
          <p:spPr>
            <a:xfrm>
              <a:off x="11285158" y="2066593"/>
              <a:ext cx="4956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Q</a:t>
              </a:r>
              <a:endParaRPr lang="el-GR" sz="3600" dirty="0"/>
            </a:p>
          </p:txBody>
        </p: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C1A21F99-1EB6-40D1-89B6-F2C641611A01}"/>
              </a:ext>
            </a:extLst>
          </p:cNvPr>
          <p:cNvSpPr/>
          <p:nvPr/>
        </p:nvSpPr>
        <p:spPr>
          <a:xfrm>
            <a:off x="197453" y="2579581"/>
            <a:ext cx="240200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If we flip the bottom section, the new quadrilateral has previously opposite sides now adjacent, with </a:t>
            </a:r>
            <a:r>
              <a:rPr lang="el-GR" sz="2000" dirty="0"/>
              <a:t>θ</a:t>
            </a:r>
            <a:r>
              <a:rPr lang="en-GB" sz="2000" dirty="0"/>
              <a:t> angles between them</a:t>
            </a:r>
            <a:endParaRPr lang="el-GR" sz="2000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2845DF0-ED46-4D1A-945E-80A7A3870772}"/>
              </a:ext>
            </a:extLst>
          </p:cNvPr>
          <p:cNvSpPr/>
          <p:nvPr/>
        </p:nvSpPr>
        <p:spPr>
          <a:xfrm>
            <a:off x="197453" y="5472387"/>
            <a:ext cx="47531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000" dirty="0"/>
              <a:t>We can then cut along the dotted line, and make two copies of each triangle into the required parallelograms</a:t>
            </a:r>
            <a:endParaRPr lang="el-GR" sz="2000" dirty="0"/>
          </a:p>
        </p:txBody>
      </p:sp>
      <p:sp>
        <p:nvSpPr>
          <p:cNvPr id="7" name="Arrow: Curved Up 6">
            <a:extLst>
              <a:ext uri="{FF2B5EF4-FFF2-40B4-BE49-F238E27FC236}">
                <a16:creationId xmlns:a16="http://schemas.microsoft.com/office/drawing/2014/main" id="{40847C55-C91F-4227-9F96-2D56880BED54}"/>
              </a:ext>
            </a:extLst>
          </p:cNvPr>
          <p:cNvSpPr/>
          <p:nvPr/>
        </p:nvSpPr>
        <p:spPr>
          <a:xfrm>
            <a:off x="5648850" y="5103747"/>
            <a:ext cx="4036913" cy="820058"/>
          </a:xfrm>
          <a:prstGeom prst="curvedUpArrow">
            <a:avLst>
              <a:gd name="adj1" fmla="val 49392"/>
              <a:gd name="adj2" fmla="val 9371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0322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914E449-5947-488C-9BD2-9DB3598675E4}"/>
              </a:ext>
            </a:extLst>
          </p:cNvPr>
          <p:cNvSpPr/>
          <p:nvPr/>
        </p:nvSpPr>
        <p:spPr>
          <a:xfrm>
            <a:off x="357809" y="1050693"/>
            <a:ext cx="3435807" cy="3403705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1E7F0C4-B16E-407F-8348-2835F4CDFD4A}"/>
              </a:ext>
            </a:extLst>
          </p:cNvPr>
          <p:cNvCxnSpPr>
            <a:cxnSpLocks/>
          </p:cNvCxnSpPr>
          <p:nvPr/>
        </p:nvCxnSpPr>
        <p:spPr>
          <a:xfrm>
            <a:off x="699542" y="3751513"/>
            <a:ext cx="2770812" cy="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4191330-FA8E-4F36-9A5C-B7D28A815FFB}"/>
              </a:ext>
            </a:extLst>
          </p:cNvPr>
          <p:cNvCxnSpPr>
            <a:cxnSpLocks/>
            <a:stCxn id="2" idx="7"/>
          </p:cNvCxnSpPr>
          <p:nvPr/>
        </p:nvCxnSpPr>
        <p:spPr>
          <a:xfrm flipH="1">
            <a:off x="1466836" y="1549154"/>
            <a:ext cx="1823617" cy="2777785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9F0ADF3-FD1E-4110-9352-9A5A36C6CA6F}"/>
              </a:ext>
            </a:extLst>
          </p:cNvPr>
          <p:cNvCxnSpPr>
            <a:cxnSpLocks/>
          </p:cNvCxnSpPr>
          <p:nvPr/>
        </p:nvCxnSpPr>
        <p:spPr>
          <a:xfrm>
            <a:off x="843462" y="1549154"/>
            <a:ext cx="2428261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E58E6CE1-BD08-4787-8F5B-2C39C6EB28FA}"/>
              </a:ext>
            </a:extLst>
          </p:cNvPr>
          <p:cNvCxnSpPr>
            <a:cxnSpLocks/>
            <a:stCxn id="2" idx="1"/>
          </p:cNvCxnSpPr>
          <p:nvPr/>
        </p:nvCxnSpPr>
        <p:spPr>
          <a:xfrm>
            <a:off x="860971" y="1549154"/>
            <a:ext cx="605865" cy="277778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0125536C-5C0E-4456-B002-5C323EEC4BAD}"/>
              </a:ext>
            </a:extLst>
          </p:cNvPr>
          <p:cNvSpPr/>
          <p:nvPr/>
        </p:nvSpPr>
        <p:spPr>
          <a:xfrm>
            <a:off x="1851009" y="1519649"/>
            <a:ext cx="1452868" cy="2225645"/>
          </a:xfrm>
          <a:custGeom>
            <a:avLst/>
            <a:gdLst>
              <a:gd name="connsiteX0" fmla="*/ 0 w 1187661"/>
              <a:gd name="connsiteY0" fmla="*/ 2557906 h 2557906"/>
              <a:gd name="connsiteX1" fmla="*/ 1057173 w 1187661"/>
              <a:gd name="connsiteY1" fmla="*/ 0 h 2557906"/>
              <a:gd name="connsiteX2" fmla="*/ 1187661 w 1187661"/>
              <a:gd name="connsiteY2" fmla="*/ 2557906 h 2557906"/>
              <a:gd name="connsiteX3" fmla="*/ 0 w 1187661"/>
              <a:gd name="connsiteY3" fmla="*/ 2557906 h 2557906"/>
              <a:gd name="connsiteX0" fmla="*/ 0 w 1685823"/>
              <a:gd name="connsiteY0" fmla="*/ 2570606 h 2570606"/>
              <a:gd name="connsiteX1" fmla="*/ 1685823 w 1685823"/>
              <a:gd name="connsiteY1" fmla="*/ 0 h 2570606"/>
              <a:gd name="connsiteX2" fmla="*/ 1187661 w 1685823"/>
              <a:gd name="connsiteY2" fmla="*/ 2570606 h 2570606"/>
              <a:gd name="connsiteX3" fmla="*/ 0 w 1685823"/>
              <a:gd name="connsiteY3" fmla="*/ 2570606 h 2570606"/>
              <a:gd name="connsiteX0" fmla="*/ 0 w 1685823"/>
              <a:gd name="connsiteY0" fmla="*/ 2570606 h 2570606"/>
              <a:gd name="connsiteX1" fmla="*/ 1685823 w 1685823"/>
              <a:gd name="connsiteY1" fmla="*/ 0 h 2570606"/>
              <a:gd name="connsiteX2" fmla="*/ 1206711 w 1685823"/>
              <a:gd name="connsiteY2" fmla="*/ 2570606 h 2570606"/>
              <a:gd name="connsiteX3" fmla="*/ 0 w 1685823"/>
              <a:gd name="connsiteY3" fmla="*/ 2570606 h 2570606"/>
              <a:gd name="connsiteX0" fmla="*/ 0 w 1746124"/>
              <a:gd name="connsiteY0" fmla="*/ 2599634 h 2599634"/>
              <a:gd name="connsiteX1" fmla="*/ 1746124 w 1746124"/>
              <a:gd name="connsiteY1" fmla="*/ 0 h 2599634"/>
              <a:gd name="connsiteX2" fmla="*/ 1206711 w 1746124"/>
              <a:gd name="connsiteY2" fmla="*/ 2599634 h 2599634"/>
              <a:gd name="connsiteX3" fmla="*/ 0 w 1746124"/>
              <a:gd name="connsiteY3" fmla="*/ 2599634 h 25996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46124" h="2599634">
                <a:moveTo>
                  <a:pt x="0" y="2599634"/>
                </a:moveTo>
                <a:lnTo>
                  <a:pt x="1746124" y="0"/>
                </a:lnTo>
                <a:lnTo>
                  <a:pt x="1206711" y="2599634"/>
                </a:lnTo>
                <a:lnTo>
                  <a:pt x="0" y="2599634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6550CC40-C562-4878-AAA0-5E6D289E3CAC}"/>
              </a:ext>
            </a:extLst>
          </p:cNvPr>
          <p:cNvSpPr/>
          <p:nvPr/>
        </p:nvSpPr>
        <p:spPr>
          <a:xfrm>
            <a:off x="708753" y="1555374"/>
            <a:ext cx="2586217" cy="2189920"/>
          </a:xfrm>
          <a:custGeom>
            <a:avLst/>
            <a:gdLst>
              <a:gd name="connsiteX0" fmla="*/ 0 w 2088332"/>
              <a:gd name="connsiteY0" fmla="*/ 4052967 h 4052967"/>
              <a:gd name="connsiteX1" fmla="*/ 1507985 w 2088332"/>
              <a:gd name="connsiteY1" fmla="*/ 0 h 4052967"/>
              <a:gd name="connsiteX2" fmla="*/ 2088332 w 2088332"/>
              <a:gd name="connsiteY2" fmla="*/ 4052967 h 4052967"/>
              <a:gd name="connsiteX3" fmla="*/ 0 w 2088332"/>
              <a:gd name="connsiteY3" fmla="*/ 4052967 h 4052967"/>
              <a:gd name="connsiteX0" fmla="*/ 0 w 4728263"/>
              <a:gd name="connsiteY0" fmla="*/ 4092724 h 4092724"/>
              <a:gd name="connsiteX1" fmla="*/ 4728263 w 4728263"/>
              <a:gd name="connsiteY1" fmla="*/ 0 h 4092724"/>
              <a:gd name="connsiteX2" fmla="*/ 2088332 w 4728263"/>
              <a:gd name="connsiteY2" fmla="*/ 4092724 h 4092724"/>
              <a:gd name="connsiteX3" fmla="*/ 0 w 4728263"/>
              <a:gd name="connsiteY3" fmla="*/ 4092724 h 409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8263" h="4092724">
                <a:moveTo>
                  <a:pt x="0" y="4092724"/>
                </a:moveTo>
                <a:lnTo>
                  <a:pt x="4728263" y="0"/>
                </a:lnTo>
                <a:lnTo>
                  <a:pt x="2088332" y="4092724"/>
                </a:lnTo>
                <a:lnTo>
                  <a:pt x="0" y="4092724"/>
                </a:lnTo>
                <a:close/>
              </a:path>
            </a:pathLst>
          </a:cu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849175D1-41F5-4F3F-AA37-65FB14A6BB44}"/>
              </a:ext>
            </a:extLst>
          </p:cNvPr>
          <p:cNvCxnSpPr>
            <a:cxnSpLocks/>
          </p:cNvCxnSpPr>
          <p:nvPr/>
        </p:nvCxnSpPr>
        <p:spPr>
          <a:xfrm flipV="1">
            <a:off x="1494292" y="4320729"/>
            <a:ext cx="1214131" cy="3109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8C6BD504-56CA-4B84-BE14-8BAC14E1728B}"/>
              </a:ext>
            </a:extLst>
          </p:cNvPr>
          <p:cNvCxnSpPr>
            <a:cxnSpLocks/>
          </p:cNvCxnSpPr>
          <p:nvPr/>
        </p:nvCxnSpPr>
        <p:spPr>
          <a:xfrm flipH="1">
            <a:off x="2739852" y="1529739"/>
            <a:ext cx="605865" cy="2777785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86" name="Isosceles Triangle 85">
            <a:extLst>
              <a:ext uri="{FF2B5EF4-FFF2-40B4-BE49-F238E27FC236}">
                <a16:creationId xmlns:a16="http://schemas.microsoft.com/office/drawing/2014/main" id="{CA8B52E7-5F60-4C5A-B70B-B33E39181F78}"/>
              </a:ext>
            </a:extLst>
          </p:cNvPr>
          <p:cNvSpPr/>
          <p:nvPr/>
        </p:nvSpPr>
        <p:spPr>
          <a:xfrm rot="10800000">
            <a:off x="1347845" y="3753477"/>
            <a:ext cx="498645" cy="575427"/>
          </a:xfrm>
          <a:prstGeom prst="triangle">
            <a:avLst>
              <a:gd name="adj" fmla="val 76475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Isosceles Triangle 47">
            <a:extLst>
              <a:ext uri="{FF2B5EF4-FFF2-40B4-BE49-F238E27FC236}">
                <a16:creationId xmlns:a16="http://schemas.microsoft.com/office/drawing/2014/main" id="{53117A8F-D562-4818-936E-54263B892B30}"/>
              </a:ext>
            </a:extLst>
          </p:cNvPr>
          <p:cNvSpPr/>
          <p:nvPr/>
        </p:nvSpPr>
        <p:spPr>
          <a:xfrm rot="10800000">
            <a:off x="1460727" y="3753477"/>
            <a:ext cx="2006705" cy="585750"/>
          </a:xfrm>
          <a:custGeom>
            <a:avLst/>
            <a:gdLst>
              <a:gd name="connsiteX0" fmla="*/ 0 w 2955235"/>
              <a:gd name="connsiteY0" fmla="*/ 1061950 h 1061950"/>
              <a:gd name="connsiteX1" fmla="*/ 2630543 w 2955235"/>
              <a:gd name="connsiteY1" fmla="*/ 0 h 1061950"/>
              <a:gd name="connsiteX2" fmla="*/ 2955235 w 2955235"/>
              <a:gd name="connsiteY2" fmla="*/ 1061950 h 1061950"/>
              <a:gd name="connsiteX3" fmla="*/ 0 w 2955235"/>
              <a:gd name="connsiteY3" fmla="*/ 1061950 h 1061950"/>
              <a:gd name="connsiteX0" fmla="*/ 0 w 3668768"/>
              <a:gd name="connsiteY0" fmla="*/ 1081000 h 1081000"/>
              <a:gd name="connsiteX1" fmla="*/ 3668768 w 3668768"/>
              <a:gd name="connsiteY1" fmla="*/ 0 h 1081000"/>
              <a:gd name="connsiteX2" fmla="*/ 2955235 w 3668768"/>
              <a:gd name="connsiteY2" fmla="*/ 1081000 h 1081000"/>
              <a:gd name="connsiteX3" fmla="*/ 0 w 3668768"/>
              <a:gd name="connsiteY3" fmla="*/ 1081000 h 10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8768" h="1081000">
                <a:moveTo>
                  <a:pt x="0" y="1081000"/>
                </a:moveTo>
                <a:lnTo>
                  <a:pt x="3668768" y="0"/>
                </a:lnTo>
                <a:lnTo>
                  <a:pt x="2955235" y="1081000"/>
                </a:lnTo>
                <a:lnTo>
                  <a:pt x="0" y="1081000"/>
                </a:lnTo>
                <a:close/>
              </a:path>
            </a:pathLst>
          </a:cu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Isosceles Triangle 52">
            <a:extLst>
              <a:ext uri="{FF2B5EF4-FFF2-40B4-BE49-F238E27FC236}">
                <a16:creationId xmlns:a16="http://schemas.microsoft.com/office/drawing/2014/main" id="{DA510626-BC2A-47AC-846E-F5018C122621}"/>
              </a:ext>
            </a:extLst>
          </p:cNvPr>
          <p:cNvSpPr/>
          <p:nvPr/>
        </p:nvSpPr>
        <p:spPr>
          <a:xfrm rot="10800000">
            <a:off x="708753" y="3753476"/>
            <a:ext cx="760573" cy="580589"/>
          </a:xfrm>
          <a:custGeom>
            <a:avLst/>
            <a:gdLst>
              <a:gd name="connsiteX0" fmla="*/ 0 w 1133756"/>
              <a:gd name="connsiteY0" fmla="*/ 1061950 h 1061950"/>
              <a:gd name="connsiteX1" fmla="*/ 1009190 w 1133756"/>
              <a:gd name="connsiteY1" fmla="*/ 0 h 1061950"/>
              <a:gd name="connsiteX2" fmla="*/ 1133756 w 1133756"/>
              <a:gd name="connsiteY2" fmla="*/ 1061950 h 1061950"/>
              <a:gd name="connsiteX3" fmla="*/ 0 w 1133756"/>
              <a:gd name="connsiteY3" fmla="*/ 1061950 h 1061950"/>
              <a:gd name="connsiteX0" fmla="*/ 257635 w 1391391"/>
              <a:gd name="connsiteY0" fmla="*/ 1052425 h 1052425"/>
              <a:gd name="connsiteX1" fmla="*/ 0 w 1391391"/>
              <a:gd name="connsiteY1" fmla="*/ 0 h 1052425"/>
              <a:gd name="connsiteX2" fmla="*/ 1391391 w 1391391"/>
              <a:gd name="connsiteY2" fmla="*/ 1052425 h 1052425"/>
              <a:gd name="connsiteX3" fmla="*/ 257635 w 1391391"/>
              <a:gd name="connsiteY3" fmla="*/ 1052425 h 1052425"/>
              <a:gd name="connsiteX0" fmla="*/ 0 w 1133756"/>
              <a:gd name="connsiteY0" fmla="*/ 1119100 h 1119100"/>
              <a:gd name="connsiteX1" fmla="*/ 573539 w 1133756"/>
              <a:gd name="connsiteY1" fmla="*/ 0 h 1119100"/>
              <a:gd name="connsiteX2" fmla="*/ 1133756 w 1133756"/>
              <a:gd name="connsiteY2" fmla="*/ 1119100 h 1119100"/>
              <a:gd name="connsiteX3" fmla="*/ 0 w 1133756"/>
              <a:gd name="connsiteY3" fmla="*/ 1119100 h 1119100"/>
              <a:gd name="connsiteX0" fmla="*/ 229618 w 1363374"/>
              <a:gd name="connsiteY0" fmla="*/ 1071475 h 1071475"/>
              <a:gd name="connsiteX1" fmla="*/ 0 w 1363374"/>
              <a:gd name="connsiteY1" fmla="*/ 0 h 1071475"/>
              <a:gd name="connsiteX2" fmla="*/ 1363374 w 1363374"/>
              <a:gd name="connsiteY2" fmla="*/ 1071475 h 1071475"/>
              <a:gd name="connsiteX3" fmla="*/ 229618 w 1363374"/>
              <a:gd name="connsiteY3" fmla="*/ 1071475 h 10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63374" h="1071475">
                <a:moveTo>
                  <a:pt x="229618" y="1071475"/>
                </a:moveTo>
                <a:lnTo>
                  <a:pt x="0" y="0"/>
                </a:lnTo>
                <a:lnTo>
                  <a:pt x="1363374" y="1071475"/>
                </a:lnTo>
                <a:lnTo>
                  <a:pt x="229618" y="1071475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02FA22BE-166B-4FDC-92C5-006C66BCA5B7}"/>
              </a:ext>
            </a:extLst>
          </p:cNvPr>
          <p:cNvSpPr/>
          <p:nvPr/>
        </p:nvSpPr>
        <p:spPr>
          <a:xfrm>
            <a:off x="2855166" y="1555374"/>
            <a:ext cx="588757" cy="2189920"/>
          </a:xfrm>
          <a:prstGeom prst="triangle">
            <a:avLst>
              <a:gd name="adj" fmla="val 7502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08BB959F-8ADA-4B97-BD53-5456E7EC94C7}"/>
              </a:ext>
            </a:extLst>
          </p:cNvPr>
          <p:cNvSpPr/>
          <p:nvPr/>
        </p:nvSpPr>
        <p:spPr>
          <a:xfrm>
            <a:off x="12022" y="0"/>
            <a:ext cx="29375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Final Proof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E2F4320-FAD9-4563-A71E-56F9A3CF323A}"/>
              </a:ext>
            </a:extLst>
          </p:cNvPr>
          <p:cNvGrpSpPr/>
          <p:nvPr/>
        </p:nvGrpSpPr>
        <p:grpSpPr>
          <a:xfrm>
            <a:off x="1417289" y="3297631"/>
            <a:ext cx="892748" cy="892748"/>
            <a:chOff x="1417289" y="3297631"/>
            <a:chExt cx="892748" cy="892748"/>
          </a:xfrm>
        </p:grpSpPr>
        <p:sp>
          <p:nvSpPr>
            <p:cNvPr id="46" name="Partial Circle 45">
              <a:extLst>
                <a:ext uri="{FF2B5EF4-FFF2-40B4-BE49-F238E27FC236}">
                  <a16:creationId xmlns:a16="http://schemas.microsoft.com/office/drawing/2014/main" id="{9C75EDC3-AADD-4E1F-A8D3-BECC50D24F72}"/>
                </a:ext>
              </a:extLst>
            </p:cNvPr>
            <p:cNvSpPr/>
            <p:nvPr/>
          </p:nvSpPr>
          <p:spPr>
            <a:xfrm>
              <a:off x="1417289" y="3297631"/>
              <a:ext cx="892748" cy="892748"/>
            </a:xfrm>
            <a:prstGeom prst="pie">
              <a:avLst>
                <a:gd name="adj1" fmla="val 18127945"/>
                <a:gd name="adj2" fmla="val 10241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DF4575C1-D828-4CE4-8684-0EB3D5F4F1DE}"/>
                </a:ext>
              </a:extLst>
            </p:cNvPr>
            <p:cNvSpPr/>
            <p:nvPr/>
          </p:nvSpPr>
          <p:spPr>
            <a:xfrm>
              <a:off x="1958373" y="3453188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1</a:t>
              </a:r>
              <a:endParaRPr lang="el-GR" dirty="0"/>
            </a:p>
          </p:txBody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F4910750-85F1-4713-A4AC-8CBF7E6CA5D1}"/>
              </a:ext>
            </a:extLst>
          </p:cNvPr>
          <p:cNvSpPr/>
          <p:nvPr/>
        </p:nvSpPr>
        <p:spPr>
          <a:xfrm>
            <a:off x="2020494" y="3968221"/>
            <a:ext cx="4347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R</a:t>
            </a:r>
            <a:endParaRPr lang="el-GR" sz="3600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FA84427-5DB3-43B5-9251-7A22865E6272}"/>
              </a:ext>
            </a:extLst>
          </p:cNvPr>
          <p:cNvSpPr/>
          <p:nvPr/>
        </p:nvSpPr>
        <p:spPr>
          <a:xfrm>
            <a:off x="755206" y="3867213"/>
            <a:ext cx="3962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S</a:t>
            </a:r>
            <a:endParaRPr lang="el-GR" sz="3600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D5A4085-3E0F-40F8-B257-2DFAC5FD4C94}"/>
              </a:ext>
            </a:extLst>
          </p:cNvPr>
          <p:cNvSpPr/>
          <p:nvPr/>
        </p:nvSpPr>
        <p:spPr>
          <a:xfrm>
            <a:off x="1630690" y="2272300"/>
            <a:ext cx="423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P</a:t>
            </a:r>
            <a:endParaRPr lang="el-GR" sz="3600" dirty="0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2F87566-9C84-4E7D-BCA0-C8D7E7566C0D}"/>
              </a:ext>
            </a:extLst>
          </p:cNvPr>
          <p:cNvSpPr/>
          <p:nvPr/>
        </p:nvSpPr>
        <p:spPr>
          <a:xfrm>
            <a:off x="3318718" y="2275778"/>
            <a:ext cx="4956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Q</a:t>
            </a:r>
            <a:endParaRPr lang="el-GR" sz="3600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D61EC80A-FEC0-44A9-9099-67E98E35F4A4}"/>
              </a:ext>
            </a:extLst>
          </p:cNvPr>
          <p:cNvGrpSpPr/>
          <p:nvPr/>
        </p:nvGrpSpPr>
        <p:grpSpPr>
          <a:xfrm>
            <a:off x="5755205" y="127946"/>
            <a:ext cx="1975247" cy="2799517"/>
            <a:chOff x="5830643" y="838809"/>
            <a:chExt cx="1975247" cy="2799517"/>
          </a:xfrm>
        </p:grpSpPr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97815A3F-89F4-4484-84D6-2BFD92428E92}"/>
                </a:ext>
              </a:extLst>
            </p:cNvPr>
            <p:cNvGrpSpPr/>
            <p:nvPr/>
          </p:nvGrpSpPr>
          <p:grpSpPr>
            <a:xfrm rot="2244892">
              <a:off x="6882911" y="838809"/>
              <a:ext cx="922979" cy="2770510"/>
              <a:chOff x="11779436" y="5343721"/>
              <a:chExt cx="1068000" cy="3236057"/>
            </a:xfrm>
          </p:grpSpPr>
          <p:sp>
            <p:nvSpPr>
              <p:cNvPr id="122" name="Isosceles Triangle 52">
                <a:extLst>
                  <a:ext uri="{FF2B5EF4-FFF2-40B4-BE49-F238E27FC236}">
                    <a16:creationId xmlns:a16="http://schemas.microsoft.com/office/drawing/2014/main" id="{DF042777-D223-4BB5-AE4B-A28B53B48C1D}"/>
                  </a:ext>
                </a:extLst>
              </p:cNvPr>
              <p:cNvSpPr/>
              <p:nvPr/>
            </p:nvSpPr>
            <p:spPr>
              <a:xfrm rot="10800000" flipH="1">
                <a:off x="11967359" y="7901629"/>
                <a:ext cx="880077" cy="678149"/>
              </a:xfrm>
              <a:custGeom>
                <a:avLst/>
                <a:gdLst>
                  <a:gd name="connsiteX0" fmla="*/ 0 w 1133756"/>
                  <a:gd name="connsiteY0" fmla="*/ 1061950 h 1061950"/>
                  <a:gd name="connsiteX1" fmla="*/ 1009190 w 1133756"/>
                  <a:gd name="connsiteY1" fmla="*/ 0 h 1061950"/>
                  <a:gd name="connsiteX2" fmla="*/ 1133756 w 1133756"/>
                  <a:gd name="connsiteY2" fmla="*/ 1061950 h 1061950"/>
                  <a:gd name="connsiteX3" fmla="*/ 0 w 1133756"/>
                  <a:gd name="connsiteY3" fmla="*/ 1061950 h 1061950"/>
                  <a:gd name="connsiteX0" fmla="*/ 257635 w 1391391"/>
                  <a:gd name="connsiteY0" fmla="*/ 1052425 h 1052425"/>
                  <a:gd name="connsiteX1" fmla="*/ 0 w 1391391"/>
                  <a:gd name="connsiteY1" fmla="*/ 0 h 1052425"/>
                  <a:gd name="connsiteX2" fmla="*/ 1391391 w 1391391"/>
                  <a:gd name="connsiteY2" fmla="*/ 1052425 h 1052425"/>
                  <a:gd name="connsiteX3" fmla="*/ 257635 w 1391391"/>
                  <a:gd name="connsiteY3" fmla="*/ 1052425 h 1052425"/>
                  <a:gd name="connsiteX0" fmla="*/ 0 w 1133756"/>
                  <a:gd name="connsiteY0" fmla="*/ 1119100 h 1119100"/>
                  <a:gd name="connsiteX1" fmla="*/ 573539 w 1133756"/>
                  <a:gd name="connsiteY1" fmla="*/ 0 h 1119100"/>
                  <a:gd name="connsiteX2" fmla="*/ 1133756 w 1133756"/>
                  <a:gd name="connsiteY2" fmla="*/ 1119100 h 1119100"/>
                  <a:gd name="connsiteX3" fmla="*/ 0 w 1133756"/>
                  <a:gd name="connsiteY3" fmla="*/ 1119100 h 1119100"/>
                  <a:gd name="connsiteX0" fmla="*/ 229618 w 1363374"/>
                  <a:gd name="connsiteY0" fmla="*/ 1071475 h 1071475"/>
                  <a:gd name="connsiteX1" fmla="*/ 0 w 1363374"/>
                  <a:gd name="connsiteY1" fmla="*/ 0 h 1071475"/>
                  <a:gd name="connsiteX2" fmla="*/ 1363374 w 1363374"/>
                  <a:gd name="connsiteY2" fmla="*/ 1071475 h 1071475"/>
                  <a:gd name="connsiteX3" fmla="*/ 229618 w 1363374"/>
                  <a:gd name="connsiteY3" fmla="*/ 1071475 h 1071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3374" h="1071475">
                    <a:moveTo>
                      <a:pt x="229618" y="1071475"/>
                    </a:moveTo>
                    <a:lnTo>
                      <a:pt x="0" y="0"/>
                    </a:lnTo>
                    <a:lnTo>
                      <a:pt x="1363374" y="1071475"/>
                    </a:lnTo>
                    <a:lnTo>
                      <a:pt x="229618" y="1071475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33" name="Group 32">
                <a:extLst>
                  <a:ext uri="{FF2B5EF4-FFF2-40B4-BE49-F238E27FC236}">
                    <a16:creationId xmlns:a16="http://schemas.microsoft.com/office/drawing/2014/main" id="{D0CA78B5-DBD5-4B62-BE60-455D176877F5}"/>
                  </a:ext>
                </a:extLst>
              </p:cNvPr>
              <p:cNvGrpSpPr/>
              <p:nvPr/>
            </p:nvGrpSpPr>
            <p:grpSpPr>
              <a:xfrm rot="10800000">
                <a:off x="11779436" y="5343721"/>
                <a:ext cx="880077" cy="3236055"/>
                <a:chOff x="11227852" y="5343722"/>
                <a:chExt cx="880077" cy="3236055"/>
              </a:xfrm>
            </p:grpSpPr>
            <p:sp>
              <p:nvSpPr>
                <p:cNvPr id="123" name="Isosceles Triangle 122">
                  <a:extLst>
                    <a:ext uri="{FF2B5EF4-FFF2-40B4-BE49-F238E27FC236}">
                      <a16:creationId xmlns:a16="http://schemas.microsoft.com/office/drawing/2014/main" id="{967B0C87-7313-439F-A1F2-6F90EB2CF58C}"/>
                    </a:ext>
                  </a:extLst>
                </p:cNvPr>
                <p:cNvSpPr/>
                <p:nvPr/>
              </p:nvSpPr>
              <p:spPr>
                <a:xfrm>
                  <a:off x="11385058" y="5343722"/>
                  <a:ext cx="681264" cy="2557906"/>
                </a:xfrm>
                <a:prstGeom prst="triangle">
                  <a:avLst>
                    <a:gd name="adj" fmla="val 75028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28" name="Isosceles Triangle 52">
                  <a:extLst>
                    <a:ext uri="{FF2B5EF4-FFF2-40B4-BE49-F238E27FC236}">
                      <a16:creationId xmlns:a16="http://schemas.microsoft.com/office/drawing/2014/main" id="{5ACDF93F-B314-4DA2-88C8-D1AF6F68F123}"/>
                    </a:ext>
                  </a:extLst>
                </p:cNvPr>
                <p:cNvSpPr/>
                <p:nvPr/>
              </p:nvSpPr>
              <p:spPr>
                <a:xfrm rot="10800000" flipH="1">
                  <a:off x="11227852" y="7901628"/>
                  <a:ext cx="880077" cy="678149"/>
                </a:xfrm>
                <a:custGeom>
                  <a:avLst/>
                  <a:gdLst>
                    <a:gd name="connsiteX0" fmla="*/ 0 w 1133756"/>
                    <a:gd name="connsiteY0" fmla="*/ 1061950 h 1061950"/>
                    <a:gd name="connsiteX1" fmla="*/ 1009190 w 1133756"/>
                    <a:gd name="connsiteY1" fmla="*/ 0 h 1061950"/>
                    <a:gd name="connsiteX2" fmla="*/ 1133756 w 1133756"/>
                    <a:gd name="connsiteY2" fmla="*/ 1061950 h 1061950"/>
                    <a:gd name="connsiteX3" fmla="*/ 0 w 1133756"/>
                    <a:gd name="connsiteY3" fmla="*/ 1061950 h 1061950"/>
                    <a:gd name="connsiteX0" fmla="*/ 257635 w 1391391"/>
                    <a:gd name="connsiteY0" fmla="*/ 1052425 h 1052425"/>
                    <a:gd name="connsiteX1" fmla="*/ 0 w 1391391"/>
                    <a:gd name="connsiteY1" fmla="*/ 0 h 1052425"/>
                    <a:gd name="connsiteX2" fmla="*/ 1391391 w 1391391"/>
                    <a:gd name="connsiteY2" fmla="*/ 1052425 h 1052425"/>
                    <a:gd name="connsiteX3" fmla="*/ 257635 w 1391391"/>
                    <a:gd name="connsiteY3" fmla="*/ 1052425 h 1052425"/>
                    <a:gd name="connsiteX0" fmla="*/ 0 w 1133756"/>
                    <a:gd name="connsiteY0" fmla="*/ 1119100 h 1119100"/>
                    <a:gd name="connsiteX1" fmla="*/ 573539 w 1133756"/>
                    <a:gd name="connsiteY1" fmla="*/ 0 h 1119100"/>
                    <a:gd name="connsiteX2" fmla="*/ 1133756 w 1133756"/>
                    <a:gd name="connsiteY2" fmla="*/ 1119100 h 1119100"/>
                    <a:gd name="connsiteX3" fmla="*/ 0 w 1133756"/>
                    <a:gd name="connsiteY3" fmla="*/ 1119100 h 1119100"/>
                    <a:gd name="connsiteX0" fmla="*/ 229618 w 1363374"/>
                    <a:gd name="connsiteY0" fmla="*/ 1071475 h 1071475"/>
                    <a:gd name="connsiteX1" fmla="*/ 0 w 1363374"/>
                    <a:gd name="connsiteY1" fmla="*/ 0 h 1071475"/>
                    <a:gd name="connsiteX2" fmla="*/ 1363374 w 1363374"/>
                    <a:gd name="connsiteY2" fmla="*/ 1071475 h 1071475"/>
                    <a:gd name="connsiteX3" fmla="*/ 229618 w 1363374"/>
                    <a:gd name="connsiteY3" fmla="*/ 1071475 h 1071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63374" h="1071475">
                      <a:moveTo>
                        <a:pt x="229618" y="1071475"/>
                      </a:moveTo>
                      <a:lnTo>
                        <a:pt x="0" y="0"/>
                      </a:lnTo>
                      <a:lnTo>
                        <a:pt x="1363374" y="1071475"/>
                      </a:lnTo>
                      <a:lnTo>
                        <a:pt x="229618" y="107147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sp>
            <p:nvSpPr>
              <p:cNvPr id="129" name="Isosceles Triangle 128">
                <a:extLst>
                  <a:ext uri="{FF2B5EF4-FFF2-40B4-BE49-F238E27FC236}">
                    <a16:creationId xmlns:a16="http://schemas.microsoft.com/office/drawing/2014/main" id="{52D40B2C-A411-4B60-B63A-CB07E7A8F681}"/>
                  </a:ext>
                </a:extLst>
              </p:cNvPr>
              <p:cNvSpPr/>
              <p:nvPr/>
            </p:nvSpPr>
            <p:spPr>
              <a:xfrm>
                <a:off x="12136201" y="5343722"/>
                <a:ext cx="681264" cy="2557906"/>
              </a:xfrm>
              <a:prstGeom prst="triangle">
                <a:avLst>
                  <a:gd name="adj" fmla="val 75028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52BD9012-E494-4501-8409-C39693284C58}"/>
                </a:ext>
              </a:extLst>
            </p:cNvPr>
            <p:cNvGrpSpPr/>
            <p:nvPr/>
          </p:nvGrpSpPr>
          <p:grpSpPr>
            <a:xfrm>
              <a:off x="6778129" y="2731451"/>
              <a:ext cx="820058" cy="820058"/>
              <a:chOff x="1445184" y="3340835"/>
              <a:chExt cx="820058" cy="820058"/>
            </a:xfrm>
          </p:grpSpPr>
          <p:sp>
            <p:nvSpPr>
              <p:cNvPr id="47" name="Partial Circle 46">
                <a:extLst>
                  <a:ext uri="{FF2B5EF4-FFF2-40B4-BE49-F238E27FC236}">
                    <a16:creationId xmlns:a16="http://schemas.microsoft.com/office/drawing/2014/main" id="{0B4AF56A-D915-4592-BD5F-0417FB4F0FEA}"/>
                  </a:ext>
                </a:extLst>
              </p:cNvPr>
              <p:cNvSpPr/>
              <p:nvPr/>
            </p:nvSpPr>
            <p:spPr>
              <a:xfrm>
                <a:off x="1445184" y="3340835"/>
                <a:ext cx="820058" cy="820058"/>
              </a:xfrm>
              <a:prstGeom prst="pie">
                <a:avLst>
                  <a:gd name="adj1" fmla="val 10851862"/>
                  <a:gd name="adj2" fmla="val 18100005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21CFB601-CC3C-4EAD-B24B-62D12D31A361}"/>
                  </a:ext>
                </a:extLst>
              </p:cNvPr>
              <p:cNvSpPr/>
              <p:nvPr/>
            </p:nvSpPr>
            <p:spPr>
              <a:xfrm>
                <a:off x="1569644" y="3393943"/>
                <a:ext cx="338514" cy="294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/>
                  <a:t>θ</a:t>
                </a:r>
                <a:r>
                  <a:rPr lang="en-GB" dirty="0"/>
                  <a:t>2</a:t>
                </a:r>
                <a:endParaRPr lang="el-GR" dirty="0"/>
              </a:p>
            </p:txBody>
          </p:sp>
        </p:grp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33DE94CA-1BF5-4531-9A03-6CFEB494E1E7}"/>
                </a:ext>
              </a:extLst>
            </p:cNvPr>
            <p:cNvSpPr/>
            <p:nvPr/>
          </p:nvSpPr>
          <p:spPr>
            <a:xfrm>
              <a:off x="6486384" y="1692394"/>
              <a:ext cx="495650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Q</a:t>
              </a:r>
              <a:endParaRPr lang="el-GR" sz="3600" dirty="0"/>
            </a:p>
          </p:txBody>
        </p: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477E576E-5EF3-4149-A66F-F65562994D91}"/>
                </a:ext>
              </a:extLst>
            </p:cNvPr>
            <p:cNvSpPr/>
            <p:nvPr/>
          </p:nvSpPr>
          <p:spPr>
            <a:xfrm>
              <a:off x="6540616" y="2991995"/>
              <a:ext cx="396262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S</a:t>
              </a:r>
              <a:endParaRPr lang="el-GR" sz="3600" dirty="0"/>
            </a:p>
          </p:txBody>
        </p: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CB72A107-793A-4AC0-BD08-A439C87F4A04}"/>
                </a:ext>
              </a:extLst>
            </p:cNvPr>
            <p:cNvGrpSpPr/>
            <p:nvPr/>
          </p:nvGrpSpPr>
          <p:grpSpPr>
            <a:xfrm>
              <a:off x="5830643" y="2696707"/>
              <a:ext cx="892748" cy="892748"/>
              <a:chOff x="1417289" y="3297631"/>
              <a:chExt cx="892748" cy="892748"/>
            </a:xfrm>
          </p:grpSpPr>
          <p:sp>
            <p:nvSpPr>
              <p:cNvPr id="63" name="Partial Circle 62">
                <a:extLst>
                  <a:ext uri="{FF2B5EF4-FFF2-40B4-BE49-F238E27FC236}">
                    <a16:creationId xmlns:a16="http://schemas.microsoft.com/office/drawing/2014/main" id="{121F96C8-F58F-4FB7-BE7A-4AB08EF77D3C}"/>
                  </a:ext>
                </a:extLst>
              </p:cNvPr>
              <p:cNvSpPr/>
              <p:nvPr/>
            </p:nvSpPr>
            <p:spPr>
              <a:xfrm>
                <a:off x="1417289" y="3297631"/>
                <a:ext cx="892748" cy="892748"/>
              </a:xfrm>
              <a:prstGeom prst="pie">
                <a:avLst>
                  <a:gd name="adj1" fmla="val 18127945"/>
                  <a:gd name="adj2" fmla="val 10241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DD7B7572-4176-43EE-86CA-946EA2AC5632}"/>
                  </a:ext>
                </a:extLst>
              </p:cNvPr>
              <p:cNvSpPr/>
              <p:nvPr/>
            </p:nvSpPr>
            <p:spPr>
              <a:xfrm>
                <a:off x="1958373" y="3453188"/>
                <a:ext cx="338514" cy="294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/>
                  <a:t>θ</a:t>
                </a:r>
                <a:r>
                  <a:rPr lang="en-GB" dirty="0"/>
                  <a:t>1</a:t>
                </a:r>
                <a:endParaRPr lang="el-GR" dirty="0"/>
              </a:p>
            </p:txBody>
          </p:sp>
        </p:grpSp>
      </p:grpSp>
      <p:sp>
        <p:nvSpPr>
          <p:cNvPr id="68" name="Rectangle 67">
            <a:extLst>
              <a:ext uri="{FF2B5EF4-FFF2-40B4-BE49-F238E27FC236}">
                <a16:creationId xmlns:a16="http://schemas.microsoft.com/office/drawing/2014/main" id="{77347164-EE2E-499E-BA85-788BF4CA3C48}"/>
              </a:ext>
            </a:extLst>
          </p:cNvPr>
          <p:cNvSpPr/>
          <p:nvPr/>
        </p:nvSpPr>
        <p:spPr>
          <a:xfrm>
            <a:off x="2176567" y="2594747"/>
            <a:ext cx="423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X</a:t>
            </a:r>
            <a:endParaRPr lang="el-GR" sz="3600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79BC8409-26F7-4A5A-B3D9-E621205A591A}"/>
              </a:ext>
            </a:extLst>
          </p:cNvPr>
          <p:cNvSpPr/>
          <p:nvPr/>
        </p:nvSpPr>
        <p:spPr>
          <a:xfrm>
            <a:off x="2328707" y="3429458"/>
            <a:ext cx="4090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Y</a:t>
            </a:r>
            <a:endParaRPr lang="el-GR" sz="36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D0796D2A-C7FA-41E0-BB2F-DBC998BE3DBB}"/>
              </a:ext>
            </a:extLst>
          </p:cNvPr>
          <p:cNvGrpSpPr/>
          <p:nvPr/>
        </p:nvGrpSpPr>
        <p:grpSpPr>
          <a:xfrm>
            <a:off x="7511794" y="111331"/>
            <a:ext cx="4770287" cy="3299662"/>
            <a:chOff x="7513227" y="435810"/>
            <a:chExt cx="4770287" cy="3299662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77D19C53-06D5-4E82-B80C-B6B40096B274}"/>
                </a:ext>
              </a:extLst>
            </p:cNvPr>
            <p:cNvGrpSpPr/>
            <p:nvPr/>
          </p:nvGrpSpPr>
          <p:grpSpPr>
            <a:xfrm rot="20640427">
              <a:off x="7669142" y="435810"/>
              <a:ext cx="4614372" cy="2838154"/>
              <a:chOff x="3726609" y="4959391"/>
              <a:chExt cx="5339397" cy="3315067"/>
            </a:xfrm>
          </p:grpSpPr>
          <p:sp>
            <p:nvSpPr>
              <p:cNvPr id="118" name="Isosceles Triangle 13">
                <a:extLst>
                  <a:ext uri="{FF2B5EF4-FFF2-40B4-BE49-F238E27FC236}">
                    <a16:creationId xmlns:a16="http://schemas.microsoft.com/office/drawing/2014/main" id="{CB13CC08-1D0F-487B-BF17-B58303745DEA}"/>
                  </a:ext>
                </a:extLst>
              </p:cNvPr>
              <p:cNvSpPr/>
              <p:nvPr/>
            </p:nvSpPr>
            <p:spPr>
              <a:xfrm>
                <a:off x="5048340" y="4959391"/>
                <a:ext cx="1681147" cy="2599634"/>
              </a:xfrm>
              <a:custGeom>
                <a:avLst/>
                <a:gdLst>
                  <a:gd name="connsiteX0" fmla="*/ 0 w 1187661"/>
                  <a:gd name="connsiteY0" fmla="*/ 2557906 h 2557906"/>
                  <a:gd name="connsiteX1" fmla="*/ 1057173 w 1187661"/>
                  <a:gd name="connsiteY1" fmla="*/ 0 h 2557906"/>
                  <a:gd name="connsiteX2" fmla="*/ 1187661 w 1187661"/>
                  <a:gd name="connsiteY2" fmla="*/ 2557906 h 2557906"/>
                  <a:gd name="connsiteX3" fmla="*/ 0 w 1187661"/>
                  <a:gd name="connsiteY3" fmla="*/ 2557906 h 2557906"/>
                  <a:gd name="connsiteX0" fmla="*/ 0 w 1685823"/>
                  <a:gd name="connsiteY0" fmla="*/ 2570606 h 2570606"/>
                  <a:gd name="connsiteX1" fmla="*/ 1685823 w 1685823"/>
                  <a:gd name="connsiteY1" fmla="*/ 0 h 2570606"/>
                  <a:gd name="connsiteX2" fmla="*/ 1187661 w 1685823"/>
                  <a:gd name="connsiteY2" fmla="*/ 2570606 h 2570606"/>
                  <a:gd name="connsiteX3" fmla="*/ 0 w 1685823"/>
                  <a:gd name="connsiteY3" fmla="*/ 2570606 h 2570606"/>
                  <a:gd name="connsiteX0" fmla="*/ 0 w 1685823"/>
                  <a:gd name="connsiteY0" fmla="*/ 2570606 h 2570606"/>
                  <a:gd name="connsiteX1" fmla="*/ 1685823 w 1685823"/>
                  <a:gd name="connsiteY1" fmla="*/ 0 h 2570606"/>
                  <a:gd name="connsiteX2" fmla="*/ 1206711 w 1685823"/>
                  <a:gd name="connsiteY2" fmla="*/ 2570606 h 2570606"/>
                  <a:gd name="connsiteX3" fmla="*/ 0 w 1685823"/>
                  <a:gd name="connsiteY3" fmla="*/ 2570606 h 2570606"/>
                  <a:gd name="connsiteX0" fmla="*/ 0 w 1746124"/>
                  <a:gd name="connsiteY0" fmla="*/ 2599634 h 2599634"/>
                  <a:gd name="connsiteX1" fmla="*/ 1746124 w 1746124"/>
                  <a:gd name="connsiteY1" fmla="*/ 0 h 2599634"/>
                  <a:gd name="connsiteX2" fmla="*/ 1206711 w 1746124"/>
                  <a:gd name="connsiteY2" fmla="*/ 2599634 h 2599634"/>
                  <a:gd name="connsiteX3" fmla="*/ 0 w 1746124"/>
                  <a:gd name="connsiteY3" fmla="*/ 2599634 h 2599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46124" h="2599634">
                    <a:moveTo>
                      <a:pt x="0" y="2599634"/>
                    </a:moveTo>
                    <a:lnTo>
                      <a:pt x="1746124" y="0"/>
                    </a:lnTo>
                    <a:lnTo>
                      <a:pt x="1206711" y="2599634"/>
                    </a:lnTo>
                    <a:lnTo>
                      <a:pt x="0" y="2599634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9" name="Isosceles Triangle 14">
                <a:extLst>
                  <a:ext uri="{FF2B5EF4-FFF2-40B4-BE49-F238E27FC236}">
                    <a16:creationId xmlns:a16="http://schemas.microsoft.com/office/drawing/2014/main" id="{B738C478-0CC5-497B-9693-38B685E491EC}"/>
                  </a:ext>
                </a:extLst>
              </p:cNvPr>
              <p:cNvSpPr/>
              <p:nvPr/>
            </p:nvSpPr>
            <p:spPr>
              <a:xfrm>
                <a:off x="3726609" y="5001119"/>
                <a:ext cx="2992572" cy="2557906"/>
              </a:xfrm>
              <a:custGeom>
                <a:avLst/>
                <a:gdLst>
                  <a:gd name="connsiteX0" fmla="*/ 0 w 2088332"/>
                  <a:gd name="connsiteY0" fmla="*/ 4052967 h 4052967"/>
                  <a:gd name="connsiteX1" fmla="*/ 1507985 w 2088332"/>
                  <a:gd name="connsiteY1" fmla="*/ 0 h 4052967"/>
                  <a:gd name="connsiteX2" fmla="*/ 2088332 w 2088332"/>
                  <a:gd name="connsiteY2" fmla="*/ 4052967 h 4052967"/>
                  <a:gd name="connsiteX3" fmla="*/ 0 w 2088332"/>
                  <a:gd name="connsiteY3" fmla="*/ 4052967 h 4052967"/>
                  <a:gd name="connsiteX0" fmla="*/ 0 w 4728263"/>
                  <a:gd name="connsiteY0" fmla="*/ 4092724 h 4092724"/>
                  <a:gd name="connsiteX1" fmla="*/ 4728263 w 4728263"/>
                  <a:gd name="connsiteY1" fmla="*/ 0 h 4092724"/>
                  <a:gd name="connsiteX2" fmla="*/ 2088332 w 4728263"/>
                  <a:gd name="connsiteY2" fmla="*/ 4092724 h 4092724"/>
                  <a:gd name="connsiteX3" fmla="*/ 0 w 4728263"/>
                  <a:gd name="connsiteY3" fmla="*/ 4092724 h 409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8263" h="4092724">
                    <a:moveTo>
                      <a:pt x="0" y="4092724"/>
                    </a:moveTo>
                    <a:lnTo>
                      <a:pt x="4728263" y="0"/>
                    </a:lnTo>
                    <a:lnTo>
                      <a:pt x="2088332" y="4092724"/>
                    </a:lnTo>
                    <a:lnTo>
                      <a:pt x="0" y="4092724"/>
                    </a:lnTo>
                    <a:close/>
                  </a:path>
                </a:pathLst>
              </a:cu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Isosceles Triangle 119">
                <a:extLst>
                  <a:ext uri="{FF2B5EF4-FFF2-40B4-BE49-F238E27FC236}">
                    <a16:creationId xmlns:a16="http://schemas.microsoft.com/office/drawing/2014/main" id="{EC7F9D54-E441-499D-B364-9A2EBA629850}"/>
                  </a:ext>
                </a:extLst>
              </p:cNvPr>
              <p:cNvSpPr/>
              <p:nvPr/>
            </p:nvSpPr>
            <p:spPr>
              <a:xfrm rot="10800000" flipH="1">
                <a:off x="5616752" y="7554713"/>
                <a:ext cx="576994" cy="672120"/>
              </a:xfrm>
              <a:prstGeom prst="triangle">
                <a:avLst>
                  <a:gd name="adj" fmla="val 76475"/>
                </a:avLst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Isosceles Triangle 47">
                <a:extLst>
                  <a:ext uri="{FF2B5EF4-FFF2-40B4-BE49-F238E27FC236}">
                    <a16:creationId xmlns:a16="http://schemas.microsoft.com/office/drawing/2014/main" id="{0086CA56-B827-4C2A-A40A-07D294416F03}"/>
                  </a:ext>
                </a:extLst>
              </p:cNvPr>
              <p:cNvSpPr/>
              <p:nvPr/>
            </p:nvSpPr>
            <p:spPr>
              <a:xfrm rot="10800000" flipH="1">
                <a:off x="3741123" y="7554713"/>
                <a:ext cx="2322005" cy="684177"/>
              </a:xfrm>
              <a:custGeom>
                <a:avLst/>
                <a:gdLst>
                  <a:gd name="connsiteX0" fmla="*/ 0 w 2955235"/>
                  <a:gd name="connsiteY0" fmla="*/ 1061950 h 1061950"/>
                  <a:gd name="connsiteX1" fmla="*/ 2630543 w 2955235"/>
                  <a:gd name="connsiteY1" fmla="*/ 0 h 1061950"/>
                  <a:gd name="connsiteX2" fmla="*/ 2955235 w 2955235"/>
                  <a:gd name="connsiteY2" fmla="*/ 1061950 h 1061950"/>
                  <a:gd name="connsiteX3" fmla="*/ 0 w 2955235"/>
                  <a:gd name="connsiteY3" fmla="*/ 1061950 h 1061950"/>
                  <a:gd name="connsiteX0" fmla="*/ 0 w 3668768"/>
                  <a:gd name="connsiteY0" fmla="*/ 1081000 h 1081000"/>
                  <a:gd name="connsiteX1" fmla="*/ 3668768 w 3668768"/>
                  <a:gd name="connsiteY1" fmla="*/ 0 h 1081000"/>
                  <a:gd name="connsiteX2" fmla="*/ 2955235 w 3668768"/>
                  <a:gd name="connsiteY2" fmla="*/ 1081000 h 1081000"/>
                  <a:gd name="connsiteX3" fmla="*/ 0 w 3668768"/>
                  <a:gd name="connsiteY3" fmla="*/ 1081000 h 10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8768" h="1081000">
                    <a:moveTo>
                      <a:pt x="0" y="1081000"/>
                    </a:moveTo>
                    <a:lnTo>
                      <a:pt x="3668768" y="0"/>
                    </a:lnTo>
                    <a:lnTo>
                      <a:pt x="2955235" y="1081000"/>
                    </a:lnTo>
                    <a:lnTo>
                      <a:pt x="0" y="1081000"/>
                    </a:lnTo>
                    <a:close/>
                  </a:path>
                </a:pathLst>
              </a:cu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4" name="Isosceles Triangle 13">
                <a:extLst>
                  <a:ext uri="{FF2B5EF4-FFF2-40B4-BE49-F238E27FC236}">
                    <a16:creationId xmlns:a16="http://schemas.microsoft.com/office/drawing/2014/main" id="{9FAAA0A7-6067-4730-B1E7-19A7024D1009}"/>
                  </a:ext>
                </a:extLst>
              </p:cNvPr>
              <p:cNvSpPr/>
              <p:nvPr/>
            </p:nvSpPr>
            <p:spPr>
              <a:xfrm rot="10800000">
                <a:off x="6063128" y="5674824"/>
                <a:ext cx="1681147" cy="2599634"/>
              </a:xfrm>
              <a:custGeom>
                <a:avLst/>
                <a:gdLst>
                  <a:gd name="connsiteX0" fmla="*/ 0 w 1187661"/>
                  <a:gd name="connsiteY0" fmla="*/ 2557906 h 2557906"/>
                  <a:gd name="connsiteX1" fmla="*/ 1057173 w 1187661"/>
                  <a:gd name="connsiteY1" fmla="*/ 0 h 2557906"/>
                  <a:gd name="connsiteX2" fmla="*/ 1187661 w 1187661"/>
                  <a:gd name="connsiteY2" fmla="*/ 2557906 h 2557906"/>
                  <a:gd name="connsiteX3" fmla="*/ 0 w 1187661"/>
                  <a:gd name="connsiteY3" fmla="*/ 2557906 h 2557906"/>
                  <a:gd name="connsiteX0" fmla="*/ 0 w 1685823"/>
                  <a:gd name="connsiteY0" fmla="*/ 2570606 h 2570606"/>
                  <a:gd name="connsiteX1" fmla="*/ 1685823 w 1685823"/>
                  <a:gd name="connsiteY1" fmla="*/ 0 h 2570606"/>
                  <a:gd name="connsiteX2" fmla="*/ 1187661 w 1685823"/>
                  <a:gd name="connsiteY2" fmla="*/ 2570606 h 2570606"/>
                  <a:gd name="connsiteX3" fmla="*/ 0 w 1685823"/>
                  <a:gd name="connsiteY3" fmla="*/ 2570606 h 2570606"/>
                  <a:gd name="connsiteX0" fmla="*/ 0 w 1685823"/>
                  <a:gd name="connsiteY0" fmla="*/ 2570606 h 2570606"/>
                  <a:gd name="connsiteX1" fmla="*/ 1685823 w 1685823"/>
                  <a:gd name="connsiteY1" fmla="*/ 0 h 2570606"/>
                  <a:gd name="connsiteX2" fmla="*/ 1206711 w 1685823"/>
                  <a:gd name="connsiteY2" fmla="*/ 2570606 h 2570606"/>
                  <a:gd name="connsiteX3" fmla="*/ 0 w 1685823"/>
                  <a:gd name="connsiteY3" fmla="*/ 2570606 h 2570606"/>
                  <a:gd name="connsiteX0" fmla="*/ 0 w 1746124"/>
                  <a:gd name="connsiteY0" fmla="*/ 2599634 h 2599634"/>
                  <a:gd name="connsiteX1" fmla="*/ 1746124 w 1746124"/>
                  <a:gd name="connsiteY1" fmla="*/ 0 h 2599634"/>
                  <a:gd name="connsiteX2" fmla="*/ 1206711 w 1746124"/>
                  <a:gd name="connsiteY2" fmla="*/ 2599634 h 2599634"/>
                  <a:gd name="connsiteX3" fmla="*/ 0 w 1746124"/>
                  <a:gd name="connsiteY3" fmla="*/ 2599634 h 2599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46124" h="2599634">
                    <a:moveTo>
                      <a:pt x="0" y="2599634"/>
                    </a:moveTo>
                    <a:lnTo>
                      <a:pt x="1746124" y="0"/>
                    </a:lnTo>
                    <a:lnTo>
                      <a:pt x="1206711" y="2599634"/>
                    </a:lnTo>
                    <a:lnTo>
                      <a:pt x="0" y="2599634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5" name="Isosceles Triangle 14">
                <a:extLst>
                  <a:ext uri="{FF2B5EF4-FFF2-40B4-BE49-F238E27FC236}">
                    <a16:creationId xmlns:a16="http://schemas.microsoft.com/office/drawing/2014/main" id="{B87AA927-873E-4DF2-AB4C-EADCD5F17186}"/>
                  </a:ext>
                </a:extLst>
              </p:cNvPr>
              <p:cNvSpPr/>
              <p:nvPr/>
            </p:nvSpPr>
            <p:spPr>
              <a:xfrm rot="10800000">
                <a:off x="6073434" y="5674824"/>
                <a:ext cx="2992572" cy="2557906"/>
              </a:xfrm>
              <a:custGeom>
                <a:avLst/>
                <a:gdLst>
                  <a:gd name="connsiteX0" fmla="*/ 0 w 2088332"/>
                  <a:gd name="connsiteY0" fmla="*/ 4052967 h 4052967"/>
                  <a:gd name="connsiteX1" fmla="*/ 1507985 w 2088332"/>
                  <a:gd name="connsiteY1" fmla="*/ 0 h 4052967"/>
                  <a:gd name="connsiteX2" fmla="*/ 2088332 w 2088332"/>
                  <a:gd name="connsiteY2" fmla="*/ 4052967 h 4052967"/>
                  <a:gd name="connsiteX3" fmla="*/ 0 w 2088332"/>
                  <a:gd name="connsiteY3" fmla="*/ 4052967 h 4052967"/>
                  <a:gd name="connsiteX0" fmla="*/ 0 w 4728263"/>
                  <a:gd name="connsiteY0" fmla="*/ 4092724 h 4092724"/>
                  <a:gd name="connsiteX1" fmla="*/ 4728263 w 4728263"/>
                  <a:gd name="connsiteY1" fmla="*/ 0 h 4092724"/>
                  <a:gd name="connsiteX2" fmla="*/ 2088332 w 4728263"/>
                  <a:gd name="connsiteY2" fmla="*/ 4092724 h 4092724"/>
                  <a:gd name="connsiteX3" fmla="*/ 0 w 4728263"/>
                  <a:gd name="connsiteY3" fmla="*/ 4092724 h 409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8263" h="4092724">
                    <a:moveTo>
                      <a:pt x="0" y="4092724"/>
                    </a:moveTo>
                    <a:lnTo>
                      <a:pt x="4728263" y="0"/>
                    </a:lnTo>
                    <a:lnTo>
                      <a:pt x="2088332" y="4092724"/>
                    </a:lnTo>
                    <a:lnTo>
                      <a:pt x="0" y="4092724"/>
                    </a:lnTo>
                    <a:close/>
                  </a:path>
                </a:pathLst>
              </a:cu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6" name="Isosceles Triangle 125">
                <a:extLst>
                  <a:ext uri="{FF2B5EF4-FFF2-40B4-BE49-F238E27FC236}">
                    <a16:creationId xmlns:a16="http://schemas.microsoft.com/office/drawing/2014/main" id="{84C0753A-B6F9-4755-89B9-580FBE6713D5}"/>
                  </a:ext>
                </a:extLst>
              </p:cNvPr>
              <p:cNvSpPr/>
              <p:nvPr/>
            </p:nvSpPr>
            <p:spPr>
              <a:xfrm flipH="1">
                <a:off x="6596746" y="4982948"/>
                <a:ext cx="576994" cy="672120"/>
              </a:xfrm>
              <a:prstGeom prst="triangle">
                <a:avLst>
                  <a:gd name="adj" fmla="val 76475"/>
                </a:avLst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Isosceles Triangle 47">
                <a:extLst>
                  <a:ext uri="{FF2B5EF4-FFF2-40B4-BE49-F238E27FC236}">
                    <a16:creationId xmlns:a16="http://schemas.microsoft.com/office/drawing/2014/main" id="{6202EA4E-D596-4DE6-BB5F-19E3BB7A1FE2}"/>
                  </a:ext>
                </a:extLst>
              </p:cNvPr>
              <p:cNvSpPr/>
              <p:nvPr/>
            </p:nvSpPr>
            <p:spPr>
              <a:xfrm flipH="1">
                <a:off x="6727364" y="4970891"/>
                <a:ext cx="2322005" cy="684177"/>
              </a:xfrm>
              <a:custGeom>
                <a:avLst/>
                <a:gdLst>
                  <a:gd name="connsiteX0" fmla="*/ 0 w 2955235"/>
                  <a:gd name="connsiteY0" fmla="*/ 1061950 h 1061950"/>
                  <a:gd name="connsiteX1" fmla="*/ 2630543 w 2955235"/>
                  <a:gd name="connsiteY1" fmla="*/ 0 h 1061950"/>
                  <a:gd name="connsiteX2" fmla="*/ 2955235 w 2955235"/>
                  <a:gd name="connsiteY2" fmla="*/ 1061950 h 1061950"/>
                  <a:gd name="connsiteX3" fmla="*/ 0 w 2955235"/>
                  <a:gd name="connsiteY3" fmla="*/ 1061950 h 1061950"/>
                  <a:gd name="connsiteX0" fmla="*/ 0 w 3668768"/>
                  <a:gd name="connsiteY0" fmla="*/ 1081000 h 1081000"/>
                  <a:gd name="connsiteX1" fmla="*/ 3668768 w 3668768"/>
                  <a:gd name="connsiteY1" fmla="*/ 0 h 1081000"/>
                  <a:gd name="connsiteX2" fmla="*/ 2955235 w 3668768"/>
                  <a:gd name="connsiteY2" fmla="*/ 1081000 h 1081000"/>
                  <a:gd name="connsiteX3" fmla="*/ 0 w 3668768"/>
                  <a:gd name="connsiteY3" fmla="*/ 1081000 h 10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8768" h="1081000">
                    <a:moveTo>
                      <a:pt x="0" y="1081000"/>
                    </a:moveTo>
                    <a:lnTo>
                      <a:pt x="3668768" y="0"/>
                    </a:lnTo>
                    <a:lnTo>
                      <a:pt x="2955235" y="1081000"/>
                    </a:lnTo>
                    <a:lnTo>
                      <a:pt x="0" y="1081000"/>
                    </a:lnTo>
                    <a:close/>
                  </a:path>
                </a:pathLst>
              </a:cu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289A925E-3186-4460-9A22-7DF0F1CDC3B2}"/>
                </a:ext>
              </a:extLst>
            </p:cNvPr>
            <p:cNvSpPr/>
            <p:nvPr/>
          </p:nvSpPr>
          <p:spPr>
            <a:xfrm>
              <a:off x="8667015" y="1266849"/>
              <a:ext cx="4235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P</a:t>
              </a:r>
              <a:endParaRPr lang="el-GR" sz="3600" dirty="0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3001FE2-FEDD-48F5-9978-F5B44B655600}"/>
                </a:ext>
              </a:extLst>
            </p:cNvPr>
            <p:cNvSpPr/>
            <p:nvPr/>
          </p:nvSpPr>
          <p:spPr>
            <a:xfrm>
              <a:off x="8829282" y="3089141"/>
              <a:ext cx="43473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R</a:t>
              </a:r>
              <a:endParaRPr lang="el-GR" sz="3600" dirty="0"/>
            </a:p>
          </p:txBody>
        </p: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6AD451F2-6D2E-43B8-8CD8-B36FEDEAF2E0}"/>
                </a:ext>
              </a:extLst>
            </p:cNvPr>
            <p:cNvGrpSpPr/>
            <p:nvPr/>
          </p:nvGrpSpPr>
          <p:grpSpPr>
            <a:xfrm>
              <a:off x="7513227" y="2831961"/>
              <a:ext cx="892748" cy="892748"/>
              <a:chOff x="1417289" y="3297631"/>
              <a:chExt cx="892748" cy="892748"/>
            </a:xfrm>
          </p:grpSpPr>
          <p:sp>
            <p:nvSpPr>
              <p:cNvPr id="60" name="Partial Circle 59">
                <a:extLst>
                  <a:ext uri="{FF2B5EF4-FFF2-40B4-BE49-F238E27FC236}">
                    <a16:creationId xmlns:a16="http://schemas.microsoft.com/office/drawing/2014/main" id="{BB05DEEC-B055-4599-989A-06426101756C}"/>
                  </a:ext>
                </a:extLst>
              </p:cNvPr>
              <p:cNvSpPr/>
              <p:nvPr/>
            </p:nvSpPr>
            <p:spPr>
              <a:xfrm>
                <a:off x="1417289" y="3297631"/>
                <a:ext cx="892748" cy="892748"/>
              </a:xfrm>
              <a:prstGeom prst="pie">
                <a:avLst>
                  <a:gd name="adj1" fmla="val 18127945"/>
                  <a:gd name="adj2" fmla="val 10241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61" name="Rectangle 60">
                <a:extLst>
                  <a:ext uri="{FF2B5EF4-FFF2-40B4-BE49-F238E27FC236}">
                    <a16:creationId xmlns:a16="http://schemas.microsoft.com/office/drawing/2014/main" id="{A0AF322A-345E-4CD5-B15C-D433A83BAD26}"/>
                  </a:ext>
                </a:extLst>
              </p:cNvPr>
              <p:cNvSpPr/>
              <p:nvPr/>
            </p:nvSpPr>
            <p:spPr>
              <a:xfrm>
                <a:off x="1958373" y="3453188"/>
                <a:ext cx="338514" cy="294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/>
                  <a:t>θ</a:t>
                </a:r>
                <a:r>
                  <a:rPr lang="en-GB" dirty="0"/>
                  <a:t>1</a:t>
                </a:r>
                <a:endParaRPr lang="el-GR" dirty="0"/>
              </a:p>
            </p:txBody>
          </p:sp>
        </p:grpSp>
        <p:sp>
          <p:nvSpPr>
            <p:cNvPr id="72" name="Partial Circle 71">
              <a:extLst>
                <a:ext uri="{FF2B5EF4-FFF2-40B4-BE49-F238E27FC236}">
                  <a16:creationId xmlns:a16="http://schemas.microsoft.com/office/drawing/2014/main" id="{50C56AFA-8726-4D76-BE83-B7AFF980A38B}"/>
                </a:ext>
              </a:extLst>
            </p:cNvPr>
            <p:cNvSpPr/>
            <p:nvPr/>
          </p:nvSpPr>
          <p:spPr>
            <a:xfrm>
              <a:off x="9687323" y="2851548"/>
              <a:ext cx="820058" cy="820058"/>
            </a:xfrm>
            <a:prstGeom prst="pie">
              <a:avLst>
                <a:gd name="adj1" fmla="val 10851862"/>
                <a:gd name="adj2" fmla="val 1810000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5FD8CBD9-ABB7-4C08-9AEA-3EB5CA77DD7F}"/>
                </a:ext>
              </a:extLst>
            </p:cNvPr>
            <p:cNvSpPr/>
            <p:nvPr/>
          </p:nvSpPr>
          <p:spPr>
            <a:xfrm>
              <a:off x="9811783" y="2904656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2</a:t>
              </a:r>
              <a:endParaRPr lang="el-GR" dirty="0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C5E019B-5FA4-43C9-8F7D-AC317364D060}"/>
              </a:ext>
            </a:extLst>
          </p:cNvPr>
          <p:cNvGrpSpPr/>
          <p:nvPr/>
        </p:nvGrpSpPr>
        <p:grpSpPr>
          <a:xfrm>
            <a:off x="4935872" y="3598785"/>
            <a:ext cx="4967537" cy="3337081"/>
            <a:chOff x="4905007" y="3713159"/>
            <a:chExt cx="4967537" cy="3337081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329F0EA5-B99E-4AE2-9852-05E634F9AAAD}"/>
                </a:ext>
              </a:extLst>
            </p:cNvPr>
            <p:cNvGrpSpPr/>
            <p:nvPr/>
          </p:nvGrpSpPr>
          <p:grpSpPr>
            <a:xfrm>
              <a:off x="5323830" y="3713159"/>
              <a:ext cx="4548714" cy="2803483"/>
              <a:chOff x="5162579" y="1013979"/>
              <a:chExt cx="4548714" cy="2803483"/>
            </a:xfrm>
          </p:grpSpPr>
          <p:sp>
            <p:nvSpPr>
              <p:cNvPr id="106" name="Isosceles Triangle 13">
                <a:extLst>
                  <a:ext uri="{FF2B5EF4-FFF2-40B4-BE49-F238E27FC236}">
                    <a16:creationId xmlns:a16="http://schemas.microsoft.com/office/drawing/2014/main" id="{BC6215AD-2759-4ED6-A8FA-915626D4BC82}"/>
                  </a:ext>
                </a:extLst>
              </p:cNvPr>
              <p:cNvSpPr/>
              <p:nvPr/>
            </p:nvSpPr>
            <p:spPr>
              <a:xfrm>
                <a:off x="6682241" y="1013979"/>
                <a:ext cx="1452868" cy="2225645"/>
              </a:xfrm>
              <a:custGeom>
                <a:avLst/>
                <a:gdLst>
                  <a:gd name="connsiteX0" fmla="*/ 0 w 1187661"/>
                  <a:gd name="connsiteY0" fmla="*/ 2557906 h 2557906"/>
                  <a:gd name="connsiteX1" fmla="*/ 1057173 w 1187661"/>
                  <a:gd name="connsiteY1" fmla="*/ 0 h 2557906"/>
                  <a:gd name="connsiteX2" fmla="*/ 1187661 w 1187661"/>
                  <a:gd name="connsiteY2" fmla="*/ 2557906 h 2557906"/>
                  <a:gd name="connsiteX3" fmla="*/ 0 w 1187661"/>
                  <a:gd name="connsiteY3" fmla="*/ 2557906 h 2557906"/>
                  <a:gd name="connsiteX0" fmla="*/ 0 w 1685823"/>
                  <a:gd name="connsiteY0" fmla="*/ 2570606 h 2570606"/>
                  <a:gd name="connsiteX1" fmla="*/ 1685823 w 1685823"/>
                  <a:gd name="connsiteY1" fmla="*/ 0 h 2570606"/>
                  <a:gd name="connsiteX2" fmla="*/ 1187661 w 1685823"/>
                  <a:gd name="connsiteY2" fmla="*/ 2570606 h 2570606"/>
                  <a:gd name="connsiteX3" fmla="*/ 0 w 1685823"/>
                  <a:gd name="connsiteY3" fmla="*/ 2570606 h 2570606"/>
                  <a:gd name="connsiteX0" fmla="*/ 0 w 1685823"/>
                  <a:gd name="connsiteY0" fmla="*/ 2570606 h 2570606"/>
                  <a:gd name="connsiteX1" fmla="*/ 1685823 w 1685823"/>
                  <a:gd name="connsiteY1" fmla="*/ 0 h 2570606"/>
                  <a:gd name="connsiteX2" fmla="*/ 1206711 w 1685823"/>
                  <a:gd name="connsiteY2" fmla="*/ 2570606 h 2570606"/>
                  <a:gd name="connsiteX3" fmla="*/ 0 w 1685823"/>
                  <a:gd name="connsiteY3" fmla="*/ 2570606 h 2570606"/>
                  <a:gd name="connsiteX0" fmla="*/ 0 w 1746124"/>
                  <a:gd name="connsiteY0" fmla="*/ 2599634 h 2599634"/>
                  <a:gd name="connsiteX1" fmla="*/ 1746124 w 1746124"/>
                  <a:gd name="connsiteY1" fmla="*/ 0 h 2599634"/>
                  <a:gd name="connsiteX2" fmla="*/ 1206711 w 1746124"/>
                  <a:gd name="connsiteY2" fmla="*/ 2599634 h 2599634"/>
                  <a:gd name="connsiteX3" fmla="*/ 0 w 1746124"/>
                  <a:gd name="connsiteY3" fmla="*/ 2599634 h 25996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46124" h="2599634">
                    <a:moveTo>
                      <a:pt x="0" y="2599634"/>
                    </a:moveTo>
                    <a:lnTo>
                      <a:pt x="1746124" y="0"/>
                    </a:lnTo>
                    <a:lnTo>
                      <a:pt x="1206711" y="2599634"/>
                    </a:lnTo>
                    <a:lnTo>
                      <a:pt x="0" y="2599634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Isosceles Triangle 14">
                <a:extLst>
                  <a:ext uri="{FF2B5EF4-FFF2-40B4-BE49-F238E27FC236}">
                    <a16:creationId xmlns:a16="http://schemas.microsoft.com/office/drawing/2014/main" id="{87D2ACD9-EE55-4B2B-B25D-67B9E94D6082}"/>
                  </a:ext>
                </a:extLst>
              </p:cNvPr>
              <p:cNvSpPr/>
              <p:nvPr/>
            </p:nvSpPr>
            <p:spPr>
              <a:xfrm>
                <a:off x="5532163" y="1051257"/>
                <a:ext cx="2586217" cy="2189920"/>
              </a:xfrm>
              <a:custGeom>
                <a:avLst/>
                <a:gdLst>
                  <a:gd name="connsiteX0" fmla="*/ 0 w 2088332"/>
                  <a:gd name="connsiteY0" fmla="*/ 4052967 h 4052967"/>
                  <a:gd name="connsiteX1" fmla="*/ 1507985 w 2088332"/>
                  <a:gd name="connsiteY1" fmla="*/ 0 h 4052967"/>
                  <a:gd name="connsiteX2" fmla="*/ 2088332 w 2088332"/>
                  <a:gd name="connsiteY2" fmla="*/ 4052967 h 4052967"/>
                  <a:gd name="connsiteX3" fmla="*/ 0 w 2088332"/>
                  <a:gd name="connsiteY3" fmla="*/ 4052967 h 4052967"/>
                  <a:gd name="connsiteX0" fmla="*/ 0 w 4728263"/>
                  <a:gd name="connsiteY0" fmla="*/ 4092724 h 4092724"/>
                  <a:gd name="connsiteX1" fmla="*/ 4728263 w 4728263"/>
                  <a:gd name="connsiteY1" fmla="*/ 0 h 4092724"/>
                  <a:gd name="connsiteX2" fmla="*/ 2088332 w 4728263"/>
                  <a:gd name="connsiteY2" fmla="*/ 4092724 h 4092724"/>
                  <a:gd name="connsiteX3" fmla="*/ 0 w 4728263"/>
                  <a:gd name="connsiteY3" fmla="*/ 4092724 h 409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8263" h="4092724">
                    <a:moveTo>
                      <a:pt x="0" y="4092724"/>
                    </a:moveTo>
                    <a:lnTo>
                      <a:pt x="4728263" y="0"/>
                    </a:lnTo>
                    <a:lnTo>
                      <a:pt x="2088332" y="4092724"/>
                    </a:lnTo>
                    <a:lnTo>
                      <a:pt x="0" y="4092724"/>
                    </a:lnTo>
                    <a:close/>
                  </a:path>
                </a:pathLst>
              </a:cu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Isosceles Triangle 107">
                <a:extLst>
                  <a:ext uri="{FF2B5EF4-FFF2-40B4-BE49-F238E27FC236}">
                    <a16:creationId xmlns:a16="http://schemas.microsoft.com/office/drawing/2014/main" id="{A9B67CB4-2CFC-4348-8146-15001FE4D6E1}"/>
                  </a:ext>
                </a:extLst>
              </p:cNvPr>
              <p:cNvSpPr/>
              <p:nvPr/>
            </p:nvSpPr>
            <p:spPr>
              <a:xfrm rot="10800000">
                <a:off x="6171254" y="3231712"/>
                <a:ext cx="498645" cy="575427"/>
              </a:xfrm>
              <a:prstGeom prst="triangle">
                <a:avLst>
                  <a:gd name="adj" fmla="val 76475"/>
                </a:avLst>
              </a:prstGeom>
              <a:solidFill>
                <a:schemeClr val="accent2">
                  <a:lumMod val="7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Isosceles Triangle 47">
                <a:extLst>
                  <a:ext uri="{FF2B5EF4-FFF2-40B4-BE49-F238E27FC236}">
                    <a16:creationId xmlns:a16="http://schemas.microsoft.com/office/drawing/2014/main" id="{9E5254D8-39D1-406A-B56A-10A0D2F279A8}"/>
                  </a:ext>
                </a:extLst>
              </p:cNvPr>
              <p:cNvSpPr/>
              <p:nvPr/>
            </p:nvSpPr>
            <p:spPr>
              <a:xfrm rot="10800000">
                <a:off x="6284136" y="3231712"/>
                <a:ext cx="2006705" cy="585750"/>
              </a:xfrm>
              <a:custGeom>
                <a:avLst/>
                <a:gdLst>
                  <a:gd name="connsiteX0" fmla="*/ 0 w 2955235"/>
                  <a:gd name="connsiteY0" fmla="*/ 1061950 h 1061950"/>
                  <a:gd name="connsiteX1" fmla="*/ 2630543 w 2955235"/>
                  <a:gd name="connsiteY1" fmla="*/ 0 h 1061950"/>
                  <a:gd name="connsiteX2" fmla="*/ 2955235 w 2955235"/>
                  <a:gd name="connsiteY2" fmla="*/ 1061950 h 1061950"/>
                  <a:gd name="connsiteX3" fmla="*/ 0 w 2955235"/>
                  <a:gd name="connsiteY3" fmla="*/ 1061950 h 1061950"/>
                  <a:gd name="connsiteX0" fmla="*/ 0 w 3668768"/>
                  <a:gd name="connsiteY0" fmla="*/ 1081000 h 1081000"/>
                  <a:gd name="connsiteX1" fmla="*/ 3668768 w 3668768"/>
                  <a:gd name="connsiteY1" fmla="*/ 0 h 1081000"/>
                  <a:gd name="connsiteX2" fmla="*/ 2955235 w 3668768"/>
                  <a:gd name="connsiteY2" fmla="*/ 1081000 h 1081000"/>
                  <a:gd name="connsiteX3" fmla="*/ 0 w 3668768"/>
                  <a:gd name="connsiteY3" fmla="*/ 1081000 h 10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8768" h="1081000">
                    <a:moveTo>
                      <a:pt x="0" y="1081000"/>
                    </a:moveTo>
                    <a:lnTo>
                      <a:pt x="3668768" y="0"/>
                    </a:lnTo>
                    <a:lnTo>
                      <a:pt x="2955235" y="1081000"/>
                    </a:lnTo>
                    <a:lnTo>
                      <a:pt x="0" y="1081000"/>
                    </a:lnTo>
                    <a:close/>
                  </a:path>
                </a:pathLst>
              </a:cu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0" name="Isosceles Triangle 52">
                <a:extLst>
                  <a:ext uri="{FF2B5EF4-FFF2-40B4-BE49-F238E27FC236}">
                    <a16:creationId xmlns:a16="http://schemas.microsoft.com/office/drawing/2014/main" id="{FDFF60D0-166D-4BD6-90E4-93109643D734}"/>
                  </a:ext>
                </a:extLst>
              </p:cNvPr>
              <p:cNvSpPr/>
              <p:nvPr/>
            </p:nvSpPr>
            <p:spPr>
              <a:xfrm rot="10800000">
                <a:off x="5532163" y="3231711"/>
                <a:ext cx="760573" cy="580589"/>
              </a:xfrm>
              <a:custGeom>
                <a:avLst/>
                <a:gdLst>
                  <a:gd name="connsiteX0" fmla="*/ 0 w 1133756"/>
                  <a:gd name="connsiteY0" fmla="*/ 1061950 h 1061950"/>
                  <a:gd name="connsiteX1" fmla="*/ 1009190 w 1133756"/>
                  <a:gd name="connsiteY1" fmla="*/ 0 h 1061950"/>
                  <a:gd name="connsiteX2" fmla="*/ 1133756 w 1133756"/>
                  <a:gd name="connsiteY2" fmla="*/ 1061950 h 1061950"/>
                  <a:gd name="connsiteX3" fmla="*/ 0 w 1133756"/>
                  <a:gd name="connsiteY3" fmla="*/ 1061950 h 1061950"/>
                  <a:gd name="connsiteX0" fmla="*/ 257635 w 1391391"/>
                  <a:gd name="connsiteY0" fmla="*/ 1052425 h 1052425"/>
                  <a:gd name="connsiteX1" fmla="*/ 0 w 1391391"/>
                  <a:gd name="connsiteY1" fmla="*/ 0 h 1052425"/>
                  <a:gd name="connsiteX2" fmla="*/ 1391391 w 1391391"/>
                  <a:gd name="connsiteY2" fmla="*/ 1052425 h 1052425"/>
                  <a:gd name="connsiteX3" fmla="*/ 257635 w 1391391"/>
                  <a:gd name="connsiteY3" fmla="*/ 1052425 h 1052425"/>
                  <a:gd name="connsiteX0" fmla="*/ 0 w 1133756"/>
                  <a:gd name="connsiteY0" fmla="*/ 1119100 h 1119100"/>
                  <a:gd name="connsiteX1" fmla="*/ 573539 w 1133756"/>
                  <a:gd name="connsiteY1" fmla="*/ 0 h 1119100"/>
                  <a:gd name="connsiteX2" fmla="*/ 1133756 w 1133756"/>
                  <a:gd name="connsiteY2" fmla="*/ 1119100 h 1119100"/>
                  <a:gd name="connsiteX3" fmla="*/ 0 w 1133756"/>
                  <a:gd name="connsiteY3" fmla="*/ 1119100 h 1119100"/>
                  <a:gd name="connsiteX0" fmla="*/ 229618 w 1363374"/>
                  <a:gd name="connsiteY0" fmla="*/ 1071475 h 1071475"/>
                  <a:gd name="connsiteX1" fmla="*/ 0 w 1363374"/>
                  <a:gd name="connsiteY1" fmla="*/ 0 h 1071475"/>
                  <a:gd name="connsiteX2" fmla="*/ 1363374 w 1363374"/>
                  <a:gd name="connsiteY2" fmla="*/ 1071475 h 1071475"/>
                  <a:gd name="connsiteX3" fmla="*/ 229618 w 1363374"/>
                  <a:gd name="connsiteY3" fmla="*/ 1071475 h 10714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363374" h="1071475">
                    <a:moveTo>
                      <a:pt x="229618" y="1071475"/>
                    </a:moveTo>
                    <a:lnTo>
                      <a:pt x="0" y="0"/>
                    </a:lnTo>
                    <a:lnTo>
                      <a:pt x="1363374" y="1071475"/>
                    </a:lnTo>
                    <a:lnTo>
                      <a:pt x="229618" y="1071475"/>
                    </a:lnTo>
                    <a:close/>
                  </a:path>
                </a:pathLst>
              </a:custGeom>
              <a:solidFill>
                <a:srgbClr val="FF0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1" name="Isosceles Triangle 110">
                <a:extLst>
                  <a:ext uri="{FF2B5EF4-FFF2-40B4-BE49-F238E27FC236}">
                    <a16:creationId xmlns:a16="http://schemas.microsoft.com/office/drawing/2014/main" id="{83053D72-4F26-493F-8EE5-5C9E4B5781B7}"/>
                  </a:ext>
                </a:extLst>
              </p:cNvPr>
              <p:cNvSpPr/>
              <p:nvPr/>
            </p:nvSpPr>
            <p:spPr>
              <a:xfrm>
                <a:off x="7678575" y="1051257"/>
                <a:ext cx="588757" cy="2189920"/>
              </a:xfrm>
              <a:prstGeom prst="triangle">
                <a:avLst>
                  <a:gd name="adj" fmla="val 75028"/>
                </a:avLst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13" name="Isosceles Triangle 14">
                <a:extLst>
                  <a:ext uri="{FF2B5EF4-FFF2-40B4-BE49-F238E27FC236}">
                    <a16:creationId xmlns:a16="http://schemas.microsoft.com/office/drawing/2014/main" id="{F3664246-7A62-4DCE-A869-A6B653A29754}"/>
                  </a:ext>
                </a:extLst>
              </p:cNvPr>
              <p:cNvSpPr/>
              <p:nvPr/>
            </p:nvSpPr>
            <p:spPr>
              <a:xfrm rot="10800000">
                <a:off x="5549175" y="1038831"/>
                <a:ext cx="2586217" cy="2189920"/>
              </a:xfrm>
              <a:custGeom>
                <a:avLst/>
                <a:gdLst>
                  <a:gd name="connsiteX0" fmla="*/ 0 w 2088332"/>
                  <a:gd name="connsiteY0" fmla="*/ 4052967 h 4052967"/>
                  <a:gd name="connsiteX1" fmla="*/ 1507985 w 2088332"/>
                  <a:gd name="connsiteY1" fmla="*/ 0 h 4052967"/>
                  <a:gd name="connsiteX2" fmla="*/ 2088332 w 2088332"/>
                  <a:gd name="connsiteY2" fmla="*/ 4052967 h 4052967"/>
                  <a:gd name="connsiteX3" fmla="*/ 0 w 2088332"/>
                  <a:gd name="connsiteY3" fmla="*/ 4052967 h 4052967"/>
                  <a:gd name="connsiteX0" fmla="*/ 0 w 4728263"/>
                  <a:gd name="connsiteY0" fmla="*/ 4092724 h 4092724"/>
                  <a:gd name="connsiteX1" fmla="*/ 4728263 w 4728263"/>
                  <a:gd name="connsiteY1" fmla="*/ 0 h 4092724"/>
                  <a:gd name="connsiteX2" fmla="*/ 2088332 w 4728263"/>
                  <a:gd name="connsiteY2" fmla="*/ 4092724 h 4092724"/>
                  <a:gd name="connsiteX3" fmla="*/ 0 w 4728263"/>
                  <a:gd name="connsiteY3" fmla="*/ 4092724 h 409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8263" h="4092724">
                    <a:moveTo>
                      <a:pt x="0" y="4092724"/>
                    </a:moveTo>
                    <a:lnTo>
                      <a:pt x="4728263" y="0"/>
                    </a:lnTo>
                    <a:lnTo>
                      <a:pt x="2088332" y="4092724"/>
                    </a:lnTo>
                    <a:lnTo>
                      <a:pt x="0" y="4092724"/>
                    </a:lnTo>
                    <a:close/>
                  </a:path>
                </a:pathLst>
              </a:custGeom>
              <a:solidFill>
                <a:schemeClr val="accent4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Isosceles Triangle 47">
                <a:extLst>
                  <a:ext uri="{FF2B5EF4-FFF2-40B4-BE49-F238E27FC236}">
                    <a16:creationId xmlns:a16="http://schemas.microsoft.com/office/drawing/2014/main" id="{85EF5C03-9C4C-4D9E-A683-8CAF231E8E97}"/>
                  </a:ext>
                </a:extLst>
              </p:cNvPr>
              <p:cNvSpPr/>
              <p:nvPr/>
            </p:nvSpPr>
            <p:spPr>
              <a:xfrm>
                <a:off x="6277091" y="3231081"/>
                <a:ext cx="2006705" cy="585750"/>
              </a:xfrm>
              <a:custGeom>
                <a:avLst/>
                <a:gdLst>
                  <a:gd name="connsiteX0" fmla="*/ 0 w 2955235"/>
                  <a:gd name="connsiteY0" fmla="*/ 1061950 h 1061950"/>
                  <a:gd name="connsiteX1" fmla="*/ 2630543 w 2955235"/>
                  <a:gd name="connsiteY1" fmla="*/ 0 h 1061950"/>
                  <a:gd name="connsiteX2" fmla="*/ 2955235 w 2955235"/>
                  <a:gd name="connsiteY2" fmla="*/ 1061950 h 1061950"/>
                  <a:gd name="connsiteX3" fmla="*/ 0 w 2955235"/>
                  <a:gd name="connsiteY3" fmla="*/ 1061950 h 1061950"/>
                  <a:gd name="connsiteX0" fmla="*/ 0 w 3668768"/>
                  <a:gd name="connsiteY0" fmla="*/ 1081000 h 1081000"/>
                  <a:gd name="connsiteX1" fmla="*/ 3668768 w 3668768"/>
                  <a:gd name="connsiteY1" fmla="*/ 0 h 1081000"/>
                  <a:gd name="connsiteX2" fmla="*/ 2955235 w 3668768"/>
                  <a:gd name="connsiteY2" fmla="*/ 1081000 h 1081000"/>
                  <a:gd name="connsiteX3" fmla="*/ 0 w 3668768"/>
                  <a:gd name="connsiteY3" fmla="*/ 1081000 h 10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8768" h="1081000">
                    <a:moveTo>
                      <a:pt x="0" y="1081000"/>
                    </a:moveTo>
                    <a:lnTo>
                      <a:pt x="3668768" y="0"/>
                    </a:lnTo>
                    <a:lnTo>
                      <a:pt x="2955235" y="1081000"/>
                    </a:lnTo>
                    <a:lnTo>
                      <a:pt x="0" y="1081000"/>
                    </a:lnTo>
                    <a:close/>
                  </a:path>
                </a:pathLst>
              </a:custGeom>
              <a:solidFill>
                <a:srgbClr val="00B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grpSp>
            <p:nvGrpSpPr>
              <p:cNvPr id="28" name="Group 27">
                <a:extLst>
                  <a:ext uri="{FF2B5EF4-FFF2-40B4-BE49-F238E27FC236}">
                    <a16:creationId xmlns:a16="http://schemas.microsoft.com/office/drawing/2014/main" id="{B7ABC15F-E5C6-4DB1-9330-5B69923580FA}"/>
                  </a:ext>
                </a:extLst>
              </p:cNvPr>
              <p:cNvGrpSpPr/>
              <p:nvPr/>
            </p:nvGrpSpPr>
            <p:grpSpPr>
              <a:xfrm rot="10800000">
                <a:off x="5162579" y="3229131"/>
                <a:ext cx="1137737" cy="580589"/>
                <a:chOff x="10173666" y="3578578"/>
                <a:chExt cx="1316502" cy="678149"/>
              </a:xfrm>
            </p:grpSpPr>
            <p:sp>
              <p:nvSpPr>
                <p:cNvPr id="114" name="Isosceles Triangle 113">
                  <a:extLst>
                    <a:ext uri="{FF2B5EF4-FFF2-40B4-BE49-F238E27FC236}">
                      <a16:creationId xmlns:a16="http://schemas.microsoft.com/office/drawing/2014/main" id="{20460105-48D2-4C30-A28D-181C07C270B6}"/>
                    </a:ext>
                  </a:extLst>
                </p:cNvPr>
                <p:cNvSpPr/>
                <p:nvPr/>
              </p:nvSpPr>
              <p:spPr>
                <a:xfrm rot="10800000">
                  <a:off x="10913174" y="3578579"/>
                  <a:ext cx="576994" cy="672120"/>
                </a:xfrm>
                <a:prstGeom prst="triangle">
                  <a:avLst>
                    <a:gd name="adj" fmla="val 76475"/>
                  </a:avLst>
                </a:prstGeom>
                <a:solidFill>
                  <a:schemeClr val="accent2">
                    <a:lumMod val="75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6" name="Isosceles Triangle 52">
                  <a:extLst>
                    <a:ext uri="{FF2B5EF4-FFF2-40B4-BE49-F238E27FC236}">
                      <a16:creationId xmlns:a16="http://schemas.microsoft.com/office/drawing/2014/main" id="{E8210913-FD0B-4FAD-BEF4-0ECAC849F1B7}"/>
                    </a:ext>
                  </a:extLst>
                </p:cNvPr>
                <p:cNvSpPr/>
                <p:nvPr/>
              </p:nvSpPr>
              <p:spPr>
                <a:xfrm rot="10800000">
                  <a:off x="10173666" y="3578578"/>
                  <a:ext cx="880077" cy="678149"/>
                </a:xfrm>
                <a:custGeom>
                  <a:avLst/>
                  <a:gdLst>
                    <a:gd name="connsiteX0" fmla="*/ 0 w 1133756"/>
                    <a:gd name="connsiteY0" fmla="*/ 1061950 h 1061950"/>
                    <a:gd name="connsiteX1" fmla="*/ 1009190 w 1133756"/>
                    <a:gd name="connsiteY1" fmla="*/ 0 h 1061950"/>
                    <a:gd name="connsiteX2" fmla="*/ 1133756 w 1133756"/>
                    <a:gd name="connsiteY2" fmla="*/ 1061950 h 1061950"/>
                    <a:gd name="connsiteX3" fmla="*/ 0 w 1133756"/>
                    <a:gd name="connsiteY3" fmla="*/ 1061950 h 1061950"/>
                    <a:gd name="connsiteX0" fmla="*/ 257635 w 1391391"/>
                    <a:gd name="connsiteY0" fmla="*/ 1052425 h 1052425"/>
                    <a:gd name="connsiteX1" fmla="*/ 0 w 1391391"/>
                    <a:gd name="connsiteY1" fmla="*/ 0 h 1052425"/>
                    <a:gd name="connsiteX2" fmla="*/ 1391391 w 1391391"/>
                    <a:gd name="connsiteY2" fmla="*/ 1052425 h 1052425"/>
                    <a:gd name="connsiteX3" fmla="*/ 257635 w 1391391"/>
                    <a:gd name="connsiteY3" fmla="*/ 1052425 h 1052425"/>
                    <a:gd name="connsiteX0" fmla="*/ 0 w 1133756"/>
                    <a:gd name="connsiteY0" fmla="*/ 1119100 h 1119100"/>
                    <a:gd name="connsiteX1" fmla="*/ 573539 w 1133756"/>
                    <a:gd name="connsiteY1" fmla="*/ 0 h 1119100"/>
                    <a:gd name="connsiteX2" fmla="*/ 1133756 w 1133756"/>
                    <a:gd name="connsiteY2" fmla="*/ 1119100 h 1119100"/>
                    <a:gd name="connsiteX3" fmla="*/ 0 w 1133756"/>
                    <a:gd name="connsiteY3" fmla="*/ 1119100 h 1119100"/>
                    <a:gd name="connsiteX0" fmla="*/ 229618 w 1363374"/>
                    <a:gd name="connsiteY0" fmla="*/ 1071475 h 1071475"/>
                    <a:gd name="connsiteX1" fmla="*/ 0 w 1363374"/>
                    <a:gd name="connsiteY1" fmla="*/ 0 h 1071475"/>
                    <a:gd name="connsiteX2" fmla="*/ 1363374 w 1363374"/>
                    <a:gd name="connsiteY2" fmla="*/ 1071475 h 1071475"/>
                    <a:gd name="connsiteX3" fmla="*/ 229618 w 1363374"/>
                    <a:gd name="connsiteY3" fmla="*/ 1071475 h 10714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363374" h="1071475">
                      <a:moveTo>
                        <a:pt x="229618" y="1071475"/>
                      </a:moveTo>
                      <a:lnTo>
                        <a:pt x="0" y="0"/>
                      </a:lnTo>
                      <a:lnTo>
                        <a:pt x="1363374" y="1071475"/>
                      </a:lnTo>
                      <a:lnTo>
                        <a:pt x="229618" y="1071475"/>
                      </a:lnTo>
                      <a:close/>
                    </a:path>
                  </a:pathLst>
                </a:custGeom>
                <a:solidFill>
                  <a:srgbClr val="FF000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id="{45EB266A-7825-46BF-B8FE-1F5AB724312F}"/>
                  </a:ext>
                </a:extLst>
              </p:cNvPr>
              <p:cNvGrpSpPr/>
              <p:nvPr/>
            </p:nvGrpSpPr>
            <p:grpSpPr>
              <a:xfrm rot="10800000">
                <a:off x="8118380" y="1026405"/>
                <a:ext cx="1592913" cy="2225645"/>
                <a:chOff x="11495397" y="969387"/>
                <a:chExt cx="1843197" cy="2599634"/>
              </a:xfrm>
            </p:grpSpPr>
            <p:sp>
              <p:nvSpPr>
                <p:cNvPr id="112" name="Isosceles Triangle 13">
                  <a:extLst>
                    <a:ext uri="{FF2B5EF4-FFF2-40B4-BE49-F238E27FC236}">
                      <a16:creationId xmlns:a16="http://schemas.microsoft.com/office/drawing/2014/main" id="{0271B067-44DE-4A69-AFBC-11D996D7027A}"/>
                    </a:ext>
                  </a:extLst>
                </p:cNvPr>
                <p:cNvSpPr/>
                <p:nvPr/>
              </p:nvSpPr>
              <p:spPr>
                <a:xfrm>
                  <a:off x="11495397" y="969387"/>
                  <a:ext cx="1681147" cy="2599634"/>
                </a:xfrm>
                <a:custGeom>
                  <a:avLst/>
                  <a:gdLst>
                    <a:gd name="connsiteX0" fmla="*/ 0 w 1187661"/>
                    <a:gd name="connsiteY0" fmla="*/ 2557906 h 2557906"/>
                    <a:gd name="connsiteX1" fmla="*/ 1057173 w 1187661"/>
                    <a:gd name="connsiteY1" fmla="*/ 0 h 2557906"/>
                    <a:gd name="connsiteX2" fmla="*/ 1187661 w 1187661"/>
                    <a:gd name="connsiteY2" fmla="*/ 2557906 h 2557906"/>
                    <a:gd name="connsiteX3" fmla="*/ 0 w 1187661"/>
                    <a:gd name="connsiteY3" fmla="*/ 2557906 h 2557906"/>
                    <a:gd name="connsiteX0" fmla="*/ 0 w 1685823"/>
                    <a:gd name="connsiteY0" fmla="*/ 2570606 h 2570606"/>
                    <a:gd name="connsiteX1" fmla="*/ 1685823 w 1685823"/>
                    <a:gd name="connsiteY1" fmla="*/ 0 h 2570606"/>
                    <a:gd name="connsiteX2" fmla="*/ 1187661 w 1685823"/>
                    <a:gd name="connsiteY2" fmla="*/ 2570606 h 2570606"/>
                    <a:gd name="connsiteX3" fmla="*/ 0 w 1685823"/>
                    <a:gd name="connsiteY3" fmla="*/ 2570606 h 2570606"/>
                    <a:gd name="connsiteX0" fmla="*/ 0 w 1685823"/>
                    <a:gd name="connsiteY0" fmla="*/ 2570606 h 2570606"/>
                    <a:gd name="connsiteX1" fmla="*/ 1685823 w 1685823"/>
                    <a:gd name="connsiteY1" fmla="*/ 0 h 2570606"/>
                    <a:gd name="connsiteX2" fmla="*/ 1206711 w 1685823"/>
                    <a:gd name="connsiteY2" fmla="*/ 2570606 h 2570606"/>
                    <a:gd name="connsiteX3" fmla="*/ 0 w 1685823"/>
                    <a:gd name="connsiteY3" fmla="*/ 2570606 h 2570606"/>
                    <a:gd name="connsiteX0" fmla="*/ 0 w 1746124"/>
                    <a:gd name="connsiteY0" fmla="*/ 2599634 h 2599634"/>
                    <a:gd name="connsiteX1" fmla="*/ 1746124 w 1746124"/>
                    <a:gd name="connsiteY1" fmla="*/ 0 h 2599634"/>
                    <a:gd name="connsiteX2" fmla="*/ 1206711 w 1746124"/>
                    <a:gd name="connsiteY2" fmla="*/ 2599634 h 2599634"/>
                    <a:gd name="connsiteX3" fmla="*/ 0 w 1746124"/>
                    <a:gd name="connsiteY3" fmla="*/ 2599634 h 259963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1746124" h="2599634">
                      <a:moveTo>
                        <a:pt x="0" y="2599634"/>
                      </a:moveTo>
                      <a:lnTo>
                        <a:pt x="1746124" y="0"/>
                      </a:lnTo>
                      <a:lnTo>
                        <a:pt x="1206711" y="2599634"/>
                      </a:lnTo>
                      <a:lnTo>
                        <a:pt x="0" y="2599634"/>
                      </a:ln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  <p:sp>
              <p:nvSpPr>
                <p:cNvPr id="117" name="Isosceles Triangle 116">
                  <a:extLst>
                    <a:ext uri="{FF2B5EF4-FFF2-40B4-BE49-F238E27FC236}">
                      <a16:creationId xmlns:a16="http://schemas.microsoft.com/office/drawing/2014/main" id="{6826E05E-3FB3-4857-B7EE-01F8CAD9160D}"/>
                    </a:ext>
                  </a:extLst>
                </p:cNvPr>
                <p:cNvSpPr/>
                <p:nvPr/>
              </p:nvSpPr>
              <p:spPr>
                <a:xfrm>
                  <a:off x="12657330" y="1011115"/>
                  <a:ext cx="681264" cy="2557906"/>
                </a:xfrm>
                <a:prstGeom prst="triangle">
                  <a:avLst>
                    <a:gd name="adj" fmla="val 75028"/>
                  </a:avLst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GB"/>
                </a:p>
              </p:txBody>
            </p:sp>
          </p:grpSp>
        </p:grp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9C1C71F1-3157-450D-9348-E34DE33DB5DA}"/>
                </a:ext>
              </a:extLst>
            </p:cNvPr>
            <p:cNvGrpSpPr/>
            <p:nvPr/>
          </p:nvGrpSpPr>
          <p:grpSpPr>
            <a:xfrm>
              <a:off x="4905007" y="6059946"/>
              <a:ext cx="892748" cy="892748"/>
              <a:chOff x="1417289" y="3297631"/>
              <a:chExt cx="892748" cy="892748"/>
            </a:xfrm>
          </p:grpSpPr>
          <p:sp>
            <p:nvSpPr>
              <p:cNvPr id="66" name="Partial Circle 65">
                <a:extLst>
                  <a:ext uri="{FF2B5EF4-FFF2-40B4-BE49-F238E27FC236}">
                    <a16:creationId xmlns:a16="http://schemas.microsoft.com/office/drawing/2014/main" id="{0CEE2220-E9C4-4713-A489-E691F18D0911}"/>
                  </a:ext>
                </a:extLst>
              </p:cNvPr>
              <p:cNvSpPr/>
              <p:nvPr/>
            </p:nvSpPr>
            <p:spPr>
              <a:xfrm>
                <a:off x="1417289" y="3297631"/>
                <a:ext cx="892748" cy="892748"/>
              </a:xfrm>
              <a:prstGeom prst="pie">
                <a:avLst>
                  <a:gd name="adj1" fmla="val 18127945"/>
                  <a:gd name="adj2" fmla="val 10241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A037FD1B-3B58-4B40-9C0E-2CE4EC303E24}"/>
                  </a:ext>
                </a:extLst>
              </p:cNvPr>
              <p:cNvSpPr/>
              <p:nvPr/>
            </p:nvSpPr>
            <p:spPr>
              <a:xfrm>
                <a:off x="1958373" y="3453188"/>
                <a:ext cx="338514" cy="294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/>
                  <a:t>θ</a:t>
                </a:r>
                <a:r>
                  <a:rPr lang="en-GB" dirty="0"/>
                  <a:t>1</a:t>
                </a:r>
                <a:endParaRPr lang="el-GR" dirty="0"/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B862986-EAF9-4C96-AA21-7FE8FAC63FF3}"/>
                </a:ext>
              </a:extLst>
            </p:cNvPr>
            <p:cNvGrpSpPr/>
            <p:nvPr/>
          </p:nvGrpSpPr>
          <p:grpSpPr>
            <a:xfrm>
              <a:off x="7656006" y="6118712"/>
              <a:ext cx="820058" cy="820058"/>
              <a:chOff x="7103198" y="6333413"/>
              <a:chExt cx="820058" cy="820058"/>
            </a:xfrm>
          </p:grpSpPr>
          <p:sp>
            <p:nvSpPr>
              <p:cNvPr id="74" name="Partial Circle 73">
                <a:extLst>
                  <a:ext uri="{FF2B5EF4-FFF2-40B4-BE49-F238E27FC236}">
                    <a16:creationId xmlns:a16="http://schemas.microsoft.com/office/drawing/2014/main" id="{466CD07A-4E10-4235-8339-BC3F7FF449DA}"/>
                  </a:ext>
                </a:extLst>
              </p:cNvPr>
              <p:cNvSpPr/>
              <p:nvPr/>
            </p:nvSpPr>
            <p:spPr>
              <a:xfrm>
                <a:off x="7103198" y="6333413"/>
                <a:ext cx="820058" cy="820058"/>
              </a:xfrm>
              <a:prstGeom prst="pie">
                <a:avLst>
                  <a:gd name="adj1" fmla="val 10851862"/>
                  <a:gd name="adj2" fmla="val 18100005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>
                  <a:solidFill>
                    <a:schemeClr val="tx1"/>
                  </a:solidFill>
                </a:endParaRPr>
              </a:p>
            </p:txBody>
          </p:sp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9D06FFC9-0DA0-45E2-B596-39205255E0F5}"/>
                  </a:ext>
                </a:extLst>
              </p:cNvPr>
              <p:cNvSpPr/>
              <p:nvPr/>
            </p:nvSpPr>
            <p:spPr>
              <a:xfrm>
                <a:off x="7227658" y="6386521"/>
                <a:ext cx="338514" cy="29409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dirty="0"/>
                  <a:t>θ</a:t>
                </a:r>
                <a:r>
                  <a:rPr lang="en-GB" dirty="0"/>
                  <a:t>2</a:t>
                </a:r>
                <a:endParaRPr lang="el-GR" dirty="0"/>
              </a:p>
            </p:txBody>
          </p:sp>
        </p:grpSp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786488BD-F4EC-4B19-999A-BF106CD9B9F0}"/>
                </a:ext>
              </a:extLst>
            </p:cNvPr>
            <p:cNvSpPr/>
            <p:nvPr/>
          </p:nvSpPr>
          <p:spPr>
            <a:xfrm>
              <a:off x="5844939" y="4567328"/>
              <a:ext cx="42351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X</a:t>
              </a:r>
              <a:endParaRPr lang="el-GR" sz="3600" dirty="0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D66F26F1-2759-4976-B5F1-7FB673810B47}"/>
                </a:ext>
              </a:extLst>
            </p:cNvPr>
            <p:cNvSpPr/>
            <p:nvPr/>
          </p:nvSpPr>
          <p:spPr>
            <a:xfrm>
              <a:off x="6585096" y="6403909"/>
              <a:ext cx="40908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3600" dirty="0"/>
                <a:t>Y</a:t>
              </a:r>
              <a:endParaRPr lang="el-GR" sz="3600" dirty="0"/>
            </a:p>
          </p:txBody>
        </p:sp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0CE7BE0D-BC8B-413D-A438-179712A543AB}"/>
              </a:ext>
            </a:extLst>
          </p:cNvPr>
          <p:cNvGrpSpPr/>
          <p:nvPr/>
        </p:nvGrpSpPr>
        <p:grpSpPr>
          <a:xfrm>
            <a:off x="1436037" y="3325443"/>
            <a:ext cx="820058" cy="820058"/>
            <a:chOff x="1445184" y="3340835"/>
            <a:chExt cx="820058" cy="820058"/>
          </a:xfrm>
        </p:grpSpPr>
        <p:sp>
          <p:nvSpPr>
            <p:cNvPr id="80" name="Partial Circle 79">
              <a:extLst>
                <a:ext uri="{FF2B5EF4-FFF2-40B4-BE49-F238E27FC236}">
                  <a16:creationId xmlns:a16="http://schemas.microsoft.com/office/drawing/2014/main" id="{D630A483-3044-4146-9019-CCE6C2A95F32}"/>
                </a:ext>
              </a:extLst>
            </p:cNvPr>
            <p:cNvSpPr/>
            <p:nvPr/>
          </p:nvSpPr>
          <p:spPr>
            <a:xfrm>
              <a:off x="1445184" y="3340835"/>
              <a:ext cx="820058" cy="820058"/>
            </a:xfrm>
            <a:prstGeom prst="pie">
              <a:avLst>
                <a:gd name="adj1" fmla="val 10851862"/>
                <a:gd name="adj2" fmla="val 18100005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9AE014A0-E11E-458F-907F-1F222BF036A4}"/>
                </a:ext>
              </a:extLst>
            </p:cNvPr>
            <p:cNvSpPr/>
            <p:nvPr/>
          </p:nvSpPr>
          <p:spPr>
            <a:xfrm>
              <a:off x="1569644" y="3393943"/>
              <a:ext cx="338514" cy="29409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dirty="0"/>
                <a:t>θ</a:t>
              </a:r>
              <a:r>
                <a:rPr lang="en-GB" dirty="0"/>
                <a:t>2</a:t>
              </a:r>
              <a:endParaRPr lang="el-GR" dirty="0"/>
            </a:p>
          </p:txBody>
        </p:sp>
      </p:grpSp>
      <p:sp>
        <p:nvSpPr>
          <p:cNvPr id="7" name="Arrow: Right 6">
            <a:extLst>
              <a:ext uri="{FF2B5EF4-FFF2-40B4-BE49-F238E27FC236}">
                <a16:creationId xmlns:a16="http://schemas.microsoft.com/office/drawing/2014/main" id="{CFB53756-C909-4D4E-8C70-D17C7886A1A5}"/>
              </a:ext>
            </a:extLst>
          </p:cNvPr>
          <p:cNvSpPr/>
          <p:nvPr/>
        </p:nvSpPr>
        <p:spPr>
          <a:xfrm>
            <a:off x="4151086" y="1692394"/>
            <a:ext cx="1588422" cy="121226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x2</a:t>
            </a:r>
          </a:p>
        </p:txBody>
      </p:sp>
      <p:sp>
        <p:nvSpPr>
          <p:cNvPr id="83" name="Arrow: Right 82">
            <a:extLst>
              <a:ext uri="{FF2B5EF4-FFF2-40B4-BE49-F238E27FC236}">
                <a16:creationId xmlns:a16="http://schemas.microsoft.com/office/drawing/2014/main" id="{AA1DECEE-76ED-4546-B2D3-E4A035750DEF}"/>
              </a:ext>
            </a:extLst>
          </p:cNvPr>
          <p:cNvSpPr/>
          <p:nvPr/>
        </p:nvSpPr>
        <p:spPr>
          <a:xfrm rot="2002733">
            <a:off x="3699629" y="3975299"/>
            <a:ext cx="1588422" cy="121226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solidFill>
                  <a:schemeClr val="tx1"/>
                </a:solidFill>
              </a:rPr>
              <a:t>x2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FCD868C-2C15-4741-A4DE-A52DA5EAA17C}"/>
              </a:ext>
            </a:extLst>
          </p:cNvPr>
          <p:cNvCxnSpPr/>
          <p:nvPr/>
        </p:nvCxnSpPr>
        <p:spPr>
          <a:xfrm>
            <a:off x="5354695" y="3410993"/>
            <a:ext cx="648896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8703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C93096-7733-4CAF-B9CF-08716C0FD12E}"/>
              </a:ext>
            </a:extLst>
          </p:cNvPr>
          <p:cNvSpPr/>
          <p:nvPr/>
        </p:nvSpPr>
        <p:spPr>
          <a:xfrm>
            <a:off x="0" y="0"/>
            <a:ext cx="28342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Thank You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C0E8DF-6C37-4990-93B2-6576B2EA23B3}"/>
              </a:ext>
            </a:extLst>
          </p:cNvPr>
          <p:cNvSpPr/>
          <p:nvPr/>
        </p:nvSpPr>
        <p:spPr>
          <a:xfrm>
            <a:off x="0" y="4234543"/>
            <a:ext cx="12192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/>
              <a:t>@</a:t>
            </a:r>
            <a:r>
              <a:rPr lang="en-GB" sz="4800" b="1" dirty="0" err="1"/>
              <a:t>MarHarStar</a:t>
            </a:r>
            <a:endParaRPr lang="en-GB" sz="4800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9BD3D52-6F0C-4620-AE98-4A0624CD0DE1}"/>
              </a:ext>
            </a:extLst>
          </p:cNvPr>
          <p:cNvSpPr/>
          <p:nvPr/>
        </p:nvSpPr>
        <p:spPr>
          <a:xfrm>
            <a:off x="0" y="2100943"/>
            <a:ext cx="1219200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/>
              <a:t>Desmos:</a:t>
            </a:r>
          </a:p>
          <a:p>
            <a:pPr algn="ctr"/>
            <a:r>
              <a:rPr lang="en-GB" sz="4800" b="1" dirty="0"/>
              <a:t> </a:t>
            </a:r>
            <a:r>
              <a:rPr lang="en-GB" sz="3200" b="1" dirty="0">
                <a:hlinkClick r:id="rId2"/>
              </a:rPr>
              <a:t>https://www.desmos.com/calculator/6ebufxblaa</a:t>
            </a:r>
            <a:endParaRPr lang="en-GB" sz="3200" b="1" dirty="0"/>
          </a:p>
          <a:p>
            <a:pPr algn="ctr"/>
            <a:endParaRPr lang="en-GB" sz="3200" b="1" dirty="0"/>
          </a:p>
          <a:p>
            <a:pPr algn="ctr"/>
            <a:endParaRPr lang="en-GB" sz="4800" b="1" dirty="0"/>
          </a:p>
        </p:txBody>
      </p:sp>
    </p:spTree>
    <p:extLst>
      <p:ext uri="{BB962C8B-B14F-4D97-AF65-F5344CB8AC3E}">
        <p14:creationId xmlns:p14="http://schemas.microsoft.com/office/powerpoint/2010/main" val="1295755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9B7817AA-4B27-4D13-B024-CEE3FF5BCD09}"/>
              </a:ext>
            </a:extLst>
          </p:cNvPr>
          <p:cNvSpPr/>
          <p:nvPr/>
        </p:nvSpPr>
        <p:spPr>
          <a:xfrm rot="5400000">
            <a:off x="3186033" y="4609393"/>
            <a:ext cx="1591160" cy="10863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2C8758B-8189-4234-9125-14FD1EC90B0F}"/>
              </a:ext>
            </a:extLst>
          </p:cNvPr>
          <p:cNvSpPr/>
          <p:nvPr/>
        </p:nvSpPr>
        <p:spPr>
          <a:xfrm rot="5400000">
            <a:off x="5862490" y="3008829"/>
            <a:ext cx="1591160" cy="428742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DBA0BD2D-2BE8-4ADF-9911-547CA2D7C351}"/>
              </a:ext>
            </a:extLst>
          </p:cNvPr>
          <p:cNvSpPr/>
          <p:nvPr/>
        </p:nvSpPr>
        <p:spPr>
          <a:xfrm rot="5400000">
            <a:off x="2569926" y="2375466"/>
            <a:ext cx="2856827" cy="1098948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A28418A-DE10-4535-B184-D3B5B75D505A}"/>
              </a:ext>
            </a:extLst>
          </p:cNvPr>
          <p:cNvSpPr/>
          <p:nvPr/>
        </p:nvSpPr>
        <p:spPr>
          <a:xfrm rot="5400000">
            <a:off x="5210680" y="774508"/>
            <a:ext cx="2877491" cy="428742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914E449-5947-488C-9BD2-9DB3598675E4}"/>
              </a:ext>
            </a:extLst>
          </p:cNvPr>
          <p:cNvSpPr/>
          <p:nvPr/>
        </p:nvSpPr>
        <p:spPr>
          <a:xfrm rot="5400000">
            <a:off x="3359477" y="945297"/>
            <a:ext cx="5542098" cy="5542098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CED6CF3-75AD-4450-B8B6-03946322A99A}"/>
              </a:ext>
            </a:extLst>
          </p:cNvPr>
          <p:cNvCxnSpPr>
            <a:cxnSpLocks/>
          </p:cNvCxnSpPr>
          <p:nvPr/>
        </p:nvCxnSpPr>
        <p:spPr>
          <a:xfrm rot="5400000">
            <a:off x="5846065" y="3014851"/>
            <a:ext cx="1603199" cy="4287427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FF88A5-1093-47B3-BB35-DB7F21CB275A}"/>
              </a:ext>
            </a:extLst>
          </p:cNvPr>
          <p:cNvCxnSpPr>
            <a:cxnSpLocks/>
          </p:cNvCxnSpPr>
          <p:nvPr/>
        </p:nvCxnSpPr>
        <p:spPr>
          <a:xfrm rot="5400000" flipV="1">
            <a:off x="3168745" y="4630754"/>
            <a:ext cx="1594164" cy="1076251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11214E8-F80A-4D15-BA8E-854EF3E8B744}"/>
              </a:ext>
            </a:extLst>
          </p:cNvPr>
          <p:cNvCxnSpPr>
            <a:cxnSpLocks/>
          </p:cNvCxnSpPr>
          <p:nvPr/>
        </p:nvCxnSpPr>
        <p:spPr>
          <a:xfrm rot="5400000">
            <a:off x="2537665" y="2390675"/>
            <a:ext cx="2877489" cy="1055087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DD1B5D-2C5F-4F1E-9633-F2C10C3D2634}"/>
              </a:ext>
            </a:extLst>
          </p:cNvPr>
          <p:cNvCxnSpPr>
            <a:cxnSpLocks/>
          </p:cNvCxnSpPr>
          <p:nvPr/>
        </p:nvCxnSpPr>
        <p:spPr>
          <a:xfrm rot="5400000" flipV="1">
            <a:off x="5232419" y="768060"/>
            <a:ext cx="2851301" cy="4308234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5C35A0A5-F612-40DF-88F1-D39D7B5919FB}"/>
              </a:ext>
            </a:extLst>
          </p:cNvPr>
          <p:cNvSpPr/>
          <p:nvPr/>
        </p:nvSpPr>
        <p:spPr>
          <a:xfrm>
            <a:off x="6496566" y="2952983"/>
            <a:ext cx="375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/>
              <a:t>P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B32978-9AC9-469B-8A4E-2FE22B498D69}"/>
              </a:ext>
            </a:extLst>
          </p:cNvPr>
          <p:cNvSpPr/>
          <p:nvPr/>
        </p:nvSpPr>
        <p:spPr>
          <a:xfrm>
            <a:off x="3507146" y="4296196"/>
            <a:ext cx="278901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dirty="0"/>
              <a:t>α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1E7F0C4-B16E-407F-8348-2835F4CDFD4A}"/>
              </a:ext>
            </a:extLst>
          </p:cNvPr>
          <p:cNvCxnSpPr>
            <a:cxnSpLocks/>
          </p:cNvCxnSpPr>
          <p:nvPr/>
        </p:nvCxnSpPr>
        <p:spPr>
          <a:xfrm rot="5400000">
            <a:off x="2269235" y="3731244"/>
            <a:ext cx="4469435" cy="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4191330-FA8E-4F36-9A5C-B7D28A815FFB}"/>
              </a:ext>
            </a:extLst>
          </p:cNvPr>
          <p:cNvCxnSpPr>
            <a:cxnSpLocks/>
          </p:cNvCxnSpPr>
          <p:nvPr/>
        </p:nvCxnSpPr>
        <p:spPr>
          <a:xfrm rot="5400000">
            <a:off x="6112528" y="1672139"/>
            <a:ext cx="14832" cy="5384485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D9821E97-5785-4212-A8B5-742B51497B0E}"/>
              </a:ext>
            </a:extLst>
          </p:cNvPr>
          <p:cNvSpPr/>
          <p:nvPr/>
        </p:nvSpPr>
        <p:spPr>
          <a:xfrm>
            <a:off x="6407395" y="5122305"/>
            <a:ext cx="4315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/>
              <a:t>Q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0F042F4D-3E0D-4951-903A-188E1AD028ED}"/>
              </a:ext>
            </a:extLst>
          </p:cNvPr>
          <p:cNvSpPr/>
          <p:nvPr/>
        </p:nvSpPr>
        <p:spPr>
          <a:xfrm>
            <a:off x="3799815" y="5201434"/>
            <a:ext cx="38664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/>
              <a:t>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B7221A3-9AF2-460A-8400-BB4DBEBAEE96}"/>
              </a:ext>
            </a:extLst>
          </p:cNvPr>
          <p:cNvSpPr/>
          <p:nvPr/>
        </p:nvSpPr>
        <p:spPr>
          <a:xfrm>
            <a:off x="3820076" y="3059676"/>
            <a:ext cx="3545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800" b="1" dirty="0"/>
              <a:t>S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EC80D111-74F9-4EC8-B81C-77CBC99D93D8}"/>
              </a:ext>
            </a:extLst>
          </p:cNvPr>
          <p:cNvSpPr/>
          <p:nvPr/>
        </p:nvSpPr>
        <p:spPr>
          <a:xfrm>
            <a:off x="4497752" y="1525911"/>
            <a:ext cx="278901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dirty="0"/>
              <a:t>α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8D42837-FF8C-4097-9C58-F4F85A9A5D1E}"/>
              </a:ext>
            </a:extLst>
          </p:cNvPr>
          <p:cNvSpPr/>
          <p:nvPr/>
        </p:nvSpPr>
        <p:spPr>
          <a:xfrm rot="5400000">
            <a:off x="4005465" y="2893189"/>
            <a:ext cx="701495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P cos</a:t>
            </a:r>
            <a:r>
              <a:rPr lang="el-GR" dirty="0"/>
              <a:t>α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087B17C-AC08-430A-AA10-E645BF43D7CF}"/>
              </a:ext>
            </a:extLst>
          </p:cNvPr>
          <p:cNvSpPr/>
          <p:nvPr/>
        </p:nvSpPr>
        <p:spPr>
          <a:xfrm>
            <a:off x="5955185" y="4323763"/>
            <a:ext cx="663592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P sin</a:t>
            </a:r>
            <a:r>
              <a:rPr lang="el-GR" dirty="0"/>
              <a:t>α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86F1AF80-38D7-4CE3-8934-F9231B68DB9E}"/>
              </a:ext>
            </a:extLst>
          </p:cNvPr>
          <p:cNvSpPr/>
          <p:nvPr/>
        </p:nvSpPr>
        <p:spPr>
          <a:xfrm>
            <a:off x="3781631" y="4082834"/>
            <a:ext cx="707152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R cos</a:t>
            </a:r>
            <a:r>
              <a:rPr lang="el-GR" dirty="0"/>
              <a:t>α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644452D-81CA-4895-B36C-3C281478B906}"/>
              </a:ext>
            </a:extLst>
          </p:cNvPr>
          <p:cNvSpPr/>
          <p:nvPr/>
        </p:nvSpPr>
        <p:spPr>
          <a:xfrm rot="5400000">
            <a:off x="4378642" y="4846541"/>
            <a:ext cx="669249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R sin</a:t>
            </a:r>
            <a:r>
              <a:rPr lang="el-GR" dirty="0"/>
              <a:t>α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487F61F-53BE-4731-8952-F3C1FF896F9A}"/>
              </a:ext>
            </a:extLst>
          </p:cNvPr>
          <p:cNvSpPr/>
          <p:nvPr/>
        </p:nvSpPr>
        <p:spPr>
          <a:xfrm rot="5400000">
            <a:off x="2791989" y="2011951"/>
            <a:ext cx="16541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PR cos²</a:t>
            </a:r>
            <a:r>
              <a:rPr lang="el-GR" sz="2800" b="1" dirty="0"/>
              <a:t>α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74F2583-33FD-43D3-987F-7785DB32097B}"/>
              </a:ext>
            </a:extLst>
          </p:cNvPr>
          <p:cNvSpPr/>
          <p:nvPr/>
        </p:nvSpPr>
        <p:spPr>
          <a:xfrm>
            <a:off x="7166819" y="5459037"/>
            <a:ext cx="16541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PR sin²</a:t>
            </a:r>
            <a:r>
              <a:rPr lang="el-GR" sz="2800" b="1" dirty="0"/>
              <a:t>α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93C62FF-80FB-4ED5-B634-927641C720D5}"/>
              </a:ext>
            </a:extLst>
          </p:cNvPr>
          <p:cNvSpPr/>
          <p:nvPr/>
        </p:nvSpPr>
        <p:spPr>
          <a:xfrm>
            <a:off x="4119756" y="1973789"/>
            <a:ext cx="540609" cy="32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/>
              <a:t>β</a:t>
            </a:r>
            <a:endParaRPr lang="el-GR" b="1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048EE4FE-58FF-447B-8948-E2E73CEF3A12}"/>
              </a:ext>
            </a:extLst>
          </p:cNvPr>
          <p:cNvSpPr/>
          <p:nvPr/>
        </p:nvSpPr>
        <p:spPr>
          <a:xfrm>
            <a:off x="7974701" y="4274541"/>
            <a:ext cx="540609" cy="32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/>
              <a:t>β</a:t>
            </a:r>
            <a:endParaRPr lang="el-GR" b="1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4ECC809-79DA-4A6D-9A18-2BC8F1731B3C}"/>
              </a:ext>
            </a:extLst>
          </p:cNvPr>
          <p:cNvSpPr/>
          <p:nvPr/>
        </p:nvSpPr>
        <p:spPr>
          <a:xfrm rot="5400000">
            <a:off x="4145807" y="2901068"/>
            <a:ext cx="1011810" cy="32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S cos</a:t>
            </a:r>
            <a:r>
              <a:rPr lang="el-GR" dirty="0"/>
              <a:t>β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84EF6C2-3D55-456C-89F7-1521098DBEEE}"/>
              </a:ext>
            </a:extLst>
          </p:cNvPr>
          <p:cNvSpPr/>
          <p:nvPr/>
        </p:nvSpPr>
        <p:spPr>
          <a:xfrm>
            <a:off x="3835574" y="4343873"/>
            <a:ext cx="645205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S sin</a:t>
            </a:r>
            <a:r>
              <a:rPr lang="el-GR" dirty="0"/>
              <a:t>β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A4F497F2-11C6-4542-AAC5-8A1367184031}"/>
              </a:ext>
            </a:extLst>
          </p:cNvPr>
          <p:cNvSpPr/>
          <p:nvPr/>
        </p:nvSpPr>
        <p:spPr>
          <a:xfrm>
            <a:off x="5941522" y="4048840"/>
            <a:ext cx="726953" cy="32585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/>
              <a:t>Q cos</a:t>
            </a:r>
            <a:r>
              <a:rPr lang="el-GR" dirty="0"/>
              <a:t>β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697F13D-34EC-4D7F-A893-501100C289C1}"/>
              </a:ext>
            </a:extLst>
          </p:cNvPr>
          <p:cNvSpPr/>
          <p:nvPr/>
        </p:nvSpPr>
        <p:spPr>
          <a:xfrm rot="5400000">
            <a:off x="3888556" y="4970744"/>
            <a:ext cx="1011810" cy="3258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Q sin</a:t>
            </a:r>
            <a:r>
              <a:rPr lang="el-GR" dirty="0"/>
              <a:t>β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A4F95B93-2CAC-4CB2-92F9-323B3031B6C3}"/>
              </a:ext>
            </a:extLst>
          </p:cNvPr>
          <p:cNvSpPr/>
          <p:nvPr/>
        </p:nvSpPr>
        <p:spPr>
          <a:xfrm>
            <a:off x="7147616" y="1490948"/>
            <a:ext cx="165417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QS cos²</a:t>
            </a:r>
            <a:r>
              <a:rPr lang="el-GR" sz="2800" b="1" dirty="0"/>
              <a:t>β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36F8F45-2D47-4AB4-8849-0D7288EDF58F}"/>
              </a:ext>
            </a:extLst>
          </p:cNvPr>
          <p:cNvSpPr/>
          <p:nvPr/>
        </p:nvSpPr>
        <p:spPr>
          <a:xfrm rot="5400000">
            <a:off x="2748462" y="4988998"/>
            <a:ext cx="16541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/>
              <a:t>QS sin²</a:t>
            </a:r>
            <a:r>
              <a:rPr lang="el-GR" sz="2800" b="1" dirty="0"/>
              <a:t>β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B5CCA63-D469-48BB-9E43-E2C191156EAE}"/>
              </a:ext>
            </a:extLst>
          </p:cNvPr>
          <p:cNvSpPr/>
          <p:nvPr/>
        </p:nvSpPr>
        <p:spPr>
          <a:xfrm>
            <a:off x="12022" y="0"/>
            <a:ext cx="508023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A Nice Special Case</a:t>
            </a:r>
          </a:p>
        </p:txBody>
      </p:sp>
    </p:spTree>
    <p:extLst>
      <p:ext uri="{BB962C8B-B14F-4D97-AF65-F5344CB8AC3E}">
        <p14:creationId xmlns:p14="http://schemas.microsoft.com/office/powerpoint/2010/main" val="9725566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08BB959F-8ADA-4B97-BD53-5456E7EC94C7}"/>
              </a:ext>
            </a:extLst>
          </p:cNvPr>
          <p:cNvSpPr/>
          <p:nvPr/>
        </p:nvSpPr>
        <p:spPr>
          <a:xfrm>
            <a:off x="12022" y="0"/>
            <a:ext cx="1198789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An Unsatisfying (but Technically Correct) Proof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2914E449-5947-488C-9BD2-9DB3598675E4}"/>
              </a:ext>
            </a:extLst>
          </p:cNvPr>
          <p:cNvSpPr/>
          <p:nvPr/>
        </p:nvSpPr>
        <p:spPr>
          <a:xfrm>
            <a:off x="313832" y="1057428"/>
            <a:ext cx="4168241" cy="4129296"/>
          </a:xfrm>
          <a:prstGeom prst="ellipse">
            <a:avLst/>
          </a:prstGeom>
          <a:noFill/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71E7F0C4-B16E-407F-8348-2835F4CDFD4A}"/>
              </a:ext>
            </a:extLst>
          </p:cNvPr>
          <p:cNvCxnSpPr>
            <a:cxnSpLocks/>
          </p:cNvCxnSpPr>
          <p:nvPr/>
        </p:nvCxnSpPr>
        <p:spPr>
          <a:xfrm>
            <a:off x="728415" y="4334000"/>
            <a:ext cx="3361485" cy="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4191330-FA8E-4F36-9A5C-B7D28A815FFB}"/>
              </a:ext>
            </a:extLst>
          </p:cNvPr>
          <p:cNvCxnSpPr>
            <a:cxnSpLocks/>
            <a:stCxn id="2" idx="7"/>
          </p:cNvCxnSpPr>
          <p:nvPr/>
        </p:nvCxnSpPr>
        <p:spPr>
          <a:xfrm flipH="1">
            <a:off x="1659278" y="1662149"/>
            <a:ext cx="2212370" cy="3369944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6550CC40-C562-4878-AAA0-5E6D289E3CAC}"/>
              </a:ext>
            </a:extLst>
          </p:cNvPr>
          <p:cNvSpPr/>
          <p:nvPr/>
        </p:nvSpPr>
        <p:spPr>
          <a:xfrm>
            <a:off x="739589" y="1669695"/>
            <a:ext cx="3137538" cy="2656760"/>
          </a:xfrm>
          <a:custGeom>
            <a:avLst/>
            <a:gdLst>
              <a:gd name="connsiteX0" fmla="*/ 0 w 2088332"/>
              <a:gd name="connsiteY0" fmla="*/ 4052967 h 4052967"/>
              <a:gd name="connsiteX1" fmla="*/ 1507985 w 2088332"/>
              <a:gd name="connsiteY1" fmla="*/ 0 h 4052967"/>
              <a:gd name="connsiteX2" fmla="*/ 2088332 w 2088332"/>
              <a:gd name="connsiteY2" fmla="*/ 4052967 h 4052967"/>
              <a:gd name="connsiteX3" fmla="*/ 0 w 2088332"/>
              <a:gd name="connsiteY3" fmla="*/ 4052967 h 4052967"/>
              <a:gd name="connsiteX0" fmla="*/ 0 w 4728263"/>
              <a:gd name="connsiteY0" fmla="*/ 4092724 h 4092724"/>
              <a:gd name="connsiteX1" fmla="*/ 4728263 w 4728263"/>
              <a:gd name="connsiteY1" fmla="*/ 0 h 4092724"/>
              <a:gd name="connsiteX2" fmla="*/ 2088332 w 4728263"/>
              <a:gd name="connsiteY2" fmla="*/ 4092724 h 4092724"/>
              <a:gd name="connsiteX3" fmla="*/ 0 w 4728263"/>
              <a:gd name="connsiteY3" fmla="*/ 4092724 h 40927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28263" h="4092724">
                <a:moveTo>
                  <a:pt x="0" y="4092724"/>
                </a:moveTo>
                <a:lnTo>
                  <a:pt x="4728263" y="0"/>
                </a:lnTo>
                <a:lnTo>
                  <a:pt x="2088332" y="4092724"/>
                </a:lnTo>
                <a:lnTo>
                  <a:pt x="0" y="4092724"/>
                </a:ln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Isosceles Triangle 47">
            <a:extLst>
              <a:ext uri="{FF2B5EF4-FFF2-40B4-BE49-F238E27FC236}">
                <a16:creationId xmlns:a16="http://schemas.microsoft.com/office/drawing/2014/main" id="{53117A8F-D562-4818-936E-54263B892B30}"/>
              </a:ext>
            </a:extLst>
          </p:cNvPr>
          <p:cNvSpPr/>
          <p:nvPr/>
        </p:nvSpPr>
        <p:spPr>
          <a:xfrm rot="10800000">
            <a:off x="1651867" y="4336383"/>
            <a:ext cx="2434488" cy="710619"/>
          </a:xfrm>
          <a:custGeom>
            <a:avLst/>
            <a:gdLst>
              <a:gd name="connsiteX0" fmla="*/ 0 w 2955235"/>
              <a:gd name="connsiteY0" fmla="*/ 1061950 h 1061950"/>
              <a:gd name="connsiteX1" fmla="*/ 2630543 w 2955235"/>
              <a:gd name="connsiteY1" fmla="*/ 0 h 1061950"/>
              <a:gd name="connsiteX2" fmla="*/ 2955235 w 2955235"/>
              <a:gd name="connsiteY2" fmla="*/ 1061950 h 1061950"/>
              <a:gd name="connsiteX3" fmla="*/ 0 w 2955235"/>
              <a:gd name="connsiteY3" fmla="*/ 1061950 h 1061950"/>
              <a:gd name="connsiteX0" fmla="*/ 0 w 3668768"/>
              <a:gd name="connsiteY0" fmla="*/ 1081000 h 1081000"/>
              <a:gd name="connsiteX1" fmla="*/ 3668768 w 3668768"/>
              <a:gd name="connsiteY1" fmla="*/ 0 h 1081000"/>
              <a:gd name="connsiteX2" fmla="*/ 2955235 w 3668768"/>
              <a:gd name="connsiteY2" fmla="*/ 1081000 h 1081000"/>
              <a:gd name="connsiteX3" fmla="*/ 0 w 3668768"/>
              <a:gd name="connsiteY3" fmla="*/ 1081000 h 108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8768" h="1081000">
                <a:moveTo>
                  <a:pt x="0" y="1081000"/>
                </a:moveTo>
                <a:lnTo>
                  <a:pt x="3668768" y="0"/>
                </a:lnTo>
                <a:lnTo>
                  <a:pt x="2955235" y="1081000"/>
                </a:lnTo>
                <a:lnTo>
                  <a:pt x="0" y="1081000"/>
                </a:lnTo>
                <a:close/>
              </a:path>
            </a:pathLst>
          </a:custGeom>
          <a:solidFill>
            <a:srgbClr val="5DFFA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02FA22BE-166B-4FDC-92C5-006C66BCA5B7}"/>
              </a:ext>
            </a:extLst>
          </p:cNvPr>
          <p:cNvSpPr/>
          <p:nvPr/>
        </p:nvSpPr>
        <p:spPr>
          <a:xfrm>
            <a:off x="2141619" y="1669695"/>
            <a:ext cx="1916215" cy="2656760"/>
          </a:xfrm>
          <a:prstGeom prst="triangle">
            <a:avLst>
              <a:gd name="adj" fmla="val 91177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>
            <a:extLst>
              <a:ext uri="{FF2B5EF4-FFF2-40B4-BE49-F238E27FC236}">
                <a16:creationId xmlns:a16="http://schemas.microsoft.com/office/drawing/2014/main" id="{12245887-48CD-4557-826E-A9E4A926655C}"/>
              </a:ext>
            </a:extLst>
          </p:cNvPr>
          <p:cNvSpPr/>
          <p:nvPr/>
        </p:nvSpPr>
        <p:spPr>
          <a:xfrm rot="10800000">
            <a:off x="759565" y="4326454"/>
            <a:ext cx="1362076" cy="713179"/>
          </a:xfrm>
          <a:prstGeom prst="triangle">
            <a:avLst>
              <a:gd name="adj" fmla="val 34408"/>
            </a:avLst>
          </a:prstGeom>
          <a:solidFill>
            <a:srgbClr val="FF656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C3B5FE4-77CC-44A8-ACD3-8CF43B88253C}"/>
              </a:ext>
            </a:extLst>
          </p:cNvPr>
          <p:cNvSpPr/>
          <p:nvPr/>
        </p:nvSpPr>
        <p:spPr>
          <a:xfrm>
            <a:off x="2660495" y="2956580"/>
            <a:ext cx="423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X</a:t>
            </a:r>
            <a:endParaRPr lang="el-GR" sz="3600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5028C95-E18C-4A3A-A2BD-16E9F025D972}"/>
              </a:ext>
            </a:extLst>
          </p:cNvPr>
          <p:cNvSpPr/>
          <p:nvPr/>
        </p:nvSpPr>
        <p:spPr>
          <a:xfrm>
            <a:off x="3958133" y="2674909"/>
            <a:ext cx="4956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Q</a:t>
            </a:r>
            <a:endParaRPr lang="el-GR" sz="3600" dirty="0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FBC576F-0EE1-489B-9BB2-D518AEB8629A}"/>
              </a:ext>
            </a:extLst>
          </p:cNvPr>
          <p:cNvSpPr/>
          <p:nvPr/>
        </p:nvSpPr>
        <p:spPr>
          <a:xfrm>
            <a:off x="2640093" y="4541584"/>
            <a:ext cx="4347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R</a:t>
            </a:r>
            <a:endParaRPr lang="el-GR" sz="3600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405BA60C-589C-43B9-BAAA-A113BDBDB064}"/>
              </a:ext>
            </a:extLst>
          </p:cNvPr>
          <p:cNvSpPr/>
          <p:nvPr/>
        </p:nvSpPr>
        <p:spPr>
          <a:xfrm>
            <a:off x="898385" y="4502245"/>
            <a:ext cx="39626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S</a:t>
            </a:r>
            <a:endParaRPr lang="el-GR" sz="3600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26C0341F-49BC-4CFE-8BAD-69FFBE56A243}"/>
              </a:ext>
            </a:extLst>
          </p:cNvPr>
          <p:cNvSpPr/>
          <p:nvPr/>
        </p:nvSpPr>
        <p:spPr>
          <a:xfrm>
            <a:off x="7715595" y="5487877"/>
            <a:ext cx="647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XY</a:t>
            </a:r>
            <a:endParaRPr lang="el-GR" sz="36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D436C69A-F0F0-406D-B5AD-BFF2968CA34C}"/>
              </a:ext>
            </a:extLst>
          </p:cNvPr>
          <p:cNvSpPr/>
          <p:nvPr/>
        </p:nvSpPr>
        <p:spPr>
          <a:xfrm>
            <a:off x="2246934" y="3963641"/>
            <a:ext cx="4090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Y</a:t>
            </a:r>
            <a:endParaRPr lang="el-GR" sz="3600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AD72A1F-2481-449F-B4DF-AAAAE2B190FD}"/>
              </a:ext>
            </a:extLst>
          </p:cNvPr>
          <p:cNvSpPr/>
          <p:nvPr/>
        </p:nvSpPr>
        <p:spPr>
          <a:xfrm>
            <a:off x="1764387" y="2736457"/>
            <a:ext cx="4235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P</a:t>
            </a:r>
            <a:endParaRPr lang="el-GR" sz="3600" dirty="0"/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2F8458A-B3CB-4414-8E93-F86A2B5FEE66}"/>
              </a:ext>
            </a:extLst>
          </p:cNvPr>
          <p:cNvGrpSpPr/>
          <p:nvPr/>
        </p:nvGrpSpPr>
        <p:grpSpPr>
          <a:xfrm>
            <a:off x="5718138" y="1057428"/>
            <a:ext cx="6728829" cy="4989877"/>
            <a:chOff x="6535050" y="1597323"/>
            <a:chExt cx="4554285" cy="3377307"/>
          </a:xfrm>
        </p:grpSpPr>
        <p:sp>
          <p:nvSpPr>
            <p:cNvPr id="26" name="Isosceles Triangle 14">
              <a:extLst>
                <a:ext uri="{FF2B5EF4-FFF2-40B4-BE49-F238E27FC236}">
                  <a16:creationId xmlns:a16="http://schemas.microsoft.com/office/drawing/2014/main" id="{AF558FAB-A760-499C-BC4C-D3347AD3AC16}"/>
                </a:ext>
              </a:extLst>
            </p:cNvPr>
            <p:cNvSpPr/>
            <p:nvPr/>
          </p:nvSpPr>
          <p:spPr>
            <a:xfrm>
              <a:off x="6535050" y="1992860"/>
              <a:ext cx="3137538" cy="2656760"/>
            </a:xfrm>
            <a:custGeom>
              <a:avLst/>
              <a:gdLst>
                <a:gd name="connsiteX0" fmla="*/ 0 w 2088332"/>
                <a:gd name="connsiteY0" fmla="*/ 4052967 h 4052967"/>
                <a:gd name="connsiteX1" fmla="*/ 1507985 w 2088332"/>
                <a:gd name="connsiteY1" fmla="*/ 0 h 4052967"/>
                <a:gd name="connsiteX2" fmla="*/ 2088332 w 2088332"/>
                <a:gd name="connsiteY2" fmla="*/ 4052967 h 4052967"/>
                <a:gd name="connsiteX3" fmla="*/ 0 w 2088332"/>
                <a:gd name="connsiteY3" fmla="*/ 4052967 h 4052967"/>
                <a:gd name="connsiteX0" fmla="*/ 0 w 4728263"/>
                <a:gd name="connsiteY0" fmla="*/ 4092724 h 4092724"/>
                <a:gd name="connsiteX1" fmla="*/ 4728263 w 4728263"/>
                <a:gd name="connsiteY1" fmla="*/ 0 h 4092724"/>
                <a:gd name="connsiteX2" fmla="*/ 2088332 w 4728263"/>
                <a:gd name="connsiteY2" fmla="*/ 4092724 h 4092724"/>
                <a:gd name="connsiteX3" fmla="*/ 0 w 4728263"/>
                <a:gd name="connsiteY3" fmla="*/ 4092724 h 40927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28263" h="4092724">
                  <a:moveTo>
                    <a:pt x="0" y="4092724"/>
                  </a:moveTo>
                  <a:lnTo>
                    <a:pt x="4728263" y="0"/>
                  </a:lnTo>
                  <a:lnTo>
                    <a:pt x="2088332" y="4092724"/>
                  </a:lnTo>
                  <a:lnTo>
                    <a:pt x="0" y="4092724"/>
                  </a:ln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Isosceles Triangle 27">
              <a:extLst>
                <a:ext uri="{FF2B5EF4-FFF2-40B4-BE49-F238E27FC236}">
                  <a16:creationId xmlns:a16="http://schemas.microsoft.com/office/drawing/2014/main" id="{A588E697-DAA6-475A-8400-ABE6C15A1BBF}"/>
                </a:ext>
              </a:extLst>
            </p:cNvPr>
            <p:cNvSpPr/>
            <p:nvPr/>
          </p:nvSpPr>
          <p:spPr>
            <a:xfrm>
              <a:off x="7937080" y="1992860"/>
              <a:ext cx="1916215" cy="2656760"/>
            </a:xfrm>
            <a:prstGeom prst="triangle">
              <a:avLst>
                <a:gd name="adj" fmla="val 91177"/>
              </a:avLst>
            </a:prstGeom>
            <a:solidFill>
              <a:schemeClr val="accent1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7ED44138-02AD-47CB-9FB1-68504644DDC0}"/>
                </a:ext>
              </a:extLst>
            </p:cNvPr>
            <p:cNvGrpSpPr/>
            <p:nvPr/>
          </p:nvGrpSpPr>
          <p:grpSpPr>
            <a:xfrm rot="11771865">
              <a:off x="6796328" y="1597323"/>
              <a:ext cx="2434488" cy="3377307"/>
              <a:chOff x="5140422" y="1443264"/>
              <a:chExt cx="2434488" cy="3377307"/>
            </a:xfrm>
          </p:grpSpPr>
          <p:sp>
            <p:nvSpPr>
              <p:cNvPr id="52" name="Isosceles Triangle 47">
                <a:extLst>
                  <a:ext uri="{FF2B5EF4-FFF2-40B4-BE49-F238E27FC236}">
                    <a16:creationId xmlns:a16="http://schemas.microsoft.com/office/drawing/2014/main" id="{4AE9E087-FF2B-4B4D-99A0-5BB8A26BEB2A}"/>
                  </a:ext>
                </a:extLst>
              </p:cNvPr>
              <p:cNvSpPr/>
              <p:nvPr/>
            </p:nvSpPr>
            <p:spPr>
              <a:xfrm rot="10800000">
                <a:off x="5140422" y="4109952"/>
                <a:ext cx="2434488" cy="710619"/>
              </a:xfrm>
              <a:custGeom>
                <a:avLst/>
                <a:gdLst>
                  <a:gd name="connsiteX0" fmla="*/ 0 w 2955235"/>
                  <a:gd name="connsiteY0" fmla="*/ 1061950 h 1061950"/>
                  <a:gd name="connsiteX1" fmla="*/ 2630543 w 2955235"/>
                  <a:gd name="connsiteY1" fmla="*/ 0 h 1061950"/>
                  <a:gd name="connsiteX2" fmla="*/ 2955235 w 2955235"/>
                  <a:gd name="connsiteY2" fmla="*/ 1061950 h 1061950"/>
                  <a:gd name="connsiteX3" fmla="*/ 0 w 2955235"/>
                  <a:gd name="connsiteY3" fmla="*/ 1061950 h 1061950"/>
                  <a:gd name="connsiteX0" fmla="*/ 0 w 3668768"/>
                  <a:gd name="connsiteY0" fmla="*/ 1081000 h 1081000"/>
                  <a:gd name="connsiteX1" fmla="*/ 3668768 w 3668768"/>
                  <a:gd name="connsiteY1" fmla="*/ 0 h 1081000"/>
                  <a:gd name="connsiteX2" fmla="*/ 2955235 w 3668768"/>
                  <a:gd name="connsiteY2" fmla="*/ 1081000 h 1081000"/>
                  <a:gd name="connsiteX3" fmla="*/ 0 w 3668768"/>
                  <a:gd name="connsiteY3" fmla="*/ 1081000 h 10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668768" h="1081000">
                    <a:moveTo>
                      <a:pt x="0" y="1081000"/>
                    </a:moveTo>
                    <a:lnTo>
                      <a:pt x="3668768" y="0"/>
                    </a:lnTo>
                    <a:lnTo>
                      <a:pt x="2955235" y="1081000"/>
                    </a:lnTo>
                    <a:lnTo>
                      <a:pt x="0" y="1081000"/>
                    </a:lnTo>
                    <a:close/>
                  </a:path>
                </a:pathLst>
              </a:custGeom>
              <a:solidFill>
                <a:srgbClr val="5DFFA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Isosceles Triangle 52">
                <a:extLst>
                  <a:ext uri="{FF2B5EF4-FFF2-40B4-BE49-F238E27FC236}">
                    <a16:creationId xmlns:a16="http://schemas.microsoft.com/office/drawing/2014/main" id="{77176A78-343C-4FBF-B4E5-107B660A12CA}"/>
                  </a:ext>
                </a:extLst>
              </p:cNvPr>
              <p:cNvSpPr/>
              <p:nvPr/>
            </p:nvSpPr>
            <p:spPr>
              <a:xfrm>
                <a:off x="5630174" y="1443264"/>
                <a:ext cx="1916215" cy="2656760"/>
              </a:xfrm>
              <a:prstGeom prst="triangle">
                <a:avLst>
                  <a:gd name="adj" fmla="val 91177"/>
                </a:avLst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71555E7D-19F3-4BB1-9A71-2E899483B268}"/>
                </a:ext>
              </a:extLst>
            </p:cNvPr>
            <p:cNvGrpSpPr/>
            <p:nvPr/>
          </p:nvGrpSpPr>
          <p:grpSpPr>
            <a:xfrm rot="8487856">
              <a:off x="8952236" y="2031411"/>
              <a:ext cx="2137099" cy="2207022"/>
              <a:chOff x="2984708" y="3003332"/>
              <a:chExt cx="3137538" cy="3369938"/>
            </a:xfrm>
          </p:grpSpPr>
          <p:sp>
            <p:nvSpPr>
              <p:cNvPr id="54" name="Isosceles Triangle 14">
                <a:extLst>
                  <a:ext uri="{FF2B5EF4-FFF2-40B4-BE49-F238E27FC236}">
                    <a16:creationId xmlns:a16="http://schemas.microsoft.com/office/drawing/2014/main" id="{457462BD-2986-487B-B7C3-A31C27ED39A2}"/>
                  </a:ext>
                </a:extLst>
              </p:cNvPr>
              <p:cNvSpPr/>
              <p:nvPr/>
            </p:nvSpPr>
            <p:spPr>
              <a:xfrm rot="41072">
                <a:off x="2984708" y="3003332"/>
                <a:ext cx="3137538" cy="2656760"/>
              </a:xfrm>
              <a:custGeom>
                <a:avLst/>
                <a:gdLst>
                  <a:gd name="connsiteX0" fmla="*/ 0 w 2088332"/>
                  <a:gd name="connsiteY0" fmla="*/ 4052967 h 4052967"/>
                  <a:gd name="connsiteX1" fmla="*/ 1507985 w 2088332"/>
                  <a:gd name="connsiteY1" fmla="*/ 0 h 4052967"/>
                  <a:gd name="connsiteX2" fmla="*/ 2088332 w 2088332"/>
                  <a:gd name="connsiteY2" fmla="*/ 4052967 h 4052967"/>
                  <a:gd name="connsiteX3" fmla="*/ 0 w 2088332"/>
                  <a:gd name="connsiteY3" fmla="*/ 4052967 h 4052967"/>
                  <a:gd name="connsiteX0" fmla="*/ 0 w 4728263"/>
                  <a:gd name="connsiteY0" fmla="*/ 4092724 h 4092724"/>
                  <a:gd name="connsiteX1" fmla="*/ 4728263 w 4728263"/>
                  <a:gd name="connsiteY1" fmla="*/ 0 h 4092724"/>
                  <a:gd name="connsiteX2" fmla="*/ 2088332 w 4728263"/>
                  <a:gd name="connsiteY2" fmla="*/ 4092724 h 4092724"/>
                  <a:gd name="connsiteX3" fmla="*/ 0 w 4728263"/>
                  <a:gd name="connsiteY3" fmla="*/ 4092724 h 40927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728263" h="4092724">
                    <a:moveTo>
                      <a:pt x="0" y="4092724"/>
                    </a:moveTo>
                    <a:lnTo>
                      <a:pt x="4728263" y="0"/>
                    </a:lnTo>
                    <a:lnTo>
                      <a:pt x="2088332" y="4092724"/>
                    </a:lnTo>
                    <a:lnTo>
                      <a:pt x="0" y="4092724"/>
                    </a:lnTo>
                    <a:close/>
                  </a:path>
                </a:pathLst>
              </a:cu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" name="Isosceles Triangle 54">
                <a:extLst>
                  <a:ext uri="{FF2B5EF4-FFF2-40B4-BE49-F238E27FC236}">
                    <a16:creationId xmlns:a16="http://schemas.microsoft.com/office/drawing/2014/main" id="{DC737107-35BD-4537-81F3-8A1C1458FFF6}"/>
                  </a:ext>
                </a:extLst>
              </p:cNvPr>
              <p:cNvSpPr/>
              <p:nvPr/>
            </p:nvSpPr>
            <p:spPr>
              <a:xfrm rot="10841072">
                <a:off x="3004684" y="5660091"/>
                <a:ext cx="1362076" cy="713179"/>
              </a:xfrm>
              <a:prstGeom prst="triangle">
                <a:avLst>
                  <a:gd name="adj" fmla="val 34408"/>
                </a:avLst>
              </a:prstGeom>
              <a:solidFill>
                <a:srgbClr val="FF656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BDBE01D-AEEF-46AC-8531-25AE9AAD71E8}"/>
              </a:ext>
            </a:extLst>
          </p:cNvPr>
          <p:cNvCxnSpPr>
            <a:cxnSpLocks/>
            <a:stCxn id="26" idx="0"/>
            <a:endCxn id="28" idx="4"/>
          </p:cNvCxnSpPr>
          <p:nvPr/>
        </p:nvCxnSpPr>
        <p:spPr>
          <a:xfrm>
            <a:off x="5718136" y="5567112"/>
            <a:ext cx="49026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68C73718-30E9-4C23-8D38-5B3C2E5560AE}"/>
              </a:ext>
            </a:extLst>
          </p:cNvPr>
          <p:cNvCxnSpPr>
            <a:cxnSpLocks/>
            <a:stCxn id="26" idx="1"/>
            <a:endCxn id="53" idx="0"/>
          </p:cNvCxnSpPr>
          <p:nvPr/>
        </p:nvCxnSpPr>
        <p:spPr>
          <a:xfrm flipH="1">
            <a:off x="5759929" y="1641823"/>
            <a:ext cx="4593832" cy="388619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0C999FDF-0527-46F3-8040-14B09757043A}"/>
              </a:ext>
            </a:extLst>
          </p:cNvPr>
          <p:cNvCxnSpPr>
            <a:cxnSpLocks/>
            <a:stCxn id="53" idx="4"/>
            <a:endCxn id="53" idx="0"/>
          </p:cNvCxnSpPr>
          <p:nvPr/>
        </p:nvCxnSpPr>
        <p:spPr>
          <a:xfrm flipH="1">
            <a:off x="5759929" y="1688867"/>
            <a:ext cx="855095" cy="383915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72F6EB20-A73E-4FCE-867B-FF558063CB64}"/>
              </a:ext>
            </a:extLst>
          </p:cNvPr>
          <p:cNvCxnSpPr>
            <a:cxnSpLocks/>
            <a:stCxn id="52" idx="0"/>
            <a:endCxn id="55" idx="4"/>
          </p:cNvCxnSpPr>
          <p:nvPr/>
        </p:nvCxnSpPr>
        <p:spPr>
          <a:xfrm flipV="1">
            <a:off x="6578652" y="1631591"/>
            <a:ext cx="4924769" cy="3143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388584C9-F7BB-42D3-80E6-CEA03173F6B7}"/>
              </a:ext>
            </a:extLst>
          </p:cNvPr>
          <p:cNvCxnSpPr>
            <a:cxnSpLocks/>
            <a:stCxn id="28" idx="0"/>
            <a:endCxn id="54" idx="1"/>
          </p:cNvCxnSpPr>
          <p:nvPr/>
        </p:nvCxnSpPr>
        <p:spPr>
          <a:xfrm>
            <a:off x="10370959" y="1641823"/>
            <a:ext cx="254341" cy="394094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2C6C046B-49DD-4588-9D7F-FCAC22BF86DE}"/>
              </a:ext>
            </a:extLst>
          </p:cNvPr>
          <p:cNvCxnSpPr>
            <a:cxnSpLocks/>
            <a:stCxn id="55" idx="4"/>
            <a:endCxn id="54" idx="1"/>
          </p:cNvCxnSpPr>
          <p:nvPr/>
        </p:nvCxnSpPr>
        <p:spPr>
          <a:xfrm flipH="1">
            <a:off x="10625300" y="1631591"/>
            <a:ext cx="878121" cy="395117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ctangle 81">
            <a:extLst>
              <a:ext uri="{FF2B5EF4-FFF2-40B4-BE49-F238E27FC236}">
                <a16:creationId xmlns:a16="http://schemas.microsoft.com/office/drawing/2014/main" id="{306EF4BE-34D7-4D68-A945-8658E5494B8D}"/>
              </a:ext>
            </a:extLst>
          </p:cNvPr>
          <p:cNvSpPr/>
          <p:nvPr/>
        </p:nvSpPr>
        <p:spPr>
          <a:xfrm>
            <a:off x="7644972" y="3304824"/>
            <a:ext cx="662362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XP</a:t>
            </a:r>
            <a:endParaRPr lang="el-GR" sz="3600" dirty="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B02E012B-778C-4478-818B-A68B157C97B4}"/>
              </a:ext>
            </a:extLst>
          </p:cNvPr>
          <p:cNvSpPr/>
          <p:nvPr/>
        </p:nvSpPr>
        <p:spPr>
          <a:xfrm>
            <a:off x="10114634" y="3130978"/>
            <a:ext cx="721672" cy="646331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XQ</a:t>
            </a:r>
            <a:endParaRPr lang="el-GR" sz="3600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DF0C77D3-2E00-4025-A50F-7A17B9F3DF82}"/>
              </a:ext>
            </a:extLst>
          </p:cNvPr>
          <p:cNvSpPr/>
          <p:nvPr/>
        </p:nvSpPr>
        <p:spPr>
          <a:xfrm>
            <a:off x="5505642" y="2998074"/>
            <a:ext cx="734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PQ</a:t>
            </a:r>
            <a:endParaRPr lang="el-GR" sz="3600" dirty="0"/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C835AE38-9147-4007-9C5E-07804F0BC424}"/>
              </a:ext>
            </a:extLst>
          </p:cNvPr>
          <p:cNvSpPr/>
          <p:nvPr/>
        </p:nvSpPr>
        <p:spPr>
          <a:xfrm>
            <a:off x="11061037" y="3130978"/>
            <a:ext cx="73449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PQ</a:t>
            </a:r>
            <a:endParaRPr lang="el-GR" sz="3600" dirty="0"/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AD5DD607-3F60-4766-AFCA-D2F60E5AA8D4}"/>
              </a:ext>
            </a:extLst>
          </p:cNvPr>
          <p:cNvSpPr/>
          <p:nvPr/>
        </p:nvSpPr>
        <p:spPr>
          <a:xfrm>
            <a:off x="8058357" y="1074728"/>
            <a:ext cx="67358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PR</a:t>
            </a:r>
            <a:endParaRPr lang="el-GR" sz="3600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7D57F554-0F6A-4676-94D4-16352602E23F}"/>
              </a:ext>
            </a:extLst>
          </p:cNvPr>
          <p:cNvSpPr/>
          <p:nvPr/>
        </p:nvSpPr>
        <p:spPr>
          <a:xfrm>
            <a:off x="10526018" y="1027888"/>
            <a:ext cx="70724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3600" dirty="0"/>
              <a:t>QS</a:t>
            </a:r>
            <a:endParaRPr lang="el-GR" sz="3600" dirty="0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BBAC8B7A-ECC1-457A-AA82-F950A3FE9B74}"/>
              </a:ext>
            </a:extLst>
          </p:cNvPr>
          <p:cNvSpPr/>
          <p:nvPr/>
        </p:nvSpPr>
        <p:spPr>
          <a:xfrm>
            <a:off x="7066133" y="2277922"/>
            <a:ext cx="783942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P(QRX)</a:t>
            </a:r>
            <a:endParaRPr lang="el-GR" sz="1600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8DCAEB62-CB0C-4237-9C99-E89AF7C6F2D5}"/>
              </a:ext>
            </a:extLst>
          </p:cNvPr>
          <p:cNvSpPr/>
          <p:nvPr/>
        </p:nvSpPr>
        <p:spPr>
          <a:xfrm>
            <a:off x="8429941" y="3990246"/>
            <a:ext cx="765138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X(PQY)</a:t>
            </a:r>
            <a:endParaRPr lang="el-GR" sz="1600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0AC2DEC-9D60-469E-B184-378C007F6C9C}"/>
              </a:ext>
            </a:extLst>
          </p:cNvPr>
          <p:cNvSpPr/>
          <p:nvPr/>
        </p:nvSpPr>
        <p:spPr>
          <a:xfrm>
            <a:off x="10522253" y="1802825"/>
            <a:ext cx="762328" cy="3385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GB" sz="1600" dirty="0"/>
              <a:t>Q(PSX)</a:t>
            </a:r>
            <a:endParaRPr lang="el-GR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575FD2-F800-41EF-A2B9-19BF1CAE9C3C}"/>
              </a:ext>
            </a:extLst>
          </p:cNvPr>
          <p:cNvSpPr txBox="1"/>
          <p:nvPr/>
        </p:nvSpPr>
        <p:spPr>
          <a:xfrm>
            <a:off x="271335" y="5567112"/>
            <a:ext cx="51722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Line lengths are not scalar factors!</a:t>
            </a:r>
          </a:p>
        </p:txBody>
      </p:sp>
    </p:spTree>
    <p:extLst>
      <p:ext uri="{BB962C8B-B14F-4D97-AF65-F5344CB8AC3E}">
        <p14:creationId xmlns:p14="http://schemas.microsoft.com/office/powerpoint/2010/main" val="342469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64CA53B4-157E-4A14-8AA2-694D5453C085}"/>
              </a:ext>
            </a:extLst>
          </p:cNvPr>
          <p:cNvSpPr/>
          <p:nvPr/>
        </p:nvSpPr>
        <p:spPr>
          <a:xfrm>
            <a:off x="477076" y="1504119"/>
            <a:ext cx="4578629" cy="459188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7EA4745F-C854-4B53-9563-A0DD78412968}"/>
              </a:ext>
            </a:extLst>
          </p:cNvPr>
          <p:cNvSpPr/>
          <p:nvPr/>
        </p:nvSpPr>
        <p:spPr>
          <a:xfrm>
            <a:off x="477078" y="5247861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A9BE7C9-ECB2-42A8-B1BD-CA52FB39F98F}"/>
              </a:ext>
            </a:extLst>
          </p:cNvPr>
          <p:cNvSpPr/>
          <p:nvPr/>
        </p:nvSpPr>
        <p:spPr>
          <a:xfrm rot="10800000">
            <a:off x="483703" y="5247861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A6D00E2A-D7A2-4271-808D-2090AD73E97B}"/>
              </a:ext>
            </a:extLst>
          </p:cNvPr>
          <p:cNvSpPr/>
          <p:nvPr/>
        </p:nvSpPr>
        <p:spPr>
          <a:xfrm rot="5400000">
            <a:off x="2769704" y="2941980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DF703D72-0FB3-470F-A582-883796AFC4DB}"/>
              </a:ext>
            </a:extLst>
          </p:cNvPr>
          <p:cNvSpPr/>
          <p:nvPr/>
        </p:nvSpPr>
        <p:spPr>
          <a:xfrm rot="16200000">
            <a:off x="2769705" y="2960491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29528E4-955C-40EE-A2CC-D7B2BB1D4D33}"/>
              </a:ext>
            </a:extLst>
          </p:cNvPr>
          <p:cNvSpPr/>
          <p:nvPr/>
        </p:nvSpPr>
        <p:spPr>
          <a:xfrm>
            <a:off x="6096000" y="1504119"/>
            <a:ext cx="4578629" cy="4591881"/>
          </a:xfrm>
          <a:prstGeom prst="rect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Triangle 13">
            <a:extLst>
              <a:ext uri="{FF2B5EF4-FFF2-40B4-BE49-F238E27FC236}">
                <a16:creationId xmlns:a16="http://schemas.microsoft.com/office/drawing/2014/main" id="{771FBFA6-1EB6-46AD-A26D-A8477B6A0A98}"/>
              </a:ext>
            </a:extLst>
          </p:cNvPr>
          <p:cNvSpPr/>
          <p:nvPr/>
        </p:nvSpPr>
        <p:spPr>
          <a:xfrm>
            <a:off x="6096002" y="5247861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Triangle 14">
            <a:extLst>
              <a:ext uri="{FF2B5EF4-FFF2-40B4-BE49-F238E27FC236}">
                <a16:creationId xmlns:a16="http://schemas.microsoft.com/office/drawing/2014/main" id="{9F7FC953-4219-44E7-A983-A20D00EEAC1D}"/>
              </a:ext>
            </a:extLst>
          </p:cNvPr>
          <p:cNvSpPr/>
          <p:nvPr/>
        </p:nvSpPr>
        <p:spPr>
          <a:xfrm rot="10800000">
            <a:off x="6950768" y="1504118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9AF7E784-6AF8-4C51-97E8-7034825774E1}"/>
              </a:ext>
            </a:extLst>
          </p:cNvPr>
          <p:cNvSpPr/>
          <p:nvPr/>
        </p:nvSpPr>
        <p:spPr>
          <a:xfrm rot="5400000">
            <a:off x="4658138" y="2941980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Triangle 16">
            <a:extLst>
              <a:ext uri="{FF2B5EF4-FFF2-40B4-BE49-F238E27FC236}">
                <a16:creationId xmlns:a16="http://schemas.microsoft.com/office/drawing/2014/main" id="{542102FD-8B73-4860-8C2B-87B42FD9129D}"/>
              </a:ext>
            </a:extLst>
          </p:cNvPr>
          <p:cNvSpPr/>
          <p:nvPr/>
        </p:nvSpPr>
        <p:spPr>
          <a:xfrm rot="16200000">
            <a:off x="8388629" y="3809999"/>
            <a:ext cx="3723862" cy="848139"/>
          </a:xfrm>
          <a:prstGeom prst="rtTriangl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F583030-E82E-4CDA-9DF6-C0E08F708B08}"/>
              </a:ext>
            </a:extLst>
          </p:cNvPr>
          <p:cNvSpPr/>
          <p:nvPr/>
        </p:nvSpPr>
        <p:spPr>
          <a:xfrm>
            <a:off x="4293187" y="5246492"/>
            <a:ext cx="7232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b</a:t>
            </a:r>
            <a:r>
              <a:rPr lang="el-GR" sz="4800" b="1" dirty="0"/>
              <a:t>²</a:t>
            </a:r>
            <a:endParaRPr lang="en-GB" sz="48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8A99315B-C20E-4D5C-9C1B-E1C58DFEF487}"/>
              </a:ext>
            </a:extLst>
          </p:cNvPr>
          <p:cNvSpPr/>
          <p:nvPr/>
        </p:nvSpPr>
        <p:spPr>
          <a:xfrm>
            <a:off x="2043115" y="3013501"/>
            <a:ext cx="72327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a</a:t>
            </a:r>
            <a:r>
              <a:rPr lang="el-GR" sz="4800" b="1" dirty="0"/>
              <a:t>²</a:t>
            </a:r>
            <a:endParaRPr lang="en-GB" sz="4800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FFCE22C-8B99-4C2C-AC42-A57472B032BA}"/>
              </a:ext>
            </a:extLst>
          </p:cNvPr>
          <p:cNvSpPr/>
          <p:nvPr/>
        </p:nvSpPr>
        <p:spPr>
          <a:xfrm>
            <a:off x="8098986" y="3434256"/>
            <a:ext cx="651140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c</a:t>
            </a:r>
            <a:r>
              <a:rPr lang="el-GR" sz="4800" b="1" dirty="0"/>
              <a:t>²</a:t>
            </a:r>
            <a:endParaRPr lang="en-GB" sz="4800" b="1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1DA02AE-931B-49FD-B9DB-DF5F93045E2E}"/>
              </a:ext>
            </a:extLst>
          </p:cNvPr>
          <p:cNvSpPr/>
          <p:nvPr/>
        </p:nvSpPr>
        <p:spPr>
          <a:xfrm>
            <a:off x="12022" y="0"/>
            <a:ext cx="747198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Pictorial Proof of Pythagoras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CCB349F-BE8C-4B0F-97ED-78A91634C853}"/>
              </a:ext>
            </a:extLst>
          </p:cNvPr>
          <p:cNvSpPr/>
          <p:nvPr/>
        </p:nvSpPr>
        <p:spPr>
          <a:xfrm>
            <a:off x="4785519" y="1146175"/>
            <a:ext cx="635000" cy="334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B4CC8C9-1CE5-47F0-A829-5B3EB1C10FB1}"/>
              </a:ext>
            </a:extLst>
          </p:cNvPr>
          <p:cNvSpPr/>
          <p:nvPr/>
        </p:nvSpPr>
        <p:spPr>
          <a:xfrm>
            <a:off x="-173874" y="5079048"/>
            <a:ext cx="635000" cy="3348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0465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52CB5369-9679-4FC7-88C1-0A7C3A1436EF}"/>
              </a:ext>
            </a:extLst>
          </p:cNvPr>
          <p:cNvSpPr/>
          <p:nvPr/>
        </p:nvSpPr>
        <p:spPr>
          <a:xfrm rot="6300000">
            <a:off x="7759313" y="2283600"/>
            <a:ext cx="1934817" cy="2290799"/>
          </a:xfrm>
          <a:prstGeom prst="triangle">
            <a:avLst>
              <a:gd name="adj" fmla="val 6917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136C06-AD88-47D8-81A2-444A3EED7039}"/>
              </a:ext>
            </a:extLst>
          </p:cNvPr>
          <p:cNvSpPr/>
          <p:nvPr/>
        </p:nvSpPr>
        <p:spPr>
          <a:xfrm rot="6300000">
            <a:off x="5718498" y="1914755"/>
            <a:ext cx="1934817" cy="1934817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3901E81-C57D-4B6D-8C35-36E9AF047B97}"/>
              </a:ext>
            </a:extLst>
          </p:cNvPr>
          <p:cNvSpPr/>
          <p:nvPr/>
        </p:nvSpPr>
        <p:spPr>
          <a:xfrm>
            <a:off x="7369966" y="4066993"/>
            <a:ext cx="2369659" cy="2369659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1DBA7DA-0CF8-4456-807D-C3FFB5E1065D}"/>
              </a:ext>
            </a:extLst>
          </p:cNvPr>
          <p:cNvSpPr/>
          <p:nvPr/>
        </p:nvSpPr>
        <p:spPr>
          <a:xfrm rot="18900000">
            <a:off x="8416295" y="879970"/>
            <a:ext cx="2634199" cy="263419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4D97FFB-4A0C-4472-83B4-D6737CA50569}"/>
              </a:ext>
            </a:extLst>
          </p:cNvPr>
          <p:cNvCxnSpPr>
            <a:cxnSpLocks/>
          </p:cNvCxnSpPr>
          <p:nvPr/>
        </p:nvCxnSpPr>
        <p:spPr>
          <a:xfrm flipH="1">
            <a:off x="7369966" y="1027820"/>
            <a:ext cx="3072747" cy="303191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7393C26-88FC-44A1-993A-658FB5AE26CE}"/>
              </a:ext>
            </a:extLst>
          </p:cNvPr>
          <p:cNvCxnSpPr>
            <a:cxnSpLocks/>
          </p:cNvCxnSpPr>
          <p:nvPr/>
        </p:nvCxnSpPr>
        <p:spPr>
          <a:xfrm>
            <a:off x="5633229" y="2968356"/>
            <a:ext cx="4100165" cy="10986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B16FDA10-97A6-4E05-8786-7EBCE715DC71}"/>
              </a:ext>
            </a:extLst>
          </p:cNvPr>
          <p:cNvCxnSpPr>
            <a:cxnSpLocks/>
          </p:cNvCxnSpPr>
          <p:nvPr/>
        </p:nvCxnSpPr>
        <p:spPr>
          <a:xfrm flipV="1">
            <a:off x="7870734" y="2197070"/>
            <a:ext cx="0" cy="42395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9374DD59-C9BC-470E-9AEB-D195DDBB7F6B}"/>
              </a:ext>
            </a:extLst>
          </p:cNvPr>
          <p:cNvSpPr/>
          <p:nvPr/>
        </p:nvSpPr>
        <p:spPr>
          <a:xfrm rot="6300000">
            <a:off x="6105524" y="1625264"/>
            <a:ext cx="1327040" cy="19348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C580525-7F7A-4921-889F-F4046254E2D4}"/>
              </a:ext>
            </a:extLst>
          </p:cNvPr>
          <p:cNvSpPr/>
          <p:nvPr/>
        </p:nvSpPr>
        <p:spPr>
          <a:xfrm rot="18900000">
            <a:off x="7826912" y="1133216"/>
            <a:ext cx="2634199" cy="9676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9D94245-7BAF-4E2E-93B8-85B504679D69}"/>
              </a:ext>
            </a:extLst>
          </p:cNvPr>
          <p:cNvSpPr/>
          <p:nvPr/>
        </p:nvSpPr>
        <p:spPr>
          <a:xfrm>
            <a:off x="7870567" y="4059730"/>
            <a:ext cx="1869225" cy="2369659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CDF3E7-AF31-4C49-B3BB-B0F9EF78661C}"/>
              </a:ext>
            </a:extLst>
          </p:cNvPr>
          <p:cNvSpPr txBox="1"/>
          <p:nvPr/>
        </p:nvSpPr>
        <p:spPr>
          <a:xfrm>
            <a:off x="10606061" y="3022461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071642-E2AD-4681-A781-A406F303D80C}"/>
              </a:ext>
            </a:extLst>
          </p:cNvPr>
          <p:cNvSpPr txBox="1"/>
          <p:nvPr/>
        </p:nvSpPr>
        <p:spPr>
          <a:xfrm>
            <a:off x="10631367" y="949944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D497919-7750-4187-B636-77958877D264}"/>
              </a:ext>
            </a:extLst>
          </p:cNvPr>
          <p:cNvSpPr txBox="1"/>
          <p:nvPr/>
        </p:nvSpPr>
        <p:spPr>
          <a:xfrm>
            <a:off x="8444811" y="922451"/>
            <a:ext cx="3738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5A59F3D-BDB7-4861-BC33-119E21440495}"/>
              </a:ext>
            </a:extLst>
          </p:cNvPr>
          <p:cNvSpPr txBox="1"/>
          <p:nvPr/>
        </p:nvSpPr>
        <p:spPr>
          <a:xfrm>
            <a:off x="6680883" y="1503075"/>
            <a:ext cx="35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D44B4CD-27CC-40A7-8742-CC03D46724D0}"/>
              </a:ext>
            </a:extLst>
          </p:cNvPr>
          <p:cNvSpPr txBox="1"/>
          <p:nvPr/>
        </p:nvSpPr>
        <p:spPr>
          <a:xfrm>
            <a:off x="5448536" y="2284512"/>
            <a:ext cx="35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C32A604-3B2E-4FCE-8269-E295A0C52891}"/>
              </a:ext>
            </a:extLst>
          </p:cNvPr>
          <p:cNvSpPr txBox="1"/>
          <p:nvPr/>
        </p:nvSpPr>
        <p:spPr>
          <a:xfrm>
            <a:off x="6127564" y="3656629"/>
            <a:ext cx="3561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C289C3F-56E6-421F-9FFB-CF6A3A8ACE98}"/>
              </a:ext>
            </a:extLst>
          </p:cNvPr>
          <p:cNvSpPr txBox="1"/>
          <p:nvPr/>
        </p:nvSpPr>
        <p:spPr>
          <a:xfrm>
            <a:off x="7026281" y="5067156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9BE9866-6E1B-4941-83B0-8A8AFF298BE0}"/>
              </a:ext>
            </a:extLst>
          </p:cNvPr>
          <p:cNvSpPr txBox="1"/>
          <p:nvPr/>
        </p:nvSpPr>
        <p:spPr>
          <a:xfrm>
            <a:off x="8463245" y="6287543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B5ACFB6-DA37-401C-9FA3-3C12FBED5C09}"/>
              </a:ext>
            </a:extLst>
          </p:cNvPr>
          <p:cNvSpPr txBox="1"/>
          <p:nvPr/>
        </p:nvSpPr>
        <p:spPr>
          <a:xfrm>
            <a:off x="9732193" y="5072362"/>
            <a:ext cx="3369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FC4A910-9580-4394-A9C3-9946C22156E2}"/>
              </a:ext>
            </a:extLst>
          </p:cNvPr>
          <p:cNvSpPr txBox="1"/>
          <p:nvPr/>
        </p:nvSpPr>
        <p:spPr>
          <a:xfrm rot="18925533">
            <a:off x="9372163" y="2266547"/>
            <a:ext cx="1305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bc.cosA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ADF7D37-55C7-4DF0-B0B9-D6F0FCBCFDAE}"/>
              </a:ext>
            </a:extLst>
          </p:cNvPr>
          <p:cNvSpPr txBox="1"/>
          <p:nvPr/>
        </p:nvSpPr>
        <p:spPr>
          <a:xfrm>
            <a:off x="8165920" y="5002085"/>
            <a:ext cx="13054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bc.cosA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00F756D-A99F-4482-A748-DBD1A002B09E}"/>
              </a:ext>
            </a:extLst>
          </p:cNvPr>
          <p:cNvSpPr txBox="1"/>
          <p:nvPr/>
        </p:nvSpPr>
        <p:spPr>
          <a:xfrm rot="850236">
            <a:off x="6228991" y="2385331"/>
            <a:ext cx="1307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ab.cosC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06BC9DF-681E-4209-B9DF-3F48DF976E95}"/>
              </a:ext>
            </a:extLst>
          </p:cNvPr>
          <p:cNvSpPr txBox="1"/>
          <p:nvPr/>
        </p:nvSpPr>
        <p:spPr>
          <a:xfrm rot="18925533">
            <a:off x="8454702" y="1339620"/>
            <a:ext cx="13070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ab.cosC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F8FFB1F-A835-4912-85CA-4F5FBCAA3BFE}"/>
              </a:ext>
            </a:extLst>
          </p:cNvPr>
          <p:cNvSpPr txBox="1"/>
          <p:nvPr/>
        </p:nvSpPr>
        <p:spPr>
          <a:xfrm rot="907475">
            <a:off x="5885476" y="3237749"/>
            <a:ext cx="1274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ac.cosB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4BC526-6256-47E0-9702-1FE67CDC242C}"/>
              </a:ext>
            </a:extLst>
          </p:cNvPr>
          <p:cNvSpPr txBox="1"/>
          <p:nvPr/>
        </p:nvSpPr>
        <p:spPr>
          <a:xfrm rot="5400000">
            <a:off x="7017802" y="4968403"/>
            <a:ext cx="1274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err="1">
                <a:solidFill>
                  <a:schemeClr val="bg1"/>
                </a:solidFill>
              </a:rPr>
              <a:t>ac.cosB</a:t>
            </a:r>
            <a:endParaRPr lang="en-GB" sz="2800" dirty="0">
              <a:solidFill>
                <a:schemeClr val="bg1"/>
              </a:solidFill>
            </a:endParaRPr>
          </a:p>
        </p:txBody>
      </p:sp>
      <p:sp>
        <p:nvSpPr>
          <p:cNvPr id="42" name="Partial Circle 41">
            <a:extLst>
              <a:ext uri="{FF2B5EF4-FFF2-40B4-BE49-F238E27FC236}">
                <a16:creationId xmlns:a16="http://schemas.microsoft.com/office/drawing/2014/main" id="{FD6D4BF2-F3AA-456A-9133-11B8EF11C10E}"/>
              </a:ext>
            </a:extLst>
          </p:cNvPr>
          <p:cNvSpPr/>
          <p:nvPr/>
        </p:nvSpPr>
        <p:spPr>
          <a:xfrm rot="18900000">
            <a:off x="7402615" y="1736066"/>
            <a:ext cx="932628" cy="932626"/>
          </a:xfrm>
          <a:prstGeom prst="pie">
            <a:avLst>
              <a:gd name="adj1" fmla="val 5499418"/>
              <a:gd name="adj2" fmla="val 8988580"/>
            </a:avLst>
          </a:prstGeom>
          <a:solidFill>
            <a:srgbClr val="F8F8F8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5" name="Partial Circle 44">
            <a:extLst>
              <a:ext uri="{FF2B5EF4-FFF2-40B4-BE49-F238E27FC236}">
                <a16:creationId xmlns:a16="http://schemas.microsoft.com/office/drawing/2014/main" id="{58EC2B11-9369-4DF2-A82A-1874954BC26A}"/>
              </a:ext>
            </a:extLst>
          </p:cNvPr>
          <p:cNvSpPr/>
          <p:nvPr/>
        </p:nvSpPr>
        <p:spPr>
          <a:xfrm>
            <a:off x="6898225" y="3590478"/>
            <a:ext cx="932628" cy="932626"/>
          </a:xfrm>
          <a:prstGeom prst="pie">
            <a:avLst>
              <a:gd name="adj1" fmla="val 17200764"/>
              <a:gd name="adj2" fmla="val 21584486"/>
            </a:avLst>
          </a:prstGeom>
          <a:solidFill>
            <a:srgbClr val="F8F8F8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46" name="Partial Circle 45">
            <a:extLst>
              <a:ext uri="{FF2B5EF4-FFF2-40B4-BE49-F238E27FC236}">
                <a16:creationId xmlns:a16="http://schemas.microsoft.com/office/drawing/2014/main" id="{22ED4C67-8175-4FBB-B518-7718208168CB}"/>
              </a:ext>
            </a:extLst>
          </p:cNvPr>
          <p:cNvSpPr/>
          <p:nvPr/>
        </p:nvSpPr>
        <p:spPr>
          <a:xfrm rot="5400000">
            <a:off x="9275143" y="3590478"/>
            <a:ext cx="932628" cy="932626"/>
          </a:xfrm>
          <a:prstGeom prst="pie">
            <a:avLst>
              <a:gd name="adj1" fmla="val 5377102"/>
              <a:gd name="adj2" fmla="val 8039042"/>
            </a:avLst>
          </a:prstGeom>
          <a:solidFill>
            <a:srgbClr val="F8F8F8">
              <a:alpha val="50196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F96623FF-A925-4790-BC40-361B0B8B1C21}"/>
              </a:ext>
            </a:extLst>
          </p:cNvPr>
          <p:cNvSpPr txBox="1"/>
          <p:nvPr/>
        </p:nvSpPr>
        <p:spPr>
          <a:xfrm>
            <a:off x="7381738" y="3747489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7FE0634-B37A-4CA7-8E48-8470B7E31C9F}"/>
              </a:ext>
            </a:extLst>
          </p:cNvPr>
          <p:cNvSpPr txBox="1"/>
          <p:nvPr/>
        </p:nvSpPr>
        <p:spPr>
          <a:xfrm>
            <a:off x="7758754" y="2327578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7C49AC8-3DB4-4FBC-8E11-F29FF88DB37D}"/>
              </a:ext>
            </a:extLst>
          </p:cNvPr>
          <p:cNvSpPr txBox="1"/>
          <p:nvPr/>
        </p:nvSpPr>
        <p:spPr>
          <a:xfrm>
            <a:off x="9273009" y="3775535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A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FF688C6-763A-46B5-8300-A1A12DB85576}"/>
              </a:ext>
            </a:extLst>
          </p:cNvPr>
          <p:cNvSpPr txBox="1"/>
          <p:nvPr/>
        </p:nvSpPr>
        <p:spPr>
          <a:xfrm>
            <a:off x="663735" y="5040611"/>
            <a:ext cx="57700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/>
              <a:t>c</a:t>
            </a:r>
            <a:r>
              <a:rPr lang="el-GR" sz="4800" b="1" dirty="0"/>
              <a:t>²</a:t>
            </a:r>
            <a:r>
              <a:rPr lang="en-GB" sz="4800" b="1" dirty="0"/>
              <a:t>=a</a:t>
            </a:r>
            <a:r>
              <a:rPr lang="el-GR" sz="4800" b="1" dirty="0"/>
              <a:t>²</a:t>
            </a:r>
            <a:r>
              <a:rPr lang="en-GB" sz="4800" b="1" dirty="0"/>
              <a:t>+b</a:t>
            </a:r>
            <a:r>
              <a:rPr lang="el-GR" sz="4800" b="1" dirty="0"/>
              <a:t>²</a:t>
            </a:r>
            <a:r>
              <a:rPr lang="en-GB" sz="4800" b="1" dirty="0"/>
              <a:t>-2ab.cosC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21ACD16-D490-415D-84D1-07D03756633D}"/>
              </a:ext>
            </a:extLst>
          </p:cNvPr>
          <p:cNvSpPr/>
          <p:nvPr/>
        </p:nvSpPr>
        <p:spPr>
          <a:xfrm>
            <a:off x="12022" y="0"/>
            <a:ext cx="759304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Pictorial Proof of Cosine Rule</a:t>
            </a:r>
          </a:p>
        </p:txBody>
      </p:sp>
    </p:spTree>
    <p:extLst>
      <p:ext uri="{BB962C8B-B14F-4D97-AF65-F5344CB8AC3E}">
        <p14:creationId xmlns:p14="http://schemas.microsoft.com/office/powerpoint/2010/main" val="3319415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2914E449-5947-488C-9BD2-9DB3598675E4}"/>
              </a:ext>
            </a:extLst>
          </p:cNvPr>
          <p:cNvSpPr/>
          <p:nvPr/>
        </p:nvSpPr>
        <p:spPr>
          <a:xfrm>
            <a:off x="6997148" y="1603513"/>
            <a:ext cx="4929808" cy="4929808"/>
          </a:xfrm>
          <a:prstGeom prst="ellips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3249E82-9640-4930-82DD-A2CAE0E045EE}"/>
              </a:ext>
            </a:extLst>
          </p:cNvPr>
          <p:cNvCxnSpPr>
            <a:cxnSpLocks/>
          </p:cNvCxnSpPr>
          <p:nvPr/>
        </p:nvCxnSpPr>
        <p:spPr>
          <a:xfrm flipV="1">
            <a:off x="7116422" y="2509694"/>
            <a:ext cx="4240691" cy="79075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CED6CF3-75AD-4450-B8B6-03946322A99A}"/>
              </a:ext>
            </a:extLst>
          </p:cNvPr>
          <p:cNvCxnSpPr>
            <a:cxnSpLocks/>
          </p:cNvCxnSpPr>
          <p:nvPr/>
        </p:nvCxnSpPr>
        <p:spPr>
          <a:xfrm>
            <a:off x="7116422" y="3300444"/>
            <a:ext cx="3773867" cy="274569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9FF88A5-1093-47B3-BB35-DB7F21CB275A}"/>
              </a:ext>
            </a:extLst>
          </p:cNvPr>
          <p:cNvCxnSpPr>
            <a:cxnSpLocks/>
          </p:cNvCxnSpPr>
          <p:nvPr/>
        </p:nvCxnSpPr>
        <p:spPr>
          <a:xfrm flipV="1">
            <a:off x="10890289" y="2509694"/>
            <a:ext cx="466824" cy="3536442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C5BEA5C-2F1F-4947-B028-A793BEBE3C1D}"/>
              </a:ext>
            </a:extLst>
          </p:cNvPr>
          <p:cNvCxnSpPr>
            <a:cxnSpLocks/>
          </p:cNvCxnSpPr>
          <p:nvPr/>
        </p:nvCxnSpPr>
        <p:spPr>
          <a:xfrm>
            <a:off x="7553739" y="5592417"/>
            <a:ext cx="3336550" cy="453719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11214E8-F80A-4D15-BA8E-854EF3E8B744}"/>
              </a:ext>
            </a:extLst>
          </p:cNvPr>
          <p:cNvCxnSpPr>
            <a:cxnSpLocks/>
          </p:cNvCxnSpPr>
          <p:nvPr/>
        </p:nvCxnSpPr>
        <p:spPr>
          <a:xfrm>
            <a:off x="7116422" y="3300444"/>
            <a:ext cx="437317" cy="2291973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ADD1B5D-2C5F-4F1E-9633-F2C10C3D2634}"/>
              </a:ext>
            </a:extLst>
          </p:cNvPr>
          <p:cNvCxnSpPr>
            <a:cxnSpLocks/>
          </p:cNvCxnSpPr>
          <p:nvPr/>
        </p:nvCxnSpPr>
        <p:spPr>
          <a:xfrm flipV="1">
            <a:off x="7553739" y="2509694"/>
            <a:ext cx="3803374" cy="3082724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5C35A0A5-F612-40DF-88F1-D39D7B5919FB}"/>
              </a:ext>
            </a:extLst>
          </p:cNvPr>
          <p:cNvSpPr/>
          <p:nvPr/>
        </p:nvSpPr>
        <p:spPr>
          <a:xfrm>
            <a:off x="8883060" y="2222857"/>
            <a:ext cx="51167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P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218B2B3-890A-4279-88CF-F46E95E1FDD7}"/>
              </a:ext>
            </a:extLst>
          </p:cNvPr>
          <p:cNvSpPr/>
          <p:nvPr/>
        </p:nvSpPr>
        <p:spPr>
          <a:xfrm>
            <a:off x="8022026" y="3371090"/>
            <a:ext cx="52450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X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0BC06FD-87EB-4996-BED7-CA8D0D59BAA9}"/>
              </a:ext>
            </a:extLst>
          </p:cNvPr>
          <p:cNvSpPr/>
          <p:nvPr/>
        </p:nvSpPr>
        <p:spPr>
          <a:xfrm>
            <a:off x="9753795" y="3547034"/>
            <a:ext cx="50526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Y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CE10BB2-7929-4726-9414-47DA66DCC1C8}"/>
              </a:ext>
            </a:extLst>
          </p:cNvPr>
          <p:cNvSpPr/>
          <p:nvPr/>
        </p:nvSpPr>
        <p:spPr>
          <a:xfrm>
            <a:off x="11061985" y="3862416"/>
            <a:ext cx="60625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Q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24D10F66-4F67-47B6-82AE-930C893E72E3}"/>
              </a:ext>
            </a:extLst>
          </p:cNvPr>
          <p:cNvSpPr/>
          <p:nvPr/>
        </p:nvSpPr>
        <p:spPr>
          <a:xfrm>
            <a:off x="9184112" y="5711973"/>
            <a:ext cx="53091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R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2B32978-9AC9-469B-8A4E-2FE22B498D69}"/>
              </a:ext>
            </a:extLst>
          </p:cNvPr>
          <p:cNvSpPr/>
          <p:nvPr/>
        </p:nvSpPr>
        <p:spPr>
          <a:xfrm>
            <a:off x="6923940" y="4051056"/>
            <a:ext cx="47641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S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4E70F5-C51F-4409-80CD-6C5BF3016577}"/>
              </a:ext>
            </a:extLst>
          </p:cNvPr>
          <p:cNvSpPr/>
          <p:nvPr/>
        </p:nvSpPr>
        <p:spPr>
          <a:xfrm>
            <a:off x="2580021" y="5819276"/>
            <a:ext cx="6007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b="1" dirty="0"/>
              <a:t>PR + QS = XY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F265599-FCAE-48A2-AF47-969526FCECF6}"/>
              </a:ext>
            </a:extLst>
          </p:cNvPr>
          <p:cNvSpPr/>
          <p:nvPr/>
        </p:nvSpPr>
        <p:spPr>
          <a:xfrm>
            <a:off x="294236" y="1294961"/>
            <a:ext cx="6007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4800" i="1" dirty="0"/>
              <a:t>The product of the diagonals of a cyclic quadrilateral is equal to the sum of the products of opposite pairs of sides.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F5E71B4-22E1-4B0E-9000-716A1F8955AF}"/>
              </a:ext>
            </a:extLst>
          </p:cNvPr>
          <p:cNvSpPr/>
          <p:nvPr/>
        </p:nvSpPr>
        <p:spPr>
          <a:xfrm>
            <a:off x="12022" y="0"/>
            <a:ext cx="52893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Ptolemy’s Theorem:</a:t>
            </a:r>
          </a:p>
        </p:txBody>
      </p:sp>
    </p:spTree>
    <p:extLst>
      <p:ext uri="{BB962C8B-B14F-4D97-AF65-F5344CB8AC3E}">
        <p14:creationId xmlns:p14="http://schemas.microsoft.com/office/powerpoint/2010/main" val="21721578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52B32978-9AC9-469B-8A4E-2FE22B498D69}"/>
              </a:ext>
            </a:extLst>
          </p:cNvPr>
          <p:cNvSpPr/>
          <p:nvPr/>
        </p:nvSpPr>
        <p:spPr>
          <a:xfrm>
            <a:off x="9923707" y="1057313"/>
            <a:ext cx="668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/>
              <a:t>α</a:t>
            </a:r>
            <a:endParaRPr lang="en-GB" sz="2800" b="1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F265599-FCAE-48A2-AF47-969526FCECF6}"/>
              </a:ext>
            </a:extLst>
          </p:cNvPr>
          <p:cNvSpPr/>
          <p:nvPr/>
        </p:nvSpPr>
        <p:spPr>
          <a:xfrm>
            <a:off x="52987" y="2104783"/>
            <a:ext cx="692740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indent="-914400">
              <a:buAutoNum type="arabicParenR"/>
            </a:pPr>
            <a:r>
              <a:rPr lang="en-GB" sz="3600" dirty="0"/>
              <a:t>Angles subtended by the same chord are the same angle</a:t>
            </a:r>
          </a:p>
          <a:p>
            <a:pPr marL="914400" indent="-914400">
              <a:buFontTx/>
              <a:buAutoNum type="arabicParenR"/>
            </a:pPr>
            <a:r>
              <a:rPr lang="en-GB" sz="3600" dirty="0"/>
              <a:t>On a unit diameter circle, the chord subtended by angle </a:t>
            </a:r>
            <a:r>
              <a:rPr lang="el-GR" sz="3600" dirty="0"/>
              <a:t>α</a:t>
            </a:r>
            <a:r>
              <a:rPr lang="en-GB" sz="3600" dirty="0"/>
              <a:t> has length sin </a:t>
            </a:r>
            <a:r>
              <a:rPr lang="el-GR" sz="3600" dirty="0"/>
              <a:t>α</a:t>
            </a:r>
            <a:endParaRPr lang="en-GB" sz="3600" dirty="0"/>
          </a:p>
          <a:p>
            <a:pPr marL="914400" indent="-914400">
              <a:buFontTx/>
              <a:buAutoNum type="arabicParenR"/>
            </a:pPr>
            <a:r>
              <a:rPr lang="en-GB" sz="3600" dirty="0"/>
              <a:t>Opposite angles add up to 180°</a:t>
            </a:r>
          </a:p>
          <a:p>
            <a:pPr marL="914400" indent="-914400">
              <a:buFontTx/>
              <a:buAutoNum type="arabicParenR"/>
            </a:pPr>
            <a:endParaRPr lang="en-GB" sz="36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0CC52D5-4975-41B4-9E16-C79AC05F4D3F}"/>
              </a:ext>
            </a:extLst>
          </p:cNvPr>
          <p:cNvGrpSpPr/>
          <p:nvPr/>
        </p:nvGrpSpPr>
        <p:grpSpPr>
          <a:xfrm rot="3600000">
            <a:off x="6998218" y="902217"/>
            <a:ext cx="4929808" cy="4929809"/>
            <a:chOff x="6997148" y="1603512"/>
            <a:chExt cx="4929808" cy="4929809"/>
          </a:xfrm>
        </p:grpSpPr>
        <p:sp>
          <p:nvSpPr>
            <p:cNvPr id="3" name="Isosceles Triangle 2">
              <a:extLst>
                <a:ext uri="{FF2B5EF4-FFF2-40B4-BE49-F238E27FC236}">
                  <a16:creationId xmlns:a16="http://schemas.microsoft.com/office/drawing/2014/main" id="{CA5E2294-50CF-4619-A21E-66FD2135E5B1}"/>
                </a:ext>
              </a:extLst>
            </p:cNvPr>
            <p:cNvSpPr/>
            <p:nvPr/>
          </p:nvSpPr>
          <p:spPr>
            <a:xfrm>
              <a:off x="7297419" y="2095499"/>
              <a:ext cx="4323081" cy="3158989"/>
            </a:xfrm>
            <a:prstGeom prst="triangle">
              <a:avLst>
                <a:gd name="adj" fmla="val 16534"/>
              </a:avLst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" name="Oval 1">
              <a:extLst>
                <a:ext uri="{FF2B5EF4-FFF2-40B4-BE49-F238E27FC236}">
                  <a16:creationId xmlns:a16="http://schemas.microsoft.com/office/drawing/2014/main" id="{2914E449-5947-488C-9BD2-9DB3598675E4}"/>
                </a:ext>
              </a:extLst>
            </p:cNvPr>
            <p:cNvSpPr/>
            <p:nvPr/>
          </p:nvSpPr>
          <p:spPr>
            <a:xfrm>
              <a:off x="6997148" y="1603513"/>
              <a:ext cx="4929808" cy="4929808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667CFA66-6622-497E-9880-4D425460AC01}"/>
                </a:ext>
              </a:extLst>
            </p:cNvPr>
            <p:cNvSpPr/>
            <p:nvPr/>
          </p:nvSpPr>
          <p:spPr>
            <a:xfrm>
              <a:off x="7297420" y="1603512"/>
              <a:ext cx="4323081" cy="3650977"/>
            </a:xfrm>
            <a:prstGeom prst="triangle">
              <a:avLst>
                <a:gd name="adj" fmla="val 46769"/>
              </a:avLst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95C0ACF-CCC2-4FC5-BA26-54C67B8BCAA6}"/>
                </a:ext>
              </a:extLst>
            </p:cNvPr>
            <p:cNvSpPr/>
            <p:nvPr/>
          </p:nvSpPr>
          <p:spPr>
            <a:xfrm>
              <a:off x="7297418" y="2578100"/>
              <a:ext cx="4323081" cy="2676387"/>
            </a:xfrm>
            <a:prstGeom prst="triangle">
              <a:avLst>
                <a:gd name="adj" fmla="val 95300"/>
              </a:avLst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BFBACABD-3BE0-4590-9948-C16CDD350AFB}"/>
                </a:ext>
              </a:extLst>
            </p:cNvPr>
            <p:cNvSpPr/>
            <p:nvPr/>
          </p:nvSpPr>
          <p:spPr>
            <a:xfrm rot="10800000">
              <a:off x="7297418" y="5254486"/>
              <a:ext cx="4323081" cy="1184414"/>
            </a:xfrm>
            <a:prstGeom prst="triangle">
              <a:avLst>
                <a:gd name="adj" fmla="val 35899"/>
              </a:avLst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F2335E46-A15F-4C46-87F1-1FC39E6EE7AC}"/>
                </a:ext>
              </a:extLst>
            </p:cNvPr>
            <p:cNvCxnSpPr>
              <a:stCxn id="20" idx="4"/>
              <a:endCxn id="20" idx="2"/>
            </p:cNvCxnSpPr>
            <p:nvPr/>
          </p:nvCxnSpPr>
          <p:spPr>
            <a:xfrm>
              <a:off x="7297418" y="5254486"/>
              <a:ext cx="4323081" cy="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ectangle 26">
            <a:extLst>
              <a:ext uri="{FF2B5EF4-FFF2-40B4-BE49-F238E27FC236}">
                <a16:creationId xmlns:a16="http://schemas.microsoft.com/office/drawing/2014/main" id="{2547A3A3-7BC0-41D2-8CDB-E0B6BA65F0DB}"/>
              </a:ext>
            </a:extLst>
          </p:cNvPr>
          <p:cNvSpPr/>
          <p:nvPr/>
        </p:nvSpPr>
        <p:spPr>
          <a:xfrm>
            <a:off x="10939707" y="1882813"/>
            <a:ext cx="668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/>
              <a:t>α</a:t>
            </a:r>
            <a:endParaRPr lang="en-GB" sz="2800" b="1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83B7C34-AF7D-4525-BE23-4A489A80A13E}"/>
              </a:ext>
            </a:extLst>
          </p:cNvPr>
          <p:cNvSpPr/>
          <p:nvPr/>
        </p:nvSpPr>
        <p:spPr>
          <a:xfrm>
            <a:off x="11054007" y="4054513"/>
            <a:ext cx="6680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dirty="0"/>
              <a:t>α</a:t>
            </a:r>
            <a:endParaRPr lang="en-GB" sz="2800" b="1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72D844A-7DDC-4945-A7D6-A1F816A80591}"/>
              </a:ext>
            </a:extLst>
          </p:cNvPr>
          <p:cNvSpPr/>
          <p:nvPr/>
        </p:nvSpPr>
        <p:spPr>
          <a:xfrm>
            <a:off x="7200409" y="4708076"/>
            <a:ext cx="2085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180°-</a:t>
            </a:r>
            <a:r>
              <a:rPr lang="el-GR" sz="2800" dirty="0"/>
              <a:t>α</a:t>
            </a:r>
            <a:endParaRPr lang="en-GB" sz="2800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8FB7E621-18AA-4E03-924D-6F9052A3D2C5}"/>
              </a:ext>
            </a:extLst>
          </p:cNvPr>
          <p:cNvSpPr/>
          <p:nvPr/>
        </p:nvSpPr>
        <p:spPr>
          <a:xfrm rot="3600000">
            <a:off x="7957012" y="3403702"/>
            <a:ext cx="954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sin</a:t>
            </a:r>
            <a:r>
              <a:rPr lang="el-GR" sz="2800" dirty="0"/>
              <a:t>α</a:t>
            </a:r>
            <a:endParaRPr lang="en-GB" sz="2800" b="1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7FBFBFF-2D9C-431E-AA64-53235B0559D3}"/>
              </a:ext>
            </a:extLst>
          </p:cNvPr>
          <p:cNvSpPr/>
          <p:nvPr/>
        </p:nvSpPr>
        <p:spPr>
          <a:xfrm>
            <a:off x="6980392" y="5927522"/>
            <a:ext cx="4957608" cy="217004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6527E05-E6D5-482C-B996-FCCDFFA74A96}"/>
              </a:ext>
            </a:extLst>
          </p:cNvPr>
          <p:cNvSpPr/>
          <p:nvPr/>
        </p:nvSpPr>
        <p:spPr>
          <a:xfrm>
            <a:off x="8869856" y="6289336"/>
            <a:ext cx="9547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dirty="0"/>
              <a:t>1</a:t>
            </a:r>
            <a:endParaRPr lang="en-GB" sz="2800" b="1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190AC10-98BD-41CE-A327-B4EE2EE4ECF3}"/>
              </a:ext>
            </a:extLst>
          </p:cNvPr>
          <p:cNvSpPr/>
          <p:nvPr/>
        </p:nvSpPr>
        <p:spPr>
          <a:xfrm>
            <a:off x="6927564" y="5892800"/>
            <a:ext cx="5137436" cy="13547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B3AD6076-7174-4D4A-8E05-961C871ADDEB}"/>
              </a:ext>
            </a:extLst>
          </p:cNvPr>
          <p:cNvSpPr/>
          <p:nvPr/>
        </p:nvSpPr>
        <p:spPr>
          <a:xfrm>
            <a:off x="12022" y="0"/>
            <a:ext cx="767466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Refresher on Circle Theorems</a:t>
            </a:r>
          </a:p>
        </p:txBody>
      </p:sp>
    </p:spTree>
    <p:extLst>
      <p:ext uri="{BB962C8B-B14F-4D97-AF65-F5344CB8AC3E}">
        <p14:creationId xmlns:p14="http://schemas.microsoft.com/office/powerpoint/2010/main" val="748136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96E92FE-4434-4DDB-B6D3-DE5AF47437B3}"/>
              </a:ext>
            </a:extLst>
          </p:cNvPr>
          <p:cNvSpPr/>
          <p:nvPr/>
        </p:nvSpPr>
        <p:spPr>
          <a:xfrm>
            <a:off x="12022" y="0"/>
            <a:ext cx="56255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Pythagoras’ Theorem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21AD7DFF-22AC-42B3-A09A-F5BCE0785428}"/>
              </a:ext>
            </a:extLst>
          </p:cNvPr>
          <p:cNvGrpSpPr/>
          <p:nvPr/>
        </p:nvGrpSpPr>
        <p:grpSpPr>
          <a:xfrm>
            <a:off x="459784" y="1444814"/>
            <a:ext cx="1649951" cy="1660798"/>
            <a:chOff x="459784" y="1444814"/>
            <a:chExt cx="1649951" cy="1660798"/>
          </a:xfrm>
        </p:grpSpPr>
        <p:sp>
          <p:nvSpPr>
            <p:cNvPr id="5" name="Right Triangle 4">
              <a:extLst>
                <a:ext uri="{FF2B5EF4-FFF2-40B4-BE49-F238E27FC236}">
                  <a16:creationId xmlns:a16="http://schemas.microsoft.com/office/drawing/2014/main" id="{19DFB350-4C49-4205-A6AB-01876EADFC58}"/>
                </a:ext>
              </a:extLst>
            </p:cNvPr>
            <p:cNvSpPr/>
            <p:nvPr/>
          </p:nvSpPr>
          <p:spPr>
            <a:xfrm>
              <a:off x="953328" y="1444814"/>
              <a:ext cx="1156407" cy="50439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FE531DF-FC86-4D2C-A96E-75F78A18B4DE}"/>
                </a:ext>
              </a:extLst>
            </p:cNvPr>
            <p:cNvSpPr/>
            <p:nvPr/>
          </p:nvSpPr>
          <p:spPr>
            <a:xfrm>
              <a:off x="953328" y="1949205"/>
              <a:ext cx="1156407" cy="1156407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BE8956D4-9FAD-4D2B-8C9A-3FB28EEFE16A}"/>
                </a:ext>
              </a:extLst>
            </p:cNvPr>
            <p:cNvSpPr/>
            <p:nvPr/>
          </p:nvSpPr>
          <p:spPr>
            <a:xfrm>
              <a:off x="459784" y="1444814"/>
              <a:ext cx="493544" cy="493544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12D0BA0-9ED1-448B-B135-03202600797A}"/>
              </a:ext>
            </a:extLst>
          </p:cNvPr>
          <p:cNvGrpSpPr/>
          <p:nvPr/>
        </p:nvGrpSpPr>
        <p:grpSpPr>
          <a:xfrm>
            <a:off x="2311560" y="2368866"/>
            <a:ext cx="1649951" cy="1682491"/>
            <a:chOff x="2216728" y="1423121"/>
            <a:chExt cx="1649951" cy="1682491"/>
          </a:xfrm>
        </p:grpSpPr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5B2076FA-D8FF-477E-81DE-8218D970AF8F}"/>
                </a:ext>
              </a:extLst>
            </p:cNvPr>
            <p:cNvSpPr/>
            <p:nvPr/>
          </p:nvSpPr>
          <p:spPr>
            <a:xfrm>
              <a:off x="2710272" y="1433968"/>
              <a:ext cx="1156407" cy="50439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Parallelogram 18">
              <a:extLst>
                <a:ext uri="{FF2B5EF4-FFF2-40B4-BE49-F238E27FC236}">
                  <a16:creationId xmlns:a16="http://schemas.microsoft.com/office/drawing/2014/main" id="{74BE583D-12FF-44E8-BC85-44132827CC13}"/>
                </a:ext>
              </a:extLst>
            </p:cNvPr>
            <p:cNvSpPr/>
            <p:nvPr/>
          </p:nvSpPr>
          <p:spPr>
            <a:xfrm>
              <a:off x="2216728" y="1938358"/>
              <a:ext cx="1641554" cy="1167254"/>
            </a:xfrm>
            <a:prstGeom prst="parallelogram">
              <a:avLst>
                <a:gd name="adj" fmla="val 42392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Parallelogram 19">
              <a:extLst>
                <a:ext uri="{FF2B5EF4-FFF2-40B4-BE49-F238E27FC236}">
                  <a16:creationId xmlns:a16="http://schemas.microsoft.com/office/drawing/2014/main" id="{011394E0-2B06-4A3B-A26B-F21935D28155}"/>
                </a:ext>
              </a:extLst>
            </p:cNvPr>
            <p:cNvSpPr/>
            <p:nvPr/>
          </p:nvSpPr>
          <p:spPr>
            <a:xfrm rot="16200000" flipH="1">
              <a:off x="1622254" y="2017595"/>
              <a:ext cx="1682491" cy="493544"/>
            </a:xfrm>
            <a:prstGeom prst="parallelogram">
              <a:avLst>
                <a:gd name="adj" fmla="val 236042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3F0BB1E-2CA1-4B4C-BD87-8EC9901D2C4A}"/>
              </a:ext>
            </a:extLst>
          </p:cNvPr>
          <p:cNvGrpSpPr/>
          <p:nvPr/>
        </p:nvGrpSpPr>
        <p:grpSpPr>
          <a:xfrm>
            <a:off x="953328" y="4073859"/>
            <a:ext cx="1641555" cy="1669875"/>
            <a:chOff x="459784" y="3489209"/>
            <a:chExt cx="1641555" cy="1669875"/>
          </a:xfrm>
        </p:grpSpPr>
        <p:sp>
          <p:nvSpPr>
            <p:cNvPr id="21" name="Parallelogram 20">
              <a:extLst>
                <a:ext uri="{FF2B5EF4-FFF2-40B4-BE49-F238E27FC236}">
                  <a16:creationId xmlns:a16="http://schemas.microsoft.com/office/drawing/2014/main" id="{BFAEEBE0-5DA4-4B54-8AE2-9D30EE6B68EB}"/>
                </a:ext>
              </a:extLst>
            </p:cNvPr>
            <p:cNvSpPr/>
            <p:nvPr/>
          </p:nvSpPr>
          <p:spPr>
            <a:xfrm>
              <a:off x="459785" y="3988769"/>
              <a:ext cx="1641554" cy="1170315"/>
            </a:xfrm>
            <a:prstGeom prst="parallelogram">
              <a:avLst>
                <a:gd name="adj" fmla="val 42556"/>
              </a:avLst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Parallelogram 21">
              <a:extLst>
                <a:ext uri="{FF2B5EF4-FFF2-40B4-BE49-F238E27FC236}">
                  <a16:creationId xmlns:a16="http://schemas.microsoft.com/office/drawing/2014/main" id="{1EC50441-9C57-4407-BE71-76F73C8C8613}"/>
                </a:ext>
              </a:extLst>
            </p:cNvPr>
            <p:cNvSpPr/>
            <p:nvPr/>
          </p:nvSpPr>
          <p:spPr>
            <a:xfrm rot="16200000" flipH="1">
              <a:off x="-123843" y="4072836"/>
              <a:ext cx="1660798" cy="493544"/>
            </a:xfrm>
            <a:prstGeom prst="parallelogram">
              <a:avLst>
                <a:gd name="adj" fmla="val 236873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ight Triangle 12">
              <a:extLst>
                <a:ext uri="{FF2B5EF4-FFF2-40B4-BE49-F238E27FC236}">
                  <a16:creationId xmlns:a16="http://schemas.microsoft.com/office/drawing/2014/main" id="{00A5ABA6-7334-4E2C-81B1-514CBBF4045F}"/>
                </a:ext>
              </a:extLst>
            </p:cNvPr>
            <p:cNvSpPr/>
            <p:nvPr/>
          </p:nvSpPr>
          <p:spPr>
            <a:xfrm>
              <a:off x="459785" y="4654694"/>
              <a:ext cx="1156408" cy="504390"/>
            </a:xfrm>
            <a:prstGeom prst="rtTriangle">
              <a:avLst/>
            </a:prstGeom>
            <a:solidFill>
              <a:srgbClr val="4472C4">
                <a:alpha val="41961"/>
              </a:srgbClr>
            </a:solidFill>
            <a:ln w="28575"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87DFC1E-8248-4CE3-BC27-6DCDA1F67AF6}"/>
              </a:ext>
            </a:extLst>
          </p:cNvPr>
          <p:cNvGrpSpPr/>
          <p:nvPr/>
        </p:nvGrpSpPr>
        <p:grpSpPr>
          <a:xfrm>
            <a:off x="2824779" y="4906889"/>
            <a:ext cx="1444736" cy="1695682"/>
            <a:chOff x="2216729" y="3474249"/>
            <a:chExt cx="1444736" cy="1695682"/>
          </a:xfrm>
        </p:grpSpPr>
        <p:sp>
          <p:nvSpPr>
            <p:cNvPr id="16" name="Right Triangle 15">
              <a:extLst>
                <a:ext uri="{FF2B5EF4-FFF2-40B4-BE49-F238E27FC236}">
                  <a16:creationId xmlns:a16="http://schemas.microsoft.com/office/drawing/2014/main" id="{5159735F-3655-4994-B922-00E9E21DAC7C}"/>
                </a:ext>
              </a:extLst>
            </p:cNvPr>
            <p:cNvSpPr/>
            <p:nvPr/>
          </p:nvSpPr>
          <p:spPr>
            <a:xfrm>
              <a:off x="2216729" y="4665541"/>
              <a:ext cx="1156408" cy="504390"/>
            </a:xfrm>
            <a:prstGeom prst="rt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701AAA3-CAC8-4495-9EF4-E2D629D75F75}"/>
                </a:ext>
              </a:extLst>
            </p:cNvPr>
            <p:cNvSpPr/>
            <p:nvPr/>
          </p:nvSpPr>
          <p:spPr>
            <a:xfrm rot="1379826">
              <a:off x="2550435" y="3700783"/>
              <a:ext cx="1111030" cy="1285471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4421077B-D3DA-4523-A46D-FBD117583697}"/>
                </a:ext>
              </a:extLst>
            </p:cNvPr>
            <p:cNvSpPr/>
            <p:nvPr/>
          </p:nvSpPr>
          <p:spPr>
            <a:xfrm rot="1405072">
              <a:off x="2463169" y="3474249"/>
              <a:ext cx="211462" cy="1279393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3" name="Rectangle 22">
            <a:extLst>
              <a:ext uri="{FF2B5EF4-FFF2-40B4-BE49-F238E27FC236}">
                <a16:creationId xmlns:a16="http://schemas.microsoft.com/office/drawing/2014/main" id="{1082E44C-D7B5-425D-BAE5-4D6F84822DC8}"/>
              </a:ext>
            </a:extLst>
          </p:cNvPr>
          <p:cNvSpPr/>
          <p:nvPr/>
        </p:nvSpPr>
        <p:spPr>
          <a:xfrm>
            <a:off x="7093955" y="2618413"/>
            <a:ext cx="4333461" cy="23490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91D22ED2-B4BD-4FED-9AC5-7EEFF3E2B0B9}"/>
              </a:ext>
            </a:extLst>
          </p:cNvPr>
          <p:cNvSpPr/>
          <p:nvPr/>
        </p:nvSpPr>
        <p:spPr>
          <a:xfrm>
            <a:off x="6802408" y="1346205"/>
            <a:ext cx="4929808" cy="4929808"/>
          </a:xfrm>
          <a:prstGeom prst="ellipse">
            <a:avLst/>
          </a:prstGeom>
          <a:noFill/>
          <a:ln w="28575">
            <a:solidFill>
              <a:srgbClr val="0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0A1E879-2357-402A-8C3F-F10DD5D62AA7}"/>
              </a:ext>
            </a:extLst>
          </p:cNvPr>
          <p:cNvCxnSpPr>
            <a:cxnSpLocks/>
          </p:cNvCxnSpPr>
          <p:nvPr/>
        </p:nvCxnSpPr>
        <p:spPr>
          <a:xfrm>
            <a:off x="7093955" y="2618413"/>
            <a:ext cx="4343342" cy="2349060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F6E6665-33F5-4E0F-8758-95036C50AC23}"/>
              </a:ext>
            </a:extLst>
          </p:cNvPr>
          <p:cNvCxnSpPr>
            <a:cxnSpLocks/>
          </p:cNvCxnSpPr>
          <p:nvPr/>
        </p:nvCxnSpPr>
        <p:spPr>
          <a:xfrm flipV="1">
            <a:off x="7101326" y="2618414"/>
            <a:ext cx="4326090" cy="2349059"/>
          </a:xfrm>
          <a:prstGeom prst="line">
            <a:avLst/>
          </a:prstGeom>
          <a:ln w="28575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8CC8BDCB-B2CE-48CA-8A08-77D1013F3C88}"/>
              </a:ext>
            </a:extLst>
          </p:cNvPr>
          <p:cNvSpPr/>
          <p:nvPr/>
        </p:nvSpPr>
        <p:spPr>
          <a:xfrm>
            <a:off x="9017062" y="1959319"/>
            <a:ext cx="5148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b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5E54E9D-4506-497E-815B-3D7CBE1E23E7}"/>
              </a:ext>
            </a:extLst>
          </p:cNvPr>
          <p:cNvSpPr/>
          <p:nvPr/>
        </p:nvSpPr>
        <p:spPr>
          <a:xfrm>
            <a:off x="7862622" y="3754409"/>
            <a:ext cx="4427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c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3104014-3F51-4E49-B129-6C5152DBAD8E}"/>
              </a:ext>
            </a:extLst>
          </p:cNvPr>
          <p:cNvSpPr/>
          <p:nvPr/>
        </p:nvSpPr>
        <p:spPr>
          <a:xfrm>
            <a:off x="10132325" y="3720978"/>
            <a:ext cx="44274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c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B3D00602-ED7F-4ECC-9669-9BF811C980C6}"/>
              </a:ext>
            </a:extLst>
          </p:cNvPr>
          <p:cNvSpPr/>
          <p:nvPr/>
        </p:nvSpPr>
        <p:spPr>
          <a:xfrm>
            <a:off x="11188671" y="3338911"/>
            <a:ext cx="4972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a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61530AD-DF92-48BF-A183-8248FE133FC1}"/>
              </a:ext>
            </a:extLst>
          </p:cNvPr>
          <p:cNvSpPr/>
          <p:nvPr/>
        </p:nvSpPr>
        <p:spPr>
          <a:xfrm>
            <a:off x="9017062" y="4790745"/>
            <a:ext cx="5148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b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45885AD-FD9F-4B90-8A89-3B61EC7DA9F5}"/>
              </a:ext>
            </a:extLst>
          </p:cNvPr>
          <p:cNvSpPr/>
          <p:nvPr/>
        </p:nvSpPr>
        <p:spPr>
          <a:xfrm>
            <a:off x="6852700" y="3339284"/>
            <a:ext cx="49725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4800" b="1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29725567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CB0F565-AA07-4A07-A647-543778FC73F2}"/>
              </a:ext>
            </a:extLst>
          </p:cNvPr>
          <p:cNvSpPr/>
          <p:nvPr/>
        </p:nvSpPr>
        <p:spPr>
          <a:xfrm>
            <a:off x="1098598" y="1468300"/>
            <a:ext cx="3181178" cy="48935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7F5E8A8-2B7B-43F5-8CE7-FB61CEABD46D}"/>
              </a:ext>
            </a:extLst>
          </p:cNvPr>
          <p:cNvSpPr/>
          <p:nvPr/>
        </p:nvSpPr>
        <p:spPr>
          <a:xfrm flipH="1">
            <a:off x="1098596" y="3800296"/>
            <a:ext cx="3164107" cy="2561503"/>
          </a:xfrm>
          <a:prstGeom prst="rtTriangle">
            <a:avLst/>
          </a:prstGeom>
          <a:solidFill>
            <a:srgbClr val="0070C0">
              <a:alpha val="3607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49A045F0-E39C-48B0-9E7B-5E5C5D9BD16F}"/>
              </a:ext>
            </a:extLst>
          </p:cNvPr>
          <p:cNvSpPr/>
          <p:nvPr/>
        </p:nvSpPr>
        <p:spPr>
          <a:xfrm rot="19277590" flipH="1">
            <a:off x="-289744" y="2428050"/>
            <a:ext cx="4076575" cy="2987197"/>
          </a:xfrm>
          <a:prstGeom prst="rtTriangle">
            <a:avLst/>
          </a:prstGeom>
          <a:solidFill>
            <a:srgbClr val="FF0000">
              <a:alpha val="3607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8CA6-5B17-4DA9-88D7-0F18043E84DB}"/>
              </a:ext>
            </a:extLst>
          </p:cNvPr>
          <p:cNvSpPr txBox="1"/>
          <p:nvPr/>
        </p:nvSpPr>
        <p:spPr>
          <a:xfrm>
            <a:off x="1664904" y="2699808"/>
            <a:ext cx="235203" cy="599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3EC5FD-F87A-4A9A-98E0-FE396CBADF63}"/>
              </a:ext>
            </a:extLst>
          </p:cNvPr>
          <p:cNvSpPr txBox="1"/>
          <p:nvPr/>
        </p:nvSpPr>
        <p:spPr>
          <a:xfrm rot="19267897">
            <a:off x="2261995" y="4717960"/>
            <a:ext cx="780980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cos 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470148-B03A-4289-96DC-1DCBED4ABC80}"/>
              </a:ext>
            </a:extLst>
          </p:cNvPr>
          <p:cNvSpPr txBox="1"/>
          <p:nvPr/>
        </p:nvSpPr>
        <p:spPr>
          <a:xfrm>
            <a:off x="1103473" y="1046511"/>
            <a:ext cx="12785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</a:rPr>
              <a:t>cos(A+B)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2B3069-381B-4B58-A1E9-1EBA24731368}"/>
              </a:ext>
            </a:extLst>
          </p:cNvPr>
          <p:cNvSpPr txBox="1"/>
          <p:nvPr/>
        </p:nvSpPr>
        <p:spPr>
          <a:xfrm rot="3041409">
            <a:off x="2948728" y="2171272"/>
            <a:ext cx="727568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sin 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28EA0-0E18-4EDB-90EF-03BE1E1855CC}"/>
              </a:ext>
            </a:extLst>
          </p:cNvPr>
          <p:cNvSpPr txBox="1"/>
          <p:nvPr/>
        </p:nvSpPr>
        <p:spPr>
          <a:xfrm>
            <a:off x="1185561" y="5708422"/>
            <a:ext cx="304840" cy="42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117436-1E56-4F3A-AB03-39772CB287D4}"/>
              </a:ext>
            </a:extLst>
          </p:cNvPr>
          <p:cNvSpPr txBox="1"/>
          <p:nvPr/>
        </p:nvSpPr>
        <p:spPr>
          <a:xfrm>
            <a:off x="1417187" y="5969895"/>
            <a:ext cx="304841" cy="42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652613-4439-43C3-9006-66AE76887088}"/>
              </a:ext>
            </a:extLst>
          </p:cNvPr>
          <p:cNvSpPr txBox="1"/>
          <p:nvPr/>
        </p:nvSpPr>
        <p:spPr>
          <a:xfrm>
            <a:off x="1672544" y="1421331"/>
            <a:ext cx="692322" cy="42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A+B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4F3CB67B-74B1-4239-9856-42E7688221EF}"/>
              </a:ext>
            </a:extLst>
          </p:cNvPr>
          <p:cNvSpPr/>
          <p:nvPr/>
        </p:nvSpPr>
        <p:spPr>
          <a:xfrm rot="10800000">
            <a:off x="1697100" y="769818"/>
            <a:ext cx="1452165" cy="1431117"/>
          </a:xfrm>
          <a:prstGeom prst="arc">
            <a:avLst>
              <a:gd name="adj1" fmla="val 17272768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5F7B7689-1A0A-451E-8142-43B9BCFB6853}"/>
              </a:ext>
            </a:extLst>
          </p:cNvPr>
          <p:cNvSpPr/>
          <p:nvPr/>
        </p:nvSpPr>
        <p:spPr>
          <a:xfrm>
            <a:off x="378473" y="5659438"/>
            <a:ext cx="1452165" cy="1431117"/>
          </a:xfrm>
          <a:prstGeom prst="arc">
            <a:avLst>
              <a:gd name="adj1" fmla="val 1911884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AC68829E-E069-4460-8BB3-B393930F52D9}"/>
              </a:ext>
            </a:extLst>
          </p:cNvPr>
          <p:cNvSpPr/>
          <p:nvPr/>
        </p:nvSpPr>
        <p:spPr>
          <a:xfrm>
            <a:off x="234372" y="5500751"/>
            <a:ext cx="1747425" cy="1722096"/>
          </a:xfrm>
          <a:prstGeom prst="arc">
            <a:avLst>
              <a:gd name="adj1" fmla="val 17016571"/>
              <a:gd name="adj2" fmla="val 191752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453994-6142-4FB1-94CE-56A4D55CBF2E}"/>
              </a:ext>
            </a:extLst>
          </p:cNvPr>
          <p:cNvGrpSpPr/>
          <p:nvPr/>
        </p:nvGrpSpPr>
        <p:grpSpPr>
          <a:xfrm rot="16200000">
            <a:off x="3549905" y="3106869"/>
            <a:ext cx="1431117" cy="1452165"/>
            <a:chOff x="9068901" y="5327326"/>
            <a:chExt cx="1542782" cy="154278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E6AFFD5-6864-49F7-8937-826C81A9737F}"/>
                </a:ext>
              </a:extLst>
            </p:cNvPr>
            <p:cNvSpPr txBox="1"/>
            <p:nvPr/>
          </p:nvSpPr>
          <p:spPr>
            <a:xfrm>
              <a:off x="10056483" y="5749388"/>
              <a:ext cx="3238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</a:t>
              </a:r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4D58B650-F123-4391-A761-12A0DDABD11D}"/>
                </a:ext>
              </a:extLst>
            </p:cNvPr>
            <p:cNvSpPr/>
            <p:nvPr/>
          </p:nvSpPr>
          <p:spPr>
            <a:xfrm>
              <a:off x="9068901" y="5327326"/>
              <a:ext cx="1542782" cy="1542782"/>
            </a:xfrm>
            <a:prstGeom prst="arc">
              <a:avLst>
                <a:gd name="adj1" fmla="val 19300499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D72FA772-E667-4E3E-88F8-2A81FA42AFC2}"/>
              </a:ext>
            </a:extLst>
          </p:cNvPr>
          <p:cNvSpPr txBox="1"/>
          <p:nvPr/>
        </p:nvSpPr>
        <p:spPr>
          <a:xfrm>
            <a:off x="1946650" y="6288289"/>
            <a:ext cx="14268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>
                    <a:lumMod val="50000"/>
                  </a:schemeClr>
                </a:solidFill>
              </a:rPr>
              <a:t>cosA.cosB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434B9C-297C-461C-B0F9-0E251F4287EE}"/>
              </a:ext>
            </a:extLst>
          </p:cNvPr>
          <p:cNvSpPr txBox="1"/>
          <p:nvPr/>
        </p:nvSpPr>
        <p:spPr>
          <a:xfrm>
            <a:off x="2814833" y="1050072"/>
            <a:ext cx="1313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>
                    <a:lumMod val="50000"/>
                  </a:schemeClr>
                </a:solidFill>
              </a:rPr>
              <a:t>sinA.sinB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F7C6DC-7C54-4F3E-A19C-931C79B400CE}"/>
              </a:ext>
            </a:extLst>
          </p:cNvPr>
          <p:cNvSpPr txBox="1"/>
          <p:nvPr/>
        </p:nvSpPr>
        <p:spPr>
          <a:xfrm rot="5400000">
            <a:off x="3793078" y="2213818"/>
            <a:ext cx="1270951" cy="434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cosA.sinB</a:t>
            </a:r>
            <a:endParaRPr lang="en-GB" sz="24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0976527-D1AB-468A-A9C2-A6927C174051}"/>
              </a:ext>
            </a:extLst>
          </p:cNvPr>
          <p:cNvSpPr txBox="1"/>
          <p:nvPr/>
        </p:nvSpPr>
        <p:spPr>
          <a:xfrm rot="5400000">
            <a:off x="3795659" y="4873575"/>
            <a:ext cx="1270951" cy="434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sinA.cosB</a:t>
            </a:r>
            <a:endParaRPr lang="en-GB" sz="24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9BEE0CE-B428-43A0-836E-C7314E523386}"/>
              </a:ext>
            </a:extLst>
          </p:cNvPr>
          <p:cNvSpPr txBox="1"/>
          <p:nvPr/>
        </p:nvSpPr>
        <p:spPr>
          <a:xfrm rot="16200000">
            <a:off x="326564" y="3600489"/>
            <a:ext cx="1133375" cy="434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sin(A+B)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67090F5-1B80-4707-8979-B2D6E8C5054F}"/>
              </a:ext>
            </a:extLst>
          </p:cNvPr>
          <p:cNvCxnSpPr>
            <a:cxnSpLocks/>
            <a:stCxn id="5" idx="4"/>
            <a:endCxn id="5" idx="0"/>
          </p:cNvCxnSpPr>
          <p:nvPr/>
        </p:nvCxnSpPr>
        <p:spPr>
          <a:xfrm flipV="1">
            <a:off x="1091954" y="1481496"/>
            <a:ext cx="1313179" cy="488030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79452C8-E7C4-4BD3-A6CB-AB243C038202}"/>
              </a:ext>
            </a:extLst>
          </p:cNvPr>
          <p:cNvSpPr/>
          <p:nvPr/>
        </p:nvSpPr>
        <p:spPr>
          <a:xfrm>
            <a:off x="12022" y="0"/>
            <a:ext cx="686489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Double Angle Formulae (I)</a:t>
            </a:r>
          </a:p>
        </p:txBody>
      </p:sp>
      <p:grpSp>
        <p:nvGrpSpPr>
          <p:cNvPr id="72" name="Group 71">
            <a:extLst>
              <a:ext uri="{FF2B5EF4-FFF2-40B4-BE49-F238E27FC236}">
                <a16:creationId xmlns:a16="http://schemas.microsoft.com/office/drawing/2014/main" id="{60180BAF-8307-4C0B-88EC-80BBD487A5E6}"/>
              </a:ext>
            </a:extLst>
          </p:cNvPr>
          <p:cNvGrpSpPr/>
          <p:nvPr/>
        </p:nvGrpSpPr>
        <p:grpSpPr>
          <a:xfrm>
            <a:off x="6792502" y="1768806"/>
            <a:ext cx="4907563" cy="4615070"/>
            <a:chOff x="1007166" y="1770822"/>
            <a:chExt cx="4907563" cy="4615070"/>
          </a:xfrm>
        </p:grpSpPr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213DD168-CBB9-4BED-9668-4462759D1436}"/>
                </a:ext>
              </a:extLst>
            </p:cNvPr>
            <p:cNvSpPr/>
            <p:nvPr/>
          </p:nvSpPr>
          <p:spPr>
            <a:xfrm>
              <a:off x="1007166" y="1770822"/>
              <a:ext cx="4615070" cy="4615070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Right Triangle 73">
              <a:extLst>
                <a:ext uri="{FF2B5EF4-FFF2-40B4-BE49-F238E27FC236}">
                  <a16:creationId xmlns:a16="http://schemas.microsoft.com/office/drawing/2014/main" id="{E57AAAFC-D330-40B7-A391-B164D177269F}"/>
                </a:ext>
              </a:extLst>
            </p:cNvPr>
            <p:cNvSpPr/>
            <p:nvPr/>
          </p:nvSpPr>
          <p:spPr>
            <a:xfrm rot="9228184">
              <a:off x="1244184" y="3063059"/>
              <a:ext cx="4112077" cy="2030597"/>
            </a:xfrm>
            <a:prstGeom prst="rtTriangle">
              <a:avLst/>
            </a:prstGeom>
            <a:solidFill>
              <a:srgbClr val="4472C4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Right Triangle 74">
              <a:extLst>
                <a:ext uri="{FF2B5EF4-FFF2-40B4-BE49-F238E27FC236}">
                  <a16:creationId xmlns:a16="http://schemas.microsoft.com/office/drawing/2014/main" id="{4785FE36-8255-4294-AB61-48A982DF6C83}"/>
                </a:ext>
              </a:extLst>
            </p:cNvPr>
            <p:cNvSpPr/>
            <p:nvPr/>
          </p:nvSpPr>
          <p:spPr>
            <a:xfrm rot="11648937" flipV="1">
              <a:off x="1110916" y="3529455"/>
              <a:ext cx="4407337" cy="1109534"/>
            </a:xfrm>
            <a:prstGeom prst="rtTriangle">
              <a:avLst/>
            </a:prstGeom>
            <a:solidFill>
              <a:srgbClr val="FF0909">
                <a:alpha val="20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FF0000"/>
                  </a:solidFill>
                </a:ln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328015FC-5C70-4158-8973-47E591C392A8}"/>
                </a:ext>
              </a:extLst>
            </p:cNvPr>
            <p:cNvSpPr txBox="1"/>
            <p:nvPr/>
          </p:nvSpPr>
          <p:spPr>
            <a:xfrm rot="900000">
              <a:off x="3307358" y="4658318"/>
              <a:ext cx="8297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cos B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DBB58670-578D-473C-9493-A75DE915E9DF}"/>
                </a:ext>
              </a:extLst>
            </p:cNvPr>
            <p:cNvSpPr txBox="1"/>
            <p:nvPr/>
          </p:nvSpPr>
          <p:spPr>
            <a:xfrm rot="17100000">
              <a:off x="5297412" y="4440255"/>
              <a:ext cx="7729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sin B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97710219-7E80-475D-AEF2-65AECC244DF3}"/>
                </a:ext>
              </a:extLst>
            </p:cNvPr>
            <p:cNvSpPr txBox="1"/>
            <p:nvPr/>
          </p:nvSpPr>
          <p:spPr>
            <a:xfrm rot="15461596">
              <a:off x="4116408" y="3282701"/>
              <a:ext cx="12218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sin(A+B)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A80E522A-061D-4D57-BEA7-0F2DFE6ED780}"/>
                </a:ext>
              </a:extLst>
            </p:cNvPr>
            <p:cNvSpPr txBox="1"/>
            <p:nvPr/>
          </p:nvSpPr>
          <p:spPr>
            <a:xfrm>
              <a:off x="2023188" y="3998743"/>
              <a:ext cx="3238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B</a:t>
              </a: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A0C75AC7-8ED7-45B1-B3AC-73706087E14E}"/>
                </a:ext>
              </a:extLst>
            </p:cNvPr>
            <p:cNvSpPr txBox="1"/>
            <p:nvPr/>
          </p:nvSpPr>
          <p:spPr>
            <a:xfrm>
              <a:off x="1630568" y="3622100"/>
              <a:ext cx="3238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EE4AACA8-F842-48FA-BF8B-1A8713996878}"/>
                </a:ext>
              </a:extLst>
            </p:cNvPr>
            <p:cNvSpPr txBox="1"/>
            <p:nvPr/>
          </p:nvSpPr>
          <p:spPr>
            <a:xfrm rot="3755414">
              <a:off x="4844179" y="2845968"/>
              <a:ext cx="784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sin A</a:t>
              </a: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C197237F-B84C-455C-A67A-B4FD45CE8922}"/>
                </a:ext>
              </a:extLst>
            </p:cNvPr>
            <p:cNvSpPr txBox="1"/>
            <p:nvPr/>
          </p:nvSpPr>
          <p:spPr>
            <a:xfrm rot="20180360">
              <a:off x="2472273" y="2756403"/>
              <a:ext cx="8409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cos A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97EC6685-2B6F-4168-886B-77905C40B3F9}"/>
                </a:ext>
              </a:extLst>
            </p:cNvPr>
            <p:cNvSpPr txBox="1"/>
            <p:nvPr/>
          </p:nvSpPr>
          <p:spPr>
            <a:xfrm>
              <a:off x="3201136" y="3714777"/>
              <a:ext cx="249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1</a:t>
              </a: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50B93BFB-B45E-4B8E-9DBA-BA740CD6FE3A}"/>
                </a:ext>
              </a:extLst>
            </p:cNvPr>
            <p:cNvSpPr/>
            <p:nvPr/>
          </p:nvSpPr>
          <p:spPr>
            <a:xfrm rot="20014741">
              <a:off x="4546002" y="2295525"/>
              <a:ext cx="206119" cy="2061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AF2D2F0D-BE49-41C7-9EBB-45B15A07F0D2}"/>
                </a:ext>
              </a:extLst>
            </p:cNvPr>
            <p:cNvSpPr/>
            <p:nvPr/>
          </p:nvSpPr>
          <p:spPr>
            <a:xfrm rot="871420">
              <a:off x="5138636" y="4934864"/>
              <a:ext cx="206119" cy="20611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28A1BC29-E648-483B-87B0-31CECFC92461}"/>
                </a:ext>
              </a:extLst>
            </p:cNvPr>
            <p:cNvCxnSpPr>
              <a:endCxn id="75" idx="2"/>
            </p:cNvCxnSpPr>
            <p:nvPr/>
          </p:nvCxnSpPr>
          <p:spPr>
            <a:xfrm>
              <a:off x="4678017" y="2235040"/>
              <a:ext cx="637775" cy="292579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CDE4E943-E13B-4CF7-BCB9-954EF424262A}"/>
                </a:ext>
              </a:extLst>
            </p:cNvPr>
            <p:cNvCxnSpPr>
              <a:stCxn id="73" idx="2"/>
              <a:endCxn id="73" idx="6"/>
            </p:cNvCxnSpPr>
            <p:nvPr/>
          </p:nvCxnSpPr>
          <p:spPr>
            <a:xfrm>
              <a:off x="1007166" y="4078357"/>
              <a:ext cx="4615070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92620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CB0F565-AA07-4A07-A647-543778FC73F2}"/>
              </a:ext>
            </a:extLst>
          </p:cNvPr>
          <p:cNvSpPr/>
          <p:nvPr/>
        </p:nvSpPr>
        <p:spPr>
          <a:xfrm>
            <a:off x="1098598" y="1468300"/>
            <a:ext cx="3181178" cy="48935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ight Triangle 3">
            <a:extLst>
              <a:ext uri="{FF2B5EF4-FFF2-40B4-BE49-F238E27FC236}">
                <a16:creationId xmlns:a16="http://schemas.microsoft.com/office/drawing/2014/main" id="{C7F5E8A8-2B7B-43F5-8CE7-FB61CEABD46D}"/>
              </a:ext>
            </a:extLst>
          </p:cNvPr>
          <p:cNvSpPr/>
          <p:nvPr/>
        </p:nvSpPr>
        <p:spPr>
          <a:xfrm flipH="1">
            <a:off x="1098596" y="3800296"/>
            <a:ext cx="3164107" cy="2561503"/>
          </a:xfrm>
          <a:prstGeom prst="rtTriangle">
            <a:avLst/>
          </a:prstGeom>
          <a:solidFill>
            <a:srgbClr val="0070C0">
              <a:alpha val="3607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ight Triangle 4">
            <a:extLst>
              <a:ext uri="{FF2B5EF4-FFF2-40B4-BE49-F238E27FC236}">
                <a16:creationId xmlns:a16="http://schemas.microsoft.com/office/drawing/2014/main" id="{49A045F0-E39C-48B0-9E7B-5E5C5D9BD16F}"/>
              </a:ext>
            </a:extLst>
          </p:cNvPr>
          <p:cNvSpPr/>
          <p:nvPr/>
        </p:nvSpPr>
        <p:spPr>
          <a:xfrm rot="19277590" flipH="1">
            <a:off x="-289744" y="2428050"/>
            <a:ext cx="4076575" cy="2987197"/>
          </a:xfrm>
          <a:prstGeom prst="rtTriangle">
            <a:avLst/>
          </a:prstGeom>
          <a:solidFill>
            <a:srgbClr val="FF0000">
              <a:alpha val="3607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9A18CA6-5B17-4DA9-88D7-0F18043E84DB}"/>
              </a:ext>
            </a:extLst>
          </p:cNvPr>
          <p:cNvSpPr txBox="1"/>
          <p:nvPr/>
        </p:nvSpPr>
        <p:spPr>
          <a:xfrm>
            <a:off x="1664904" y="2699808"/>
            <a:ext cx="235203" cy="599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1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3EC5FD-F87A-4A9A-98E0-FE396CBADF63}"/>
              </a:ext>
            </a:extLst>
          </p:cNvPr>
          <p:cNvSpPr txBox="1"/>
          <p:nvPr/>
        </p:nvSpPr>
        <p:spPr>
          <a:xfrm rot="19267897">
            <a:off x="2261995" y="4717960"/>
            <a:ext cx="780980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cos B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470148-B03A-4289-96DC-1DCBED4ABC80}"/>
              </a:ext>
            </a:extLst>
          </p:cNvPr>
          <p:cNvSpPr txBox="1"/>
          <p:nvPr/>
        </p:nvSpPr>
        <p:spPr>
          <a:xfrm>
            <a:off x="1103473" y="1046511"/>
            <a:ext cx="1203458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cos(A+B)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2B3069-381B-4B58-A1E9-1EBA24731368}"/>
              </a:ext>
            </a:extLst>
          </p:cNvPr>
          <p:cNvSpPr txBox="1"/>
          <p:nvPr/>
        </p:nvSpPr>
        <p:spPr>
          <a:xfrm rot="3041409">
            <a:off x="2948728" y="2171272"/>
            <a:ext cx="727568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/>
              <a:t>sin 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0B28EA0-0E18-4EDB-90EF-03BE1E1855CC}"/>
              </a:ext>
            </a:extLst>
          </p:cNvPr>
          <p:cNvSpPr txBox="1"/>
          <p:nvPr/>
        </p:nvSpPr>
        <p:spPr>
          <a:xfrm>
            <a:off x="1185561" y="5708422"/>
            <a:ext cx="304840" cy="42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A117436-1E56-4F3A-AB03-39772CB287D4}"/>
              </a:ext>
            </a:extLst>
          </p:cNvPr>
          <p:cNvSpPr txBox="1"/>
          <p:nvPr/>
        </p:nvSpPr>
        <p:spPr>
          <a:xfrm>
            <a:off x="1417187" y="5969895"/>
            <a:ext cx="304841" cy="42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B652613-4439-43C3-9006-66AE76887088}"/>
              </a:ext>
            </a:extLst>
          </p:cNvPr>
          <p:cNvSpPr txBox="1"/>
          <p:nvPr/>
        </p:nvSpPr>
        <p:spPr>
          <a:xfrm>
            <a:off x="1672544" y="1421331"/>
            <a:ext cx="692322" cy="4282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A+B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4F3CB67B-74B1-4239-9856-42E7688221EF}"/>
              </a:ext>
            </a:extLst>
          </p:cNvPr>
          <p:cNvSpPr/>
          <p:nvPr/>
        </p:nvSpPr>
        <p:spPr>
          <a:xfrm rot="10800000">
            <a:off x="1697100" y="769818"/>
            <a:ext cx="1452165" cy="1431117"/>
          </a:xfrm>
          <a:prstGeom prst="arc">
            <a:avLst>
              <a:gd name="adj1" fmla="val 17272768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c 16">
            <a:extLst>
              <a:ext uri="{FF2B5EF4-FFF2-40B4-BE49-F238E27FC236}">
                <a16:creationId xmlns:a16="http://schemas.microsoft.com/office/drawing/2014/main" id="{5F7B7689-1A0A-451E-8142-43B9BCFB6853}"/>
              </a:ext>
            </a:extLst>
          </p:cNvPr>
          <p:cNvSpPr/>
          <p:nvPr/>
        </p:nvSpPr>
        <p:spPr>
          <a:xfrm>
            <a:off x="378473" y="5659438"/>
            <a:ext cx="1452165" cy="1431117"/>
          </a:xfrm>
          <a:prstGeom prst="arc">
            <a:avLst>
              <a:gd name="adj1" fmla="val 1911884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AC68829E-E069-4460-8BB3-B393930F52D9}"/>
              </a:ext>
            </a:extLst>
          </p:cNvPr>
          <p:cNvSpPr/>
          <p:nvPr/>
        </p:nvSpPr>
        <p:spPr>
          <a:xfrm>
            <a:off x="234372" y="5500751"/>
            <a:ext cx="1747425" cy="1722096"/>
          </a:xfrm>
          <a:prstGeom prst="arc">
            <a:avLst>
              <a:gd name="adj1" fmla="val 17016571"/>
              <a:gd name="adj2" fmla="val 1917521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65453994-6142-4FB1-94CE-56A4D55CBF2E}"/>
              </a:ext>
            </a:extLst>
          </p:cNvPr>
          <p:cNvGrpSpPr/>
          <p:nvPr/>
        </p:nvGrpSpPr>
        <p:grpSpPr>
          <a:xfrm rot="16200000">
            <a:off x="3549905" y="3106869"/>
            <a:ext cx="1431117" cy="1452165"/>
            <a:chOff x="9068901" y="5327326"/>
            <a:chExt cx="1542782" cy="1542782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FE6AFFD5-6864-49F7-8937-826C81A9737F}"/>
                </a:ext>
              </a:extLst>
            </p:cNvPr>
            <p:cNvSpPr txBox="1"/>
            <p:nvPr/>
          </p:nvSpPr>
          <p:spPr>
            <a:xfrm>
              <a:off x="10056483" y="5749388"/>
              <a:ext cx="3238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</a:t>
              </a:r>
            </a:p>
          </p:txBody>
        </p:sp>
        <p:sp>
          <p:nvSpPr>
            <p:cNvPr id="20" name="Arc 19">
              <a:extLst>
                <a:ext uri="{FF2B5EF4-FFF2-40B4-BE49-F238E27FC236}">
                  <a16:creationId xmlns:a16="http://schemas.microsoft.com/office/drawing/2014/main" id="{4D58B650-F123-4391-A761-12A0DDABD11D}"/>
                </a:ext>
              </a:extLst>
            </p:cNvPr>
            <p:cNvSpPr/>
            <p:nvPr/>
          </p:nvSpPr>
          <p:spPr>
            <a:xfrm>
              <a:off x="9068901" y="5327326"/>
              <a:ext cx="1542782" cy="1542782"/>
            </a:xfrm>
            <a:prstGeom prst="arc">
              <a:avLst>
                <a:gd name="adj1" fmla="val 19300499"/>
                <a:gd name="adj2" fmla="val 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D72FA772-E667-4E3E-88F8-2A81FA42AFC2}"/>
              </a:ext>
            </a:extLst>
          </p:cNvPr>
          <p:cNvSpPr txBox="1"/>
          <p:nvPr/>
        </p:nvSpPr>
        <p:spPr>
          <a:xfrm>
            <a:off x="1946650" y="6288289"/>
            <a:ext cx="1343057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cosA.cosB</a:t>
            </a:r>
            <a:endParaRPr lang="en-GB" sz="24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3434B9C-297C-461C-B0F9-0E251F4287EE}"/>
              </a:ext>
            </a:extLst>
          </p:cNvPr>
          <p:cNvSpPr txBox="1"/>
          <p:nvPr/>
        </p:nvSpPr>
        <p:spPr>
          <a:xfrm>
            <a:off x="2814833" y="1050072"/>
            <a:ext cx="1236231" cy="4282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/>
              <a:t>sinA.sinB</a:t>
            </a:r>
            <a:endParaRPr lang="en-GB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4F7C6DC-7C54-4F3E-A19C-931C79B400CE}"/>
              </a:ext>
            </a:extLst>
          </p:cNvPr>
          <p:cNvSpPr txBox="1"/>
          <p:nvPr/>
        </p:nvSpPr>
        <p:spPr>
          <a:xfrm rot="5400000">
            <a:off x="3743494" y="2200260"/>
            <a:ext cx="1370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>
                    <a:lumMod val="50000"/>
                  </a:schemeClr>
                </a:solidFill>
              </a:rPr>
              <a:t>cosA.sinB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0976527-D1AB-468A-A9C2-A6927C174051}"/>
              </a:ext>
            </a:extLst>
          </p:cNvPr>
          <p:cNvSpPr txBox="1"/>
          <p:nvPr/>
        </p:nvSpPr>
        <p:spPr>
          <a:xfrm rot="5400000">
            <a:off x="3746075" y="4860017"/>
            <a:ext cx="13701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>
                <a:solidFill>
                  <a:schemeClr val="bg1">
                    <a:lumMod val="50000"/>
                  </a:schemeClr>
                </a:solidFill>
              </a:rPr>
              <a:t>sinA.cosB</a:t>
            </a:r>
            <a:endParaRPr lang="en-GB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9BEE0CE-B428-43A0-836E-C7314E523386}"/>
              </a:ext>
            </a:extLst>
          </p:cNvPr>
          <p:cNvSpPr txBox="1"/>
          <p:nvPr/>
        </p:nvSpPr>
        <p:spPr>
          <a:xfrm rot="16200000">
            <a:off x="282347" y="3586931"/>
            <a:ext cx="122180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>
                <a:solidFill>
                  <a:schemeClr val="bg1">
                    <a:lumMod val="50000"/>
                  </a:schemeClr>
                </a:solidFill>
              </a:rPr>
              <a:t>sin(A+B)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167090F5-1B80-4707-8979-B2D6E8C5054F}"/>
              </a:ext>
            </a:extLst>
          </p:cNvPr>
          <p:cNvCxnSpPr>
            <a:cxnSpLocks/>
            <a:stCxn id="5" idx="4"/>
            <a:endCxn id="5" idx="0"/>
          </p:cNvCxnSpPr>
          <p:nvPr/>
        </p:nvCxnSpPr>
        <p:spPr>
          <a:xfrm flipV="1">
            <a:off x="1091954" y="1481496"/>
            <a:ext cx="1313179" cy="4880305"/>
          </a:xfrm>
          <a:prstGeom prst="line">
            <a:avLst/>
          </a:prstGeom>
          <a:ln w="381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79452C8-E7C4-4BD3-A6CB-AB243C038202}"/>
              </a:ext>
            </a:extLst>
          </p:cNvPr>
          <p:cNvSpPr/>
          <p:nvPr/>
        </p:nvSpPr>
        <p:spPr>
          <a:xfrm>
            <a:off x="12022" y="0"/>
            <a:ext cx="702839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Double Angle Formulae (II)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35205393-B8EE-47B8-837C-F34E73ED0CE1}"/>
              </a:ext>
            </a:extLst>
          </p:cNvPr>
          <p:cNvGrpSpPr/>
          <p:nvPr/>
        </p:nvGrpSpPr>
        <p:grpSpPr>
          <a:xfrm>
            <a:off x="6507785" y="1770822"/>
            <a:ext cx="4905650" cy="4843083"/>
            <a:chOff x="6507785" y="1770822"/>
            <a:chExt cx="4905650" cy="4843083"/>
          </a:xfrm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4DBB1F6-7E48-4F06-A2FF-CA6A5119DF84}"/>
                </a:ext>
              </a:extLst>
            </p:cNvPr>
            <p:cNvSpPr/>
            <p:nvPr/>
          </p:nvSpPr>
          <p:spPr>
            <a:xfrm>
              <a:off x="6798365" y="1770822"/>
              <a:ext cx="4615070" cy="4615070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F12AD806-85E3-400D-998E-651ADC8BD777}"/>
                </a:ext>
              </a:extLst>
            </p:cNvPr>
            <p:cNvCxnSpPr/>
            <p:nvPr/>
          </p:nvCxnSpPr>
          <p:spPr>
            <a:xfrm>
              <a:off x="6798365" y="4078357"/>
              <a:ext cx="4615070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ight Triangle 44">
              <a:extLst>
                <a:ext uri="{FF2B5EF4-FFF2-40B4-BE49-F238E27FC236}">
                  <a16:creationId xmlns:a16="http://schemas.microsoft.com/office/drawing/2014/main" id="{964F4CDF-4501-41E0-91F2-F25F750546A9}"/>
                </a:ext>
              </a:extLst>
            </p:cNvPr>
            <p:cNvSpPr/>
            <p:nvPr/>
          </p:nvSpPr>
          <p:spPr>
            <a:xfrm rot="9228184">
              <a:off x="7064339" y="3063059"/>
              <a:ext cx="4112077" cy="2030597"/>
            </a:xfrm>
            <a:prstGeom prst="rtTriangle">
              <a:avLst/>
            </a:prstGeom>
            <a:solidFill>
              <a:srgbClr val="4472C4">
                <a:alpha val="20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Right Triangle 45">
              <a:extLst>
                <a:ext uri="{FF2B5EF4-FFF2-40B4-BE49-F238E27FC236}">
                  <a16:creationId xmlns:a16="http://schemas.microsoft.com/office/drawing/2014/main" id="{E6E9733C-0A3F-407B-8FF8-001F8E2AF8D2}"/>
                </a:ext>
              </a:extLst>
            </p:cNvPr>
            <p:cNvSpPr/>
            <p:nvPr/>
          </p:nvSpPr>
          <p:spPr>
            <a:xfrm rot="850121" flipV="1">
              <a:off x="6896077" y="3523590"/>
              <a:ext cx="4407337" cy="1109534"/>
            </a:xfrm>
            <a:prstGeom prst="rtTriangle">
              <a:avLst/>
            </a:prstGeom>
            <a:solidFill>
              <a:srgbClr val="FF0909">
                <a:alpha val="20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ln>
                  <a:solidFill>
                    <a:srgbClr val="FF0000"/>
                  </a:solidFill>
                </a:ln>
              </a:endParaRPr>
            </a:p>
          </p:txBody>
        </p:sp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id="{281459C8-0208-41ED-8A76-48F8DE4B9CBB}"/>
                </a:ext>
              </a:extLst>
            </p:cNvPr>
            <p:cNvCxnSpPr/>
            <p:nvPr/>
          </p:nvCxnSpPr>
          <p:spPr>
            <a:xfrm flipV="1">
              <a:off x="8189843" y="4078357"/>
              <a:ext cx="3223592" cy="2136913"/>
            </a:xfrm>
            <a:prstGeom prst="line">
              <a:avLst/>
            </a:prstGeom>
            <a:ln w="190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id="{E3E8D45B-BFC0-4522-8D2F-636B78CAE19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783888" y="4069515"/>
              <a:ext cx="1405954" cy="2145755"/>
            </a:xfrm>
            <a:prstGeom prst="line">
              <a:avLst/>
            </a:prstGeom>
            <a:ln w="190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2677170-AC48-49AD-9AA8-E63E8B68EF95}"/>
                </a:ext>
              </a:extLst>
            </p:cNvPr>
            <p:cNvSpPr txBox="1"/>
            <p:nvPr/>
          </p:nvSpPr>
          <p:spPr>
            <a:xfrm rot="20900553">
              <a:off x="8025119" y="2230423"/>
              <a:ext cx="127855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cos(A+B)</a:t>
              </a: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FC7B01A-4A79-4228-8414-D83A3B5FE5EE}"/>
                </a:ext>
              </a:extLst>
            </p:cNvPr>
            <p:cNvSpPr txBox="1"/>
            <p:nvPr/>
          </p:nvSpPr>
          <p:spPr>
            <a:xfrm>
              <a:off x="7083467" y="3712264"/>
              <a:ext cx="3238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A53065EC-C277-416E-B2B5-C94C7C1F0DDC}"/>
                </a:ext>
              </a:extLst>
            </p:cNvPr>
            <p:cNvSpPr txBox="1"/>
            <p:nvPr/>
          </p:nvSpPr>
          <p:spPr>
            <a:xfrm>
              <a:off x="9844950" y="3697936"/>
              <a:ext cx="3238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B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E0CF6A6-AF15-42B1-97BB-45B2FF3B761E}"/>
                </a:ext>
              </a:extLst>
            </p:cNvPr>
            <p:cNvSpPr txBox="1"/>
            <p:nvPr/>
          </p:nvSpPr>
          <p:spPr>
            <a:xfrm>
              <a:off x="8377662" y="5592893"/>
              <a:ext cx="3238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A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B7BCEB1C-8C09-4119-9B89-BC90BD0E94DD}"/>
                </a:ext>
              </a:extLst>
            </p:cNvPr>
            <p:cNvSpPr txBox="1"/>
            <p:nvPr/>
          </p:nvSpPr>
          <p:spPr>
            <a:xfrm>
              <a:off x="7683253" y="5279304"/>
              <a:ext cx="3238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B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00C0204-7A22-4DA7-B0AC-6651D1F5D21B}"/>
                </a:ext>
              </a:extLst>
            </p:cNvPr>
            <p:cNvSpPr txBox="1"/>
            <p:nvPr/>
          </p:nvSpPr>
          <p:spPr>
            <a:xfrm>
              <a:off x="8753903" y="3788715"/>
              <a:ext cx="24988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600" dirty="0"/>
                <a:t>1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2C23B498-38C2-4594-AEEE-C7896D041D44}"/>
                </a:ext>
              </a:extLst>
            </p:cNvPr>
            <p:cNvSpPr txBox="1"/>
            <p:nvPr/>
          </p:nvSpPr>
          <p:spPr>
            <a:xfrm rot="3755414">
              <a:off x="10680515" y="2845968"/>
              <a:ext cx="78418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sin A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0E700876-9834-4413-B2BD-9FCD11DD3F6A}"/>
                </a:ext>
              </a:extLst>
            </p:cNvPr>
            <p:cNvSpPr txBox="1"/>
            <p:nvPr/>
          </p:nvSpPr>
          <p:spPr>
            <a:xfrm rot="20180360">
              <a:off x="8308609" y="2756403"/>
              <a:ext cx="84093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cos A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E343E019-EBFF-4A80-8198-76C245BA44BB}"/>
                </a:ext>
              </a:extLst>
            </p:cNvPr>
            <p:cNvSpPr txBox="1"/>
            <p:nvPr/>
          </p:nvSpPr>
          <p:spPr>
            <a:xfrm rot="851971">
              <a:off x="8928375" y="3203458"/>
              <a:ext cx="82971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cos B</a:t>
              </a:r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425AB1D7-1CF9-48A7-B8E1-8A9A2AC69D08}"/>
                </a:ext>
              </a:extLst>
            </p:cNvPr>
            <p:cNvSpPr txBox="1"/>
            <p:nvPr/>
          </p:nvSpPr>
          <p:spPr>
            <a:xfrm rot="17465839">
              <a:off x="6352133" y="3233248"/>
              <a:ext cx="77296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sin B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C1F46176-F7A2-4430-9EC8-9BDAB2E6B14C}"/>
                </a:ext>
              </a:extLst>
            </p:cNvPr>
            <p:cNvSpPr txBox="1"/>
            <p:nvPr/>
          </p:nvSpPr>
          <p:spPr>
            <a:xfrm>
              <a:off x="6680573" y="6152240"/>
              <a:ext cx="29945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90°-(A+B)</a:t>
              </a: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55058C44-6CF7-4505-80F1-8AD724884AC6}"/>
                </a:ext>
              </a:extLst>
            </p:cNvPr>
            <p:cNvCxnSpPr/>
            <p:nvPr/>
          </p:nvCxnSpPr>
          <p:spPr>
            <a:xfrm flipV="1">
              <a:off x="7500526" y="5738191"/>
              <a:ext cx="689316" cy="414049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F84A2A54-7881-4935-908E-FF4B2BE7A99D}"/>
                </a:ext>
              </a:extLst>
            </p:cNvPr>
            <p:cNvSpPr/>
            <p:nvPr/>
          </p:nvSpPr>
          <p:spPr>
            <a:xfrm rot="800481">
              <a:off x="7072651" y="3022511"/>
              <a:ext cx="206119" cy="2061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5B7717A9-5A5C-46A0-9626-0D8D8739DAC7}"/>
                </a:ext>
              </a:extLst>
            </p:cNvPr>
            <p:cNvSpPr/>
            <p:nvPr/>
          </p:nvSpPr>
          <p:spPr>
            <a:xfrm rot="20013878">
              <a:off x="10366077" y="2294162"/>
              <a:ext cx="206119" cy="206119"/>
            </a:xfrm>
            <a:prstGeom prst="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8B17AAF-254F-4589-8FC1-E1048F6DF21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179594" y="2235040"/>
              <a:ext cx="2332693" cy="3959165"/>
            </a:xfrm>
            <a:prstGeom prst="line">
              <a:avLst/>
            </a:prstGeom>
            <a:ln w="190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E39DA2DC-5773-4BE9-B0CB-3F0C89839B25}"/>
                </a:ext>
              </a:extLst>
            </p:cNvPr>
            <p:cNvCxnSpPr>
              <a:cxnSpLocks/>
              <a:stCxn id="45" idx="2"/>
            </p:cNvCxnSpPr>
            <p:nvPr/>
          </p:nvCxnSpPr>
          <p:spPr>
            <a:xfrm flipH="1">
              <a:off x="7100888" y="2259694"/>
              <a:ext cx="3416124" cy="740681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5AD5946D-AAAF-4191-B433-D42A9C1A5845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100888" y="3005138"/>
              <a:ext cx="1103431" cy="3218975"/>
            </a:xfrm>
            <a:prstGeom prst="line">
              <a:avLst/>
            </a:prstGeom>
            <a:ln w="19050">
              <a:solidFill>
                <a:srgbClr val="00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A9C0FFB5-6A25-4544-A15A-34C184EA5F67}"/>
                </a:ext>
              </a:extLst>
            </p:cNvPr>
            <p:cNvSpPr/>
            <p:nvPr/>
          </p:nvSpPr>
          <p:spPr>
            <a:xfrm rot="19562710">
              <a:off x="8116972" y="5968255"/>
              <a:ext cx="206119" cy="206119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416769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85E41BB-5238-498B-9D96-ED1C76AD714A}"/>
              </a:ext>
            </a:extLst>
          </p:cNvPr>
          <p:cNvGrpSpPr/>
          <p:nvPr/>
        </p:nvGrpSpPr>
        <p:grpSpPr>
          <a:xfrm>
            <a:off x="938189" y="3829050"/>
            <a:ext cx="2611613" cy="2611490"/>
            <a:chOff x="1126599" y="1616765"/>
            <a:chExt cx="4817860" cy="4817633"/>
          </a:xfrm>
        </p:grpSpPr>
        <p:sp>
          <p:nvSpPr>
            <p:cNvPr id="4" name="Right Triangle 3">
              <a:extLst>
                <a:ext uri="{FF2B5EF4-FFF2-40B4-BE49-F238E27FC236}">
                  <a16:creationId xmlns:a16="http://schemas.microsoft.com/office/drawing/2014/main" id="{B2871E4C-AC83-4F66-BFD1-B7E486F2941D}"/>
                </a:ext>
              </a:extLst>
            </p:cNvPr>
            <p:cNvSpPr/>
            <p:nvPr/>
          </p:nvSpPr>
          <p:spPr>
            <a:xfrm>
              <a:off x="4104123" y="3456874"/>
              <a:ext cx="1840110" cy="2977524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dirty="0"/>
                <a:t>φ×</a:t>
              </a:r>
              <a:r>
                <a:rPr lang="en-GB" dirty="0"/>
                <a:t>1</a:t>
              </a:r>
            </a:p>
          </p:txBody>
        </p:sp>
        <p:sp>
          <p:nvSpPr>
            <p:cNvPr id="6" name="Right Triangle 5">
              <a:extLst>
                <a:ext uri="{FF2B5EF4-FFF2-40B4-BE49-F238E27FC236}">
                  <a16:creationId xmlns:a16="http://schemas.microsoft.com/office/drawing/2014/main" id="{F652BAC7-E64F-4E01-A0E1-EEB23A27DB70}"/>
                </a:ext>
              </a:extLst>
            </p:cNvPr>
            <p:cNvSpPr/>
            <p:nvPr/>
          </p:nvSpPr>
          <p:spPr>
            <a:xfrm>
              <a:off x="2966935" y="1616765"/>
              <a:ext cx="1137188" cy="18401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  <a:r>
                <a:rPr lang="el-GR" dirty="0"/>
                <a:t>×</a:t>
              </a:r>
              <a:br>
                <a:rPr lang="en-GB" dirty="0"/>
              </a:br>
              <a:r>
                <a:rPr lang="en-GB" dirty="0"/>
                <a:t>(1/</a:t>
              </a:r>
              <a:r>
                <a:rPr lang="el-GR" dirty="0"/>
                <a:t>φ</a:t>
              </a:r>
              <a:r>
                <a:rPr lang="en-GB" dirty="0"/>
                <a:t>)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5B85991-2EA4-405E-841B-A0E766108AC9}"/>
                </a:ext>
              </a:extLst>
            </p:cNvPr>
            <p:cNvSpPr/>
            <p:nvPr/>
          </p:nvSpPr>
          <p:spPr>
            <a:xfrm>
              <a:off x="1126599" y="3456874"/>
              <a:ext cx="2977524" cy="2977524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6600" b="1" dirty="0"/>
                <a:t>φ²</a:t>
              </a:r>
              <a:endParaRPr lang="en-GB" sz="6600" b="1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8E4468F-BFCB-48B7-B18A-0E05620A7416}"/>
                </a:ext>
              </a:extLst>
            </p:cNvPr>
            <p:cNvSpPr/>
            <p:nvPr/>
          </p:nvSpPr>
          <p:spPr>
            <a:xfrm>
              <a:off x="1126599" y="1616765"/>
              <a:ext cx="1840110" cy="184011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1x1</a:t>
              </a:r>
            </a:p>
          </p:txBody>
        </p:sp>
        <p:sp>
          <p:nvSpPr>
            <p:cNvPr id="17" name="Right Triangle 16">
              <a:extLst>
                <a:ext uri="{FF2B5EF4-FFF2-40B4-BE49-F238E27FC236}">
                  <a16:creationId xmlns:a16="http://schemas.microsoft.com/office/drawing/2014/main" id="{F51EFFDF-A323-44DD-BD24-5A3E87DD07E4}"/>
                </a:ext>
              </a:extLst>
            </p:cNvPr>
            <p:cNvSpPr/>
            <p:nvPr/>
          </p:nvSpPr>
          <p:spPr>
            <a:xfrm>
              <a:off x="4104349" y="3456874"/>
              <a:ext cx="1840110" cy="2977524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18" name="Right Triangle 17">
              <a:extLst>
                <a:ext uri="{FF2B5EF4-FFF2-40B4-BE49-F238E27FC236}">
                  <a16:creationId xmlns:a16="http://schemas.microsoft.com/office/drawing/2014/main" id="{A136C9E8-D50E-4F11-A62E-BE2E53597959}"/>
                </a:ext>
              </a:extLst>
            </p:cNvPr>
            <p:cNvSpPr/>
            <p:nvPr/>
          </p:nvSpPr>
          <p:spPr>
            <a:xfrm>
              <a:off x="2967161" y="1616765"/>
              <a:ext cx="1137188" cy="18401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30B0F22-0165-4BAF-9645-167191745C59}"/>
                </a:ext>
              </a:extLst>
            </p:cNvPr>
            <p:cNvSpPr/>
            <p:nvPr/>
          </p:nvSpPr>
          <p:spPr>
            <a:xfrm>
              <a:off x="1126825" y="1616765"/>
              <a:ext cx="1840110" cy="184011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7E2793E3-E20A-4364-A7EC-4700AE305A30}"/>
              </a:ext>
            </a:extLst>
          </p:cNvPr>
          <p:cNvGrpSpPr/>
          <p:nvPr/>
        </p:nvGrpSpPr>
        <p:grpSpPr>
          <a:xfrm>
            <a:off x="938189" y="1066430"/>
            <a:ext cx="2611491" cy="2611490"/>
            <a:chOff x="6247767" y="1616765"/>
            <a:chExt cx="4817634" cy="4817633"/>
          </a:xfrm>
        </p:grpSpPr>
        <p:sp>
          <p:nvSpPr>
            <p:cNvPr id="9" name="Right Triangle 8">
              <a:extLst>
                <a:ext uri="{FF2B5EF4-FFF2-40B4-BE49-F238E27FC236}">
                  <a16:creationId xmlns:a16="http://schemas.microsoft.com/office/drawing/2014/main" id="{AF1E66C9-2B23-4504-B196-EB368175E846}"/>
                </a:ext>
              </a:extLst>
            </p:cNvPr>
            <p:cNvSpPr/>
            <p:nvPr/>
          </p:nvSpPr>
          <p:spPr>
            <a:xfrm>
              <a:off x="8087877" y="1616765"/>
              <a:ext cx="1840110" cy="2977524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10" name="Right Triangle 9">
              <a:extLst>
                <a:ext uri="{FF2B5EF4-FFF2-40B4-BE49-F238E27FC236}">
                  <a16:creationId xmlns:a16="http://schemas.microsoft.com/office/drawing/2014/main" id="{6385C05E-6F41-4309-BC2E-02A6CE4DB333}"/>
                </a:ext>
              </a:extLst>
            </p:cNvPr>
            <p:cNvSpPr/>
            <p:nvPr/>
          </p:nvSpPr>
          <p:spPr>
            <a:xfrm>
              <a:off x="9927987" y="4594288"/>
              <a:ext cx="1137188" cy="18401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/>
                <a:t>1</a:t>
              </a:r>
              <a:r>
                <a:rPr lang="el-GR" dirty="0"/>
                <a:t>×</a:t>
              </a:r>
              <a:br>
                <a:rPr lang="en-GB" dirty="0"/>
              </a:br>
              <a:r>
                <a:rPr lang="en-GB" dirty="0"/>
                <a:t>(1/</a:t>
              </a:r>
              <a:r>
                <a:rPr lang="el-GR" dirty="0"/>
                <a:t>φ</a:t>
              </a:r>
              <a:r>
                <a:rPr lang="en-GB" dirty="0"/>
                <a:t>)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9A7762D-861E-4E4D-97F7-ACC5B97B3A06}"/>
                </a:ext>
              </a:extLst>
            </p:cNvPr>
            <p:cNvSpPr/>
            <p:nvPr/>
          </p:nvSpPr>
          <p:spPr>
            <a:xfrm>
              <a:off x="6247767" y="1616765"/>
              <a:ext cx="1840110" cy="2977522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l-GR" sz="6600" b="1" dirty="0"/>
                <a:t>φ</a:t>
              </a:r>
              <a:endParaRPr lang="en-GB" sz="6600" b="1" dirty="0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4704EA5-F17C-4BF9-91A1-C55BCECE8798}"/>
                </a:ext>
              </a:extLst>
            </p:cNvPr>
            <p:cNvSpPr/>
            <p:nvPr/>
          </p:nvSpPr>
          <p:spPr>
            <a:xfrm>
              <a:off x="6247767" y="4594288"/>
              <a:ext cx="1840110" cy="1840110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CE89F60C-A4A3-4313-8F53-2BEAC7A54405}"/>
                </a:ext>
              </a:extLst>
            </p:cNvPr>
            <p:cNvSpPr/>
            <p:nvPr/>
          </p:nvSpPr>
          <p:spPr>
            <a:xfrm>
              <a:off x="8087877" y="4594287"/>
              <a:ext cx="1840110" cy="1840110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6600" b="1" dirty="0"/>
                <a:t>1</a:t>
              </a:r>
            </a:p>
          </p:txBody>
        </p:sp>
        <p:sp>
          <p:nvSpPr>
            <p:cNvPr id="20" name="Right Triangle 19">
              <a:extLst>
                <a:ext uri="{FF2B5EF4-FFF2-40B4-BE49-F238E27FC236}">
                  <a16:creationId xmlns:a16="http://schemas.microsoft.com/office/drawing/2014/main" id="{4341CFD2-5E64-441D-B16A-FE8B2423CA5F}"/>
                </a:ext>
              </a:extLst>
            </p:cNvPr>
            <p:cNvSpPr/>
            <p:nvPr/>
          </p:nvSpPr>
          <p:spPr>
            <a:xfrm>
              <a:off x="9928213" y="4594288"/>
              <a:ext cx="1137188" cy="1840109"/>
            </a:xfrm>
            <a:prstGeom prst="rtTriangle">
              <a:avLst/>
            </a:prstGeom>
            <a:solidFill>
              <a:schemeClr val="bg2">
                <a:lumMod val="50000"/>
              </a:schemeClr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7C633B50-152C-48AC-B764-F99A0F4AFE6A}"/>
              </a:ext>
            </a:extLst>
          </p:cNvPr>
          <p:cNvSpPr/>
          <p:nvPr/>
        </p:nvSpPr>
        <p:spPr>
          <a:xfrm>
            <a:off x="0" y="8103"/>
            <a:ext cx="609083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4800" b="1" dirty="0"/>
              <a:t>Golden Ratio: </a:t>
            </a:r>
            <a:r>
              <a:rPr lang="el-GR" sz="4800" b="1" dirty="0"/>
              <a:t>φ²</a:t>
            </a:r>
            <a:r>
              <a:rPr lang="en-GB" sz="4800" b="1" dirty="0"/>
              <a:t>=</a:t>
            </a:r>
            <a:r>
              <a:rPr lang="el-GR" sz="4800" b="1" dirty="0"/>
              <a:t>φ</a:t>
            </a:r>
            <a:r>
              <a:rPr lang="en-GB" sz="4800" b="1" dirty="0"/>
              <a:t>+1  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B54B6931-7079-45B8-9EE0-4362B9339FF8}"/>
              </a:ext>
            </a:extLst>
          </p:cNvPr>
          <p:cNvGrpSpPr/>
          <p:nvPr/>
        </p:nvGrpSpPr>
        <p:grpSpPr>
          <a:xfrm>
            <a:off x="6323880" y="1359321"/>
            <a:ext cx="4929808" cy="4939457"/>
            <a:chOff x="3935896" y="1643270"/>
            <a:chExt cx="4929808" cy="4939457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422D934-F025-4760-9A02-67BA274C2495}"/>
                </a:ext>
              </a:extLst>
            </p:cNvPr>
            <p:cNvSpPr/>
            <p:nvPr/>
          </p:nvSpPr>
          <p:spPr>
            <a:xfrm>
              <a:off x="3935896" y="1643270"/>
              <a:ext cx="4929808" cy="4929808"/>
            </a:xfrm>
            <a:prstGeom prst="ellipse">
              <a:avLst/>
            </a:prstGeom>
            <a:noFill/>
            <a:ln w="28575">
              <a:solidFill>
                <a:srgbClr val="0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Pentagon 22">
              <a:extLst>
                <a:ext uri="{FF2B5EF4-FFF2-40B4-BE49-F238E27FC236}">
                  <a16:creationId xmlns:a16="http://schemas.microsoft.com/office/drawing/2014/main" id="{BB319C06-B163-4EE9-BA9D-CC6AB6C1FDD5}"/>
                </a:ext>
              </a:extLst>
            </p:cNvPr>
            <p:cNvSpPr/>
            <p:nvPr/>
          </p:nvSpPr>
          <p:spPr>
            <a:xfrm>
              <a:off x="4055165" y="1643270"/>
              <a:ext cx="4664766" cy="4442634"/>
            </a:xfrm>
            <a:prstGeom prst="pentagon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BF742F35-DC9C-4F62-A782-3AF211B67299}"/>
                </a:ext>
              </a:extLst>
            </p:cNvPr>
            <p:cNvCxnSpPr>
              <a:stCxn id="23" idx="1"/>
              <a:endCxn id="23" idx="5"/>
            </p:cNvCxnSpPr>
            <p:nvPr/>
          </p:nvCxnSpPr>
          <p:spPr>
            <a:xfrm>
              <a:off x="4055170" y="3340201"/>
              <a:ext cx="4664756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1B3CA4C6-1AB9-4634-8DC4-F5F36AA29443}"/>
                </a:ext>
              </a:extLst>
            </p:cNvPr>
            <p:cNvCxnSpPr>
              <a:cxnSpLocks/>
              <a:stCxn id="23" idx="1"/>
              <a:endCxn id="23" idx="4"/>
            </p:cNvCxnSpPr>
            <p:nvPr/>
          </p:nvCxnSpPr>
          <p:spPr>
            <a:xfrm>
              <a:off x="4055170" y="3340201"/>
              <a:ext cx="3773867" cy="274569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B97663BF-01B2-4B5F-899E-2B918E1FD2F7}"/>
                </a:ext>
              </a:extLst>
            </p:cNvPr>
            <p:cNvCxnSpPr>
              <a:cxnSpLocks/>
              <a:stCxn id="23" idx="4"/>
              <a:endCxn id="23" idx="5"/>
            </p:cNvCxnSpPr>
            <p:nvPr/>
          </p:nvCxnSpPr>
          <p:spPr>
            <a:xfrm flipV="1">
              <a:off x="7829037" y="3340201"/>
              <a:ext cx="890889" cy="274569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F19147A-CA52-49EB-A346-7585271969C9}"/>
                </a:ext>
              </a:extLst>
            </p:cNvPr>
            <p:cNvCxnSpPr>
              <a:cxnSpLocks/>
              <a:endCxn id="23" idx="4"/>
            </p:cNvCxnSpPr>
            <p:nvPr/>
          </p:nvCxnSpPr>
          <p:spPr>
            <a:xfrm>
              <a:off x="4946059" y="6085893"/>
              <a:ext cx="2882978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3074028-D376-465A-8C45-E9CF6A4EB490}"/>
                </a:ext>
              </a:extLst>
            </p:cNvPr>
            <p:cNvCxnSpPr>
              <a:cxnSpLocks/>
              <a:stCxn id="23" idx="1"/>
              <a:endCxn id="23" idx="2"/>
            </p:cNvCxnSpPr>
            <p:nvPr/>
          </p:nvCxnSpPr>
          <p:spPr>
            <a:xfrm>
              <a:off x="4055170" y="3340201"/>
              <a:ext cx="890889" cy="274569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E75BBC0-844C-44D1-B6EB-58A63CC4A9F0}"/>
                </a:ext>
              </a:extLst>
            </p:cNvPr>
            <p:cNvCxnSpPr>
              <a:cxnSpLocks/>
              <a:stCxn id="23" idx="2"/>
              <a:endCxn id="23" idx="5"/>
            </p:cNvCxnSpPr>
            <p:nvPr/>
          </p:nvCxnSpPr>
          <p:spPr>
            <a:xfrm flipV="1">
              <a:off x="4946059" y="3340201"/>
              <a:ext cx="3773867" cy="2745692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17B42550-CAE3-4EC4-BE83-84F71CA4EDA6}"/>
                </a:ext>
              </a:extLst>
            </p:cNvPr>
            <p:cNvSpPr/>
            <p:nvPr/>
          </p:nvSpPr>
          <p:spPr>
            <a:xfrm>
              <a:off x="6079611" y="2598003"/>
              <a:ext cx="615874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4800" b="1" dirty="0"/>
                <a:t>φ</a:t>
              </a:r>
              <a:endParaRPr lang="en-GB" sz="4800" b="1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44249952-CDC9-42C2-93A5-A73A1EC6267B}"/>
                </a:ext>
              </a:extLst>
            </p:cNvPr>
            <p:cNvSpPr/>
            <p:nvPr/>
          </p:nvSpPr>
          <p:spPr>
            <a:xfrm>
              <a:off x="5326229" y="3710895"/>
              <a:ext cx="615874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4800" b="1" dirty="0"/>
                <a:t>φ</a:t>
              </a:r>
              <a:endParaRPr lang="en-GB" sz="4800" b="1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CDAEFE23-F5CE-4AAB-AE83-204D5507C6DB}"/>
                </a:ext>
              </a:extLst>
            </p:cNvPr>
            <p:cNvSpPr/>
            <p:nvPr/>
          </p:nvSpPr>
          <p:spPr>
            <a:xfrm>
              <a:off x="6905226" y="3710895"/>
              <a:ext cx="615874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l-GR" sz="4800" b="1" dirty="0"/>
                <a:t>φ</a:t>
              </a:r>
              <a:endParaRPr lang="en-GB" sz="4800" b="1" dirty="0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462A334E-F7A7-4B26-A3DC-46AED3FE64E0}"/>
                </a:ext>
              </a:extLst>
            </p:cNvPr>
            <p:cNvSpPr/>
            <p:nvPr/>
          </p:nvSpPr>
          <p:spPr>
            <a:xfrm>
              <a:off x="8177227" y="4232640"/>
              <a:ext cx="49725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4800" b="1" dirty="0"/>
                <a:t>1</a:t>
              </a:r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769F971D-93CB-4B37-8247-8D64974A65D1}"/>
                </a:ext>
              </a:extLst>
            </p:cNvPr>
            <p:cNvSpPr/>
            <p:nvPr/>
          </p:nvSpPr>
          <p:spPr>
            <a:xfrm>
              <a:off x="6139692" y="5751730"/>
              <a:ext cx="49725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4800" b="1" dirty="0"/>
                <a:t>1</a:t>
              </a: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A7C48484-C093-4391-9186-D21BB474C08E}"/>
                </a:ext>
              </a:extLst>
            </p:cNvPr>
            <p:cNvSpPr/>
            <p:nvPr/>
          </p:nvSpPr>
          <p:spPr>
            <a:xfrm>
              <a:off x="4134136" y="4308549"/>
              <a:ext cx="497252" cy="83099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GB" sz="4800" b="1" dirty="0"/>
                <a:t>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07078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1114</TotalTime>
  <Words>528</Words>
  <Application>Microsoft Office PowerPoint</Application>
  <PresentationFormat>Widescreen</PresentationFormat>
  <Paragraphs>200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Pleasing Pictorial Proofs and Ptolemy's Ptheorem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Harris</dc:creator>
  <cp:lastModifiedBy>Martin Harris</cp:lastModifiedBy>
  <cp:revision>63</cp:revision>
  <cp:lastPrinted>2018-09-24T21:30:37Z</cp:lastPrinted>
  <dcterms:created xsi:type="dcterms:W3CDTF">2018-09-24T20:56:00Z</dcterms:created>
  <dcterms:modified xsi:type="dcterms:W3CDTF">2018-11-05T23:18:14Z</dcterms:modified>
</cp:coreProperties>
</file>