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B4B"/>
    <a:srgbClr val="2784B0"/>
    <a:srgbClr val="6985FB"/>
    <a:srgbClr val="3B76FB"/>
    <a:srgbClr val="2567FB"/>
    <a:srgbClr val="105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8CF95-9ED1-4128-B6CD-F39D02FD4C2C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E053-D26B-44DC-AD09-42E673ACD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8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A92F8-B846-4148-B136-345D706E401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9B94-5787-42C1-84E2-822611978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2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Copernicus referred in </a:t>
            </a:r>
            <a:r>
              <a:rPr lang="en-GB" i="1" dirty="0" smtClean="0"/>
              <a:t>De </a:t>
            </a:r>
            <a:r>
              <a:rPr lang="en-GB" i="1" dirty="0" err="1" smtClean="0"/>
              <a:t>Revolutionibus</a:t>
            </a:r>
            <a:r>
              <a:rPr lang="en-GB" i="0" dirty="0" smtClean="0"/>
              <a:t> to having read (of) the works of </a:t>
            </a:r>
            <a:r>
              <a:rPr lang="en-GB" i="1" dirty="0" smtClean="0"/>
              <a:t>Aristarchus of Samos </a:t>
            </a:r>
            <a:r>
              <a:rPr lang="en-GB" i="0" dirty="0" smtClean="0"/>
              <a:t>(about 310 – 230 BC), whilst studying in Padua</a:t>
            </a:r>
            <a:r>
              <a:rPr lang="en-GB" i="0" baseline="0" dirty="0" smtClean="0"/>
              <a:t> in N. Italy in his early twenties.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baseline="0" dirty="0" smtClean="0"/>
              <a:t>Brahe’s Observatory on the island of </a:t>
            </a:r>
            <a:r>
              <a:rPr lang="en-GB" i="0" baseline="0" dirty="0" err="1" smtClean="0"/>
              <a:t>Uraniborg</a:t>
            </a:r>
            <a:r>
              <a:rPr lang="en-GB" i="0" baseline="0" dirty="0" smtClean="0"/>
              <a:t> between Denmark &amp; Sweden, was heavily financed by Brahe and by the Danish King – costing around ¼ of Denmark’s GDP at the time! </a:t>
            </a:r>
            <a:r>
              <a:rPr lang="en-GB" i="0" baseline="0" dirty="0" err="1" smtClean="0"/>
              <a:t>Uraniborg</a:t>
            </a:r>
            <a:r>
              <a:rPr lang="en-GB" i="0" baseline="0" dirty="0" smtClean="0"/>
              <a:t> has been suggested as the original location for Shakespeare’s “Tempest”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baseline="0" dirty="0" smtClean="0"/>
              <a:t>Kepler may well have been amongst the first to use Napier’s </a:t>
            </a:r>
            <a:r>
              <a:rPr lang="en-GB" i="1" baseline="0" dirty="0" smtClean="0"/>
              <a:t>logarithms</a:t>
            </a:r>
            <a:r>
              <a:rPr lang="en-GB" i="0" baseline="0" dirty="0" smtClean="0"/>
              <a:t> to make his calculations of planetary orbits from Brahe’s data. </a:t>
            </a:r>
            <a:r>
              <a:rPr lang="en-GB" i="1" baseline="0" dirty="0" smtClean="0"/>
              <a:t>“When you can’t work it out with a pencil…”! </a:t>
            </a:r>
            <a:r>
              <a:rPr lang="en-GB" i="0" baseline="0" dirty="0" smtClean="0"/>
              <a:t>Whichever way, calculating the planets’ </a:t>
            </a:r>
            <a:r>
              <a:rPr lang="en-GB" i="1" baseline="0" dirty="0" smtClean="0"/>
              <a:t>slightly</a:t>
            </a:r>
            <a:r>
              <a:rPr lang="en-GB" i="0" baseline="0" dirty="0" smtClean="0"/>
              <a:t> elliptical orbits from thousands of observations of celestial positions and time, and deriving his three laws of planetary motion, was a masterpiece of maths!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9B94-5787-42C1-84E2-8226119783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0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all know about Newton. Not only did he try to destroy Leibniz, he stitched up Robert Hooke as well – which is why there are no contemporary portraits! Hooke almost certainly</a:t>
            </a:r>
            <a:r>
              <a:rPr lang="en-GB" baseline="0" dirty="0" smtClean="0"/>
              <a:t> derived this equation following his observations of a mass on a spring resting on a rotating turntable. He contributed much to Newton’s understanding of Gravitation. </a:t>
            </a:r>
            <a:r>
              <a:rPr lang="en-GB" dirty="0" smtClean="0"/>
              <a:t>And why do biologists mostly seem to ignore Hooke’s amazing book,</a:t>
            </a:r>
            <a:r>
              <a:rPr lang="en-GB" i="1" dirty="0" smtClean="0"/>
              <a:t> </a:t>
            </a:r>
            <a:r>
              <a:rPr lang="en-GB" i="1" dirty="0" err="1" smtClean="0"/>
              <a:t>Micrografia</a:t>
            </a:r>
            <a:r>
              <a:rPr lang="en-GB" i="0" dirty="0" smtClean="0"/>
              <a:t>?</a:t>
            </a:r>
          </a:p>
          <a:p>
            <a:r>
              <a:rPr lang="en-GB" i="0" dirty="0" smtClean="0"/>
              <a:t>Einstein – what can one say? Special Relativity is easy, but General Relativity is heavy stuff!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9B94-5787-42C1-84E2-8226119783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Sagittarius</a:t>
            </a:r>
            <a:r>
              <a:rPr lang="en-GB" baseline="0" dirty="0" smtClean="0"/>
              <a:t> A* discovered by Carl </a:t>
            </a:r>
            <a:r>
              <a:rPr lang="en-GB" baseline="0" dirty="0" err="1" smtClean="0"/>
              <a:t>Jansky</a:t>
            </a:r>
            <a:r>
              <a:rPr lang="en-GB" baseline="0" dirty="0" smtClean="0"/>
              <a:t> of Bell Telephone Labs. </a:t>
            </a:r>
          </a:p>
          <a:p>
            <a:r>
              <a:rPr lang="en-GB" baseline="0" dirty="0" smtClean="0"/>
              <a:t>VLT stands for, yes, Very Large Telescope (array)!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9B94-5787-42C1-84E2-8226119783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0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To save time: </a:t>
            </a:r>
            <a:r>
              <a:rPr lang="en-GB" b="1" dirty="0" smtClean="0"/>
              <a:t>T is 14.3 years</a:t>
            </a:r>
            <a:r>
              <a:rPr lang="en-GB" b="0" dirty="0" smtClean="0"/>
              <a:t>.5 and</a:t>
            </a:r>
            <a:r>
              <a:rPr lang="en-GB" b="1" dirty="0" smtClean="0"/>
              <a:t> r is about 4.5 light days</a:t>
            </a:r>
            <a:endParaRPr lang="en-GB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Should give answer around 2.4 million times the mass of our Sun, but thought to be nearer 4 million…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How</a:t>
            </a:r>
            <a:r>
              <a:rPr lang="en-GB" b="0" baseline="0" dirty="0" smtClean="0"/>
              <a:t> is the elliptical orbit oriented to Earth? Apparently on a tilt, so </a:t>
            </a:r>
            <a:r>
              <a:rPr lang="en-GB" b="1" baseline="0" dirty="0" smtClean="0"/>
              <a:t>r</a:t>
            </a:r>
            <a:r>
              <a:rPr lang="en-GB" b="0" baseline="0" dirty="0" smtClean="0"/>
              <a:t> is actually greater than it appears.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How do we know? Measurements of the </a:t>
            </a:r>
            <a:r>
              <a:rPr lang="en-GB" b="0" i="1" baseline="0" dirty="0" smtClean="0"/>
              <a:t>Doppler shift </a:t>
            </a:r>
            <a:r>
              <a:rPr lang="en-GB" b="0" i="0" baseline="0" dirty="0" smtClean="0"/>
              <a:t>of light from the star due to its component of motion towards (blue shift) &amp; away from (red shift) the Earth.</a:t>
            </a: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9B94-5787-42C1-84E2-8226119783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3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42901"/>
            <a:ext cx="8001000" cy="6196444"/>
          </a:xfrm>
        </p:spPr>
        <p:txBody>
          <a:bodyPr anchor="t"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 of a Black hole: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(A bit of history and simple arithmetic</a:t>
            </a:r>
            <a:r>
              <a:rPr lang="en-GB" sz="3200" cap="none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GB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Sagittarius A*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61565" y="5943600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Mick de </a:t>
            </a:r>
            <a:r>
              <a:rPr lang="en-GB" dirty="0" err="1" smtClean="0"/>
              <a:t>Pomerai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60119"/>
            <a:ext cx="4996152" cy="36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88" y="406400"/>
            <a:ext cx="9490076" cy="3809327"/>
          </a:xfrm>
        </p:spPr>
        <p:txBody>
          <a:bodyPr tIns="18000" bIns="18000" anchor="t"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Myth: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Nicolaus Copernicus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(1473 -1543), Polish monk, simply “thought up” a heliocentric model of the Solar System…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Mania: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ideas pursued by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Tycho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Brahe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(1546-1601), Danish nobleman, measured positions of planets &amp; stars to ± 2 minutes of arc at </a:t>
            </a: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Uraniborg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huge tables of data but ?? how to interpret…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Math: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Johannes Kepler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(1571-1630), German mathematician, Copernican enthusiast, analysed Brahe’s data =&gt; published </a:t>
            </a:r>
            <a:r>
              <a:rPr lang="en-GB" sz="28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Harmonices</a:t>
            </a:r>
            <a:r>
              <a:rPr lang="en-GB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Mundi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1618, introducing model of </a:t>
            </a:r>
            <a:r>
              <a:rPr lang="en-GB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orbits.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pernicus heliocentric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62" y="403448"/>
            <a:ext cx="2070769" cy="17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kyserver.sdss.org/dr12/en/astro/images/mquadr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64" y="2325853"/>
            <a:ext cx="2070769" cy="30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kepler's thirdl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215727"/>
            <a:ext cx="3565525" cy="24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5335991"/>
            <a:ext cx="2354983" cy="1329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61418" y="5749780"/>
            <a:ext cx="196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GB" sz="4000" b="1" i="1" baseline="30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    </a:t>
            </a:r>
            <a:r>
              <a:rPr lang="en-GB" sz="4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r</a:t>
            </a:r>
            <a:r>
              <a:rPr lang="en-GB" sz="4000" b="1" i="1" baseline="30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GB" sz="4000" b="1" i="1" baseline="30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60" name="Picture 12" descr="Image result for kepler's first l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4096122"/>
            <a:ext cx="2354984" cy="11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34" y="5669511"/>
            <a:ext cx="868423" cy="8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2035" y="4121689"/>
            <a:ext cx="427703" cy="221018"/>
          </a:xfrm>
          <a:prstGeom prst="rect">
            <a:avLst/>
          </a:prstGeom>
          <a:solidFill>
            <a:schemeClr val="tx1"/>
          </a:solidFill>
        </p:spPr>
        <p:txBody>
          <a:bodyPr wrap="square" lIns="0" tIns="18000" rIns="0" bIns="18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focus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473" y="6532143"/>
            <a:ext cx="2349265" cy="221018"/>
          </a:xfrm>
          <a:prstGeom prst="rect">
            <a:avLst/>
          </a:prstGeom>
          <a:solidFill>
            <a:schemeClr val="tx1"/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Equal areas, equal times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85932"/>
            <a:ext cx="9843407" cy="6357756"/>
          </a:xfrm>
        </p:spPr>
        <p:txBody>
          <a:bodyPr anchor="t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 Genius?: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1687 -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Newton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(1642-1726): publishes Theory of Gravitation as part of the 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(Fluxions, blah blah)…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(applies to ellipses where r is 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semi-major axis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endParaRPr lang="en-GB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Misrepresented: </a:t>
            </a:r>
            <a:r>
              <a:rPr lang="en-GB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Hooke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GB" sz="26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circular motion tells us:      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 and T is the orbital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Combines to give:</a:t>
            </a:r>
          </a:p>
          <a:p>
            <a:pPr marL="0" indent="0">
              <a:buNone/>
            </a:pP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300"/>
              </a:spcAft>
            </a:pPr>
            <a:r>
              <a:rPr lang="en-GB" altLang="en-US" sz="3600" b="1" dirty="0" smtClean="0">
                <a:solidFill>
                  <a:srgbClr val="FFFF00"/>
                </a:solidFill>
              </a:rPr>
              <a:t>  </a:t>
            </a:r>
            <a:r>
              <a:rPr lang="en-GB" altLang="en-US" sz="4000" b="1" dirty="0" smtClean="0">
                <a:solidFill>
                  <a:srgbClr val="FFFF00"/>
                </a:solidFill>
              </a:rPr>
              <a:t>r</a:t>
            </a:r>
            <a:r>
              <a:rPr lang="en-GB" altLang="en-US" sz="4000" b="1" baseline="30000" dirty="0" smtClean="0">
                <a:solidFill>
                  <a:srgbClr val="FFFF00"/>
                </a:solidFill>
              </a:rPr>
              <a:t> </a:t>
            </a:r>
            <a:r>
              <a:rPr lang="en-GB" altLang="en-US" sz="4000" b="1" baseline="30000" dirty="0">
                <a:solidFill>
                  <a:srgbClr val="FFFF00"/>
                </a:solidFill>
              </a:rPr>
              <a:t>3</a:t>
            </a:r>
            <a:r>
              <a:rPr lang="en-GB" altLang="en-US" sz="4000" b="1" dirty="0">
                <a:solidFill>
                  <a:srgbClr val="FFFF00"/>
                </a:solidFill>
              </a:rPr>
              <a:t> = </a:t>
            </a:r>
            <a:r>
              <a:rPr lang="en-GB" altLang="en-US" sz="4000" b="1" u="sng" dirty="0" smtClean="0">
                <a:solidFill>
                  <a:srgbClr val="FFFF00"/>
                </a:solidFill>
              </a:rPr>
              <a:t>GMT</a:t>
            </a:r>
            <a:r>
              <a:rPr lang="en-GB" altLang="en-US" sz="4000" b="1" baseline="30000" dirty="0" smtClean="0">
                <a:solidFill>
                  <a:srgbClr val="FFFF00"/>
                </a:solidFill>
              </a:rPr>
              <a:t>2  </a:t>
            </a:r>
            <a:r>
              <a:rPr lang="en-GB" altLang="en-US" sz="4000" b="1" dirty="0" smtClean="0">
                <a:solidFill>
                  <a:srgbClr val="FFFF00"/>
                </a:solidFill>
              </a:rPr>
              <a:t> </a:t>
            </a:r>
            <a:r>
              <a:rPr lang="en-GB" alt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GB" alt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Kepler’s 3rd Law with bells &amp; whistles!                     </a:t>
            </a:r>
            <a:r>
              <a:rPr lang="en-GB" altLang="en-US" sz="3200" b="1" dirty="0" smtClean="0">
                <a:solidFill>
                  <a:srgbClr val="2784B0"/>
                </a:solidFill>
              </a:rPr>
              <a:t>.</a:t>
            </a:r>
            <a:r>
              <a:rPr lang="en-GB" altLang="en-US" sz="3200" b="1" dirty="0" smtClean="0">
                <a:solidFill>
                  <a:srgbClr val="1058FA"/>
                </a:solidFill>
              </a:rPr>
              <a:t> 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           </a:t>
            </a:r>
            <a:r>
              <a:rPr lang="en-GB" altLang="en-US" sz="4000" b="1" dirty="0" smtClean="0">
                <a:solidFill>
                  <a:srgbClr val="FFFF00"/>
                </a:solidFill>
              </a:rPr>
              <a:t>4</a:t>
            </a:r>
            <a:r>
              <a:rPr lang="en-GB" altLang="en-US" sz="40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GB" altLang="en-US" sz="4000" b="1" baseline="30000" dirty="0" smtClean="0">
                <a:solidFill>
                  <a:srgbClr val="FFFF00"/>
                </a:solidFill>
              </a:rPr>
              <a:t>2</a:t>
            </a:r>
          </a:p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en-GB" altLang="en-US" sz="3600" b="1" i="1" u="sng" dirty="0" smtClean="0">
                <a:solidFill>
                  <a:srgbClr val="057B4B"/>
                </a:solidFill>
              </a:rPr>
              <a:t>Fast forward to the 20th Century</a:t>
            </a:r>
            <a:r>
              <a:rPr lang="en-GB" altLang="en-US" sz="3600" b="1" i="1" dirty="0" smtClean="0">
                <a:solidFill>
                  <a:srgbClr val="057B4B"/>
                </a:solidFill>
              </a:rPr>
              <a:t>…</a:t>
            </a:r>
            <a:r>
              <a:rPr lang="en-GB" altLang="en-US" sz="2400" b="1" i="1" dirty="0" smtClean="0">
                <a:solidFill>
                  <a:srgbClr val="057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2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Masterful: </a:t>
            </a:r>
            <a:r>
              <a:rPr lang="en-GB" alt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1915 – </a:t>
            </a:r>
            <a:r>
              <a:rPr lang="en-GB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Einstein </a:t>
            </a:r>
            <a:r>
              <a:rPr lang="en-GB" alt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(1879 -1955): General Theory    of Relativity, which predicts </a:t>
            </a:r>
            <a:r>
              <a:rPr lang="en-GB" altLang="en-US" sz="2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Holes</a:t>
            </a:r>
            <a:r>
              <a:rPr lang="en-GB" alt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objects so dense that their escape velocity exceeds the speed of light, c.</a:t>
            </a:r>
            <a:endParaRPr lang="en-GB" altLang="en-US" sz="2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en-US" sz="3600" b="1" i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encrypted-tbn0.gstatic.com/images?q=tbn:ANd9GcQ0D-VZbfEuSH7k0rWiVqHTfnOZDnyNmSA0GwFGz2FTHH-fochC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32" y="4529591"/>
            <a:ext cx="2609138" cy="19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011" y="132339"/>
            <a:ext cx="2076740" cy="2076740"/>
          </a:xfrm>
          <a:prstGeom prst="rect">
            <a:avLst/>
          </a:prstGeom>
        </p:spPr>
      </p:pic>
      <p:pic>
        <p:nvPicPr>
          <p:cNvPr id="1026" name="Picture 2" descr="Image result for hooke micrograf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01" y="2362672"/>
            <a:ext cx="2112019" cy="16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366486"/>
            <a:ext cx="7970321" cy="6348238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1930: discovery that much radio “static” originates from an object in constellation Sagittarius, later termed A*.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Sagittarius A* appears to be near centre of our galaxy, optically obscured by interstellar gas &amp;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1990s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early 2000s –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infra-red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 with the Keck telescope, Hawaii, &amp; the VLT at </a:t>
            </a:r>
            <a:r>
              <a:rPr lang="en-GB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Paranal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 orbits of stars near the galactic centre – but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object seen at the common focus of their ellipses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Explanation?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supermassive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      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(producing radio “static” as material spirals into it).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massive?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it out (data on next slide)</a:t>
            </a:r>
            <a:endParaRPr lang="en-GB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55" y="143904"/>
            <a:ext cx="3647311" cy="24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55" y="2701636"/>
            <a:ext cx="3618672" cy="40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74074"/>
            <a:ext cx="8261494" cy="6234544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orbital period, </a:t>
            </a:r>
            <a:r>
              <a:rPr lang="en-GB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years (decimal) and                      semi-major axis, </a:t>
            </a:r>
            <a:r>
              <a:rPr lang="en-GB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light-days.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</a:t>
            </a:r>
            <a:r>
              <a:rPr lang="en-GB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seconds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y = 3.1 x 10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s)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                              </a:t>
            </a:r>
            <a:r>
              <a:rPr lang="en-GB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metres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 = 3.0 x 10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1 day = 8.6 x 10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GMT</a:t>
            </a:r>
            <a:r>
              <a:rPr lang="en-GB" sz="2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6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6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sz="26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</a:t>
            </a:r>
            <a:r>
              <a:rPr lang="en-GB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 = 6.7 x10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a sensible answer, we can convert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kg) to something more meaningful – say, a multiple of our Sun’s mass (2.0 x 10</a:t>
            </a:r>
            <a:r>
              <a:rPr lang="en-GB" sz="2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kg)…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physicist(!) I have to consider likely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error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can you see an obvious one, and figure out how its magnitude might be estimated?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for help)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93" y="249240"/>
            <a:ext cx="3663702" cy="245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06" y="2826471"/>
            <a:ext cx="3677989" cy="246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5293294"/>
            <a:ext cx="2036618" cy="1504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8351" y="5857875"/>
            <a:ext cx="227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Have Fun!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839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1365</TotalTime>
  <Words>877</Words>
  <Application>Microsoft Office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Symbol</vt:lpstr>
      <vt:lpstr>Wingdings 3</vt:lpstr>
      <vt:lpstr>Slice</vt:lpstr>
      <vt:lpstr>Mass of a Black hole: (A bit of history and simple arithmetic!)       Sagittarius A*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of a Black hole:       Sagitarius A*</dc:title>
  <dc:creator>Mick D</dc:creator>
  <cp:lastModifiedBy>Mick D</cp:lastModifiedBy>
  <cp:revision>77</cp:revision>
  <cp:lastPrinted>2018-08-29T11:28:07Z</cp:lastPrinted>
  <dcterms:created xsi:type="dcterms:W3CDTF">2018-08-28T18:11:49Z</dcterms:created>
  <dcterms:modified xsi:type="dcterms:W3CDTF">2018-11-15T13:14:09Z</dcterms:modified>
</cp:coreProperties>
</file>