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7" r:id="rId4"/>
    <p:sldId id="260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982"/>
    <p:restoredTop sz="94613"/>
  </p:normalViewPr>
  <p:slideViewPr>
    <p:cSldViewPr snapToGrid="0" snapToObjects="1">
      <p:cViewPr varScale="1">
        <p:scale>
          <a:sx n="100" d="100"/>
          <a:sy n="100" d="100"/>
        </p:scale>
        <p:origin x="11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96489-4E3D-0F42-93F5-87064C3914E3}" type="datetimeFigureOut">
              <a:rPr lang="pt-PT" smtClean="0"/>
              <a:t>22-12-2018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38837-C858-E24C-A32A-9EF7A12AFD9D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95666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48290-D1EB-D24B-8B07-43853A75A6B6}" type="datetimeFigureOut">
              <a:rPr lang="pt-PT" smtClean="0"/>
              <a:t>22-12-2018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DB6E-86B2-0F40-831E-0979440DD26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52419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48290-D1EB-D24B-8B07-43853A75A6B6}" type="datetimeFigureOut">
              <a:rPr lang="pt-PT" smtClean="0"/>
              <a:t>22-12-2018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DB6E-86B2-0F40-831E-0979440DD26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88780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48290-D1EB-D24B-8B07-43853A75A6B6}" type="datetimeFigureOut">
              <a:rPr lang="pt-PT" smtClean="0"/>
              <a:t>22-12-2018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DB6E-86B2-0F40-831E-0979440DD26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20587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48290-D1EB-D24B-8B07-43853A75A6B6}" type="datetimeFigureOut">
              <a:rPr lang="pt-PT" smtClean="0"/>
              <a:t>22-12-2018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DB6E-86B2-0F40-831E-0979440DD26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2990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48290-D1EB-D24B-8B07-43853A75A6B6}" type="datetimeFigureOut">
              <a:rPr lang="pt-PT" smtClean="0"/>
              <a:t>22-12-2018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DB6E-86B2-0F40-831E-0979440DD26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99387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48290-D1EB-D24B-8B07-43853A75A6B6}" type="datetimeFigureOut">
              <a:rPr lang="pt-PT" smtClean="0"/>
              <a:t>22-12-2018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DB6E-86B2-0F40-831E-0979440DD26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62509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48290-D1EB-D24B-8B07-43853A75A6B6}" type="datetimeFigureOut">
              <a:rPr lang="pt-PT" smtClean="0"/>
              <a:t>22-12-2018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DB6E-86B2-0F40-831E-0979440DD26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2003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48290-D1EB-D24B-8B07-43853A75A6B6}" type="datetimeFigureOut">
              <a:rPr lang="pt-PT" smtClean="0"/>
              <a:t>22-12-2018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DB6E-86B2-0F40-831E-0979440DD26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74958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48290-D1EB-D24B-8B07-43853A75A6B6}" type="datetimeFigureOut">
              <a:rPr lang="pt-PT" smtClean="0"/>
              <a:t>22-12-2018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DB6E-86B2-0F40-831E-0979440DD26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12667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48290-D1EB-D24B-8B07-43853A75A6B6}" type="datetimeFigureOut">
              <a:rPr lang="pt-PT" smtClean="0"/>
              <a:t>22-12-2018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DB6E-86B2-0F40-831E-0979440DD26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4030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48290-D1EB-D24B-8B07-43853A75A6B6}" type="datetimeFigureOut">
              <a:rPr lang="pt-PT" smtClean="0"/>
              <a:t>22-12-2018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DB6E-86B2-0F40-831E-0979440DD26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15913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48290-D1EB-D24B-8B07-43853A75A6B6}" type="datetimeFigureOut">
              <a:rPr lang="pt-PT" smtClean="0"/>
              <a:t>22-12-2018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ADB6E-86B2-0F40-831E-0979440DD26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7124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 err="1"/>
              <a:t>Ubiquitous</a:t>
            </a:r>
            <a:r>
              <a:rPr lang="pt-PT" dirty="0"/>
              <a:t> </a:t>
            </a:r>
            <a:r>
              <a:rPr lang="pt-PT" dirty="0" err="1"/>
              <a:t>Permutations</a:t>
            </a:r>
            <a:endParaRPr lang="pt-P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/>
              <a:t>Pedro Freitas</a:t>
            </a:r>
          </a:p>
          <a:p>
            <a:r>
              <a:rPr lang="pt-PT" dirty="0"/>
              <a:t>CIUHCT </a:t>
            </a:r>
            <a:r>
              <a:rPr lang="pt-PT" dirty="0" err="1"/>
              <a:t>and</a:t>
            </a:r>
            <a:r>
              <a:rPr lang="pt-PT" dirty="0"/>
              <a:t> FCUL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64157" y="6298058"/>
            <a:ext cx="52636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600" dirty="0" err="1"/>
              <a:t>Partially</a:t>
            </a:r>
            <a:r>
              <a:rPr lang="pt-PT" sz="1600" dirty="0"/>
              <a:t> </a:t>
            </a:r>
            <a:r>
              <a:rPr lang="pt-PT" sz="1600" dirty="0" err="1"/>
              <a:t>supported</a:t>
            </a:r>
            <a:r>
              <a:rPr lang="pt-PT" sz="1600" dirty="0"/>
              <a:t> </a:t>
            </a:r>
            <a:r>
              <a:rPr lang="pt-PT" sz="1600" dirty="0" err="1"/>
              <a:t>through</a:t>
            </a:r>
            <a:r>
              <a:rPr lang="pt-PT" sz="1600" dirty="0"/>
              <a:t> Project FCT UID/HIS/00286/2013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17" y="5391523"/>
            <a:ext cx="2870207" cy="77281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975" y="5391026"/>
            <a:ext cx="2681325" cy="77380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0452" y="5396048"/>
            <a:ext cx="3875301" cy="768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816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/>
              <a:t>Last</a:t>
            </a:r>
            <a:r>
              <a:rPr lang="pt-PT" dirty="0"/>
              <a:t> </a:t>
            </a:r>
            <a:r>
              <a:rPr lang="pt-PT" dirty="0" err="1"/>
              <a:t>year</a:t>
            </a:r>
            <a:r>
              <a:rPr lang="pt-PT" dirty="0"/>
              <a:t> </a:t>
            </a:r>
            <a:r>
              <a:rPr lang="pt-PT" dirty="0" err="1"/>
              <a:t>at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MathsJam</a:t>
            </a:r>
            <a:r>
              <a:rPr lang="pt-PT" dirty="0"/>
              <a:t> </a:t>
            </a:r>
            <a:r>
              <a:rPr lang="pt-PT" dirty="0" err="1"/>
              <a:t>Gathering</a:t>
            </a:r>
            <a:r>
              <a:rPr lang="pt-PT" dirty="0"/>
              <a:t>...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1977081"/>
            <a:ext cx="2868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 err="1"/>
              <a:t>Milk</a:t>
            </a:r>
            <a:r>
              <a:rPr lang="pt-PT" sz="2000" dirty="0"/>
              <a:t> (</a:t>
            </a:r>
            <a:r>
              <a:rPr lang="pt-PT" sz="2000" dirty="0" err="1"/>
              <a:t>or</a:t>
            </a:r>
            <a:r>
              <a:rPr lang="pt-PT" sz="2000" dirty="0"/>
              <a:t> </a:t>
            </a:r>
            <a:r>
              <a:rPr lang="pt-PT" sz="2000" dirty="0" err="1"/>
              <a:t>Klondike</a:t>
            </a:r>
            <a:r>
              <a:rPr lang="pt-PT" sz="2000" dirty="0"/>
              <a:t>) </a:t>
            </a:r>
            <a:r>
              <a:rPr lang="pt-PT" sz="2000" dirty="0" err="1"/>
              <a:t>shuffle</a:t>
            </a:r>
            <a:r>
              <a:rPr lang="pt-PT" sz="2000" dirty="0"/>
              <a:t>:</a:t>
            </a:r>
            <a:endParaRPr lang="pt-PT" sz="2000" b="1" baseline="-2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670495" y="2808924"/>
                <a:ext cx="4851007" cy="4675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uk-UA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2"/>
                                    <m:mcJc m:val="center"/>
                                  </m:mcPr>
                                </m:mc>
                              </m:mcs>
                              <m:ctrlPr>
                                <a:rPr lang="uk-UA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pt-PT" b="0" i="1" smtClean="0">
                                    <a:latin typeface="Cambria Math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6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7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8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9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10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11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12</m:t>
                                </m:r>
                              </m:e>
                            </m:mr>
                            <m:mr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6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7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8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9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10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11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12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0495" y="2808924"/>
                <a:ext cx="4851007" cy="46756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838200" y="5547427"/>
            <a:ext cx="83945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 err="1"/>
              <a:t>The</a:t>
            </a:r>
            <a:r>
              <a:rPr lang="pt-PT" sz="2000" dirty="0"/>
              <a:t> </a:t>
            </a:r>
            <a:r>
              <a:rPr lang="pt-PT" sz="2000" dirty="0" err="1"/>
              <a:t>notation</a:t>
            </a:r>
            <a:r>
              <a:rPr lang="pt-PT" sz="2000" dirty="0"/>
              <a:t> </a:t>
            </a:r>
            <a:r>
              <a:rPr lang="pt-PT" sz="2000" dirty="0" err="1"/>
              <a:t>lists</a:t>
            </a:r>
            <a:r>
              <a:rPr lang="pt-PT" sz="2000" dirty="0"/>
              <a:t> </a:t>
            </a:r>
            <a:r>
              <a:rPr lang="pt-PT" sz="2000" dirty="0" err="1"/>
              <a:t>the</a:t>
            </a:r>
            <a:r>
              <a:rPr lang="pt-PT" sz="2000" dirty="0"/>
              <a:t> </a:t>
            </a:r>
            <a:r>
              <a:rPr lang="pt-PT" sz="2000" dirty="0" err="1"/>
              <a:t>position</a:t>
            </a:r>
            <a:r>
              <a:rPr lang="pt-PT" sz="2000" dirty="0"/>
              <a:t> </a:t>
            </a:r>
            <a:r>
              <a:rPr lang="pt-PT" sz="2000" dirty="0" err="1"/>
              <a:t>of</a:t>
            </a:r>
            <a:r>
              <a:rPr lang="pt-PT" sz="2000" dirty="0"/>
              <a:t> </a:t>
            </a:r>
            <a:r>
              <a:rPr lang="pt-PT" sz="2000" dirty="0" err="1"/>
              <a:t>the</a:t>
            </a:r>
            <a:r>
              <a:rPr lang="pt-PT" sz="2000" dirty="0"/>
              <a:t> </a:t>
            </a:r>
            <a:r>
              <a:rPr lang="pt-PT" sz="2000" dirty="0" err="1"/>
              <a:t>objects</a:t>
            </a:r>
            <a:r>
              <a:rPr lang="pt-PT" sz="2000" dirty="0"/>
              <a:t> </a:t>
            </a:r>
            <a:r>
              <a:rPr lang="pt-PT" sz="2000" dirty="0" err="1"/>
              <a:t>before</a:t>
            </a:r>
            <a:r>
              <a:rPr lang="pt-PT" sz="2000" dirty="0"/>
              <a:t> </a:t>
            </a:r>
            <a:r>
              <a:rPr lang="pt-PT" sz="2000" dirty="0" err="1"/>
              <a:t>and</a:t>
            </a:r>
            <a:r>
              <a:rPr lang="pt-PT" sz="2000" dirty="0"/>
              <a:t> </a:t>
            </a:r>
            <a:r>
              <a:rPr lang="pt-PT" sz="2000" dirty="0" err="1"/>
              <a:t>after</a:t>
            </a:r>
            <a:r>
              <a:rPr lang="pt-PT" sz="2000" dirty="0"/>
              <a:t> </a:t>
            </a:r>
            <a:r>
              <a:rPr lang="pt-PT" sz="2000" dirty="0" err="1"/>
              <a:t>the</a:t>
            </a:r>
            <a:r>
              <a:rPr lang="pt-PT" sz="2000" dirty="0"/>
              <a:t> </a:t>
            </a:r>
            <a:r>
              <a:rPr lang="pt-PT" sz="2000" dirty="0" err="1"/>
              <a:t>permutation</a:t>
            </a:r>
            <a:r>
              <a:rPr lang="pt-PT" sz="2000" dirty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3762254"/>
            <a:ext cx="2605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 err="1"/>
              <a:t>Milk</a:t>
            </a:r>
            <a:r>
              <a:rPr lang="pt-PT" sz="2000" dirty="0"/>
              <a:t> </a:t>
            </a:r>
            <a:r>
              <a:rPr lang="pt-PT" sz="2000" dirty="0" err="1"/>
              <a:t>shuffle</a:t>
            </a:r>
            <a:r>
              <a:rPr lang="pt-PT" sz="2000" dirty="0"/>
              <a:t> </a:t>
            </a:r>
            <a:r>
              <a:rPr lang="pt-PT" sz="2000" dirty="0" err="1"/>
              <a:t>with</a:t>
            </a:r>
            <a:r>
              <a:rPr lang="pt-PT" sz="2000" dirty="0"/>
              <a:t> </a:t>
            </a:r>
            <a:r>
              <a:rPr lang="pt-PT" sz="2000" dirty="0" err="1"/>
              <a:t>drop</a:t>
            </a:r>
            <a:r>
              <a:rPr lang="pt-PT" sz="2000" dirty="0"/>
              <a:t>:</a:t>
            </a:r>
            <a:endParaRPr lang="pt-PT" sz="2000" b="1" baseline="-2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625612" y="4633309"/>
                <a:ext cx="4940776" cy="4675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uk-UA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2"/>
                                    <m:mcJc m:val="center"/>
                                  </m:mcPr>
                                </m:mc>
                              </m:mcs>
                              <m:ctrlPr>
                                <a:rPr lang="uk-UA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pt-PT" b="0" i="1" smtClean="0">
                                    <a:latin typeface="Cambria Math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6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7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8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9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10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11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12</m:t>
                                </m:r>
                              </m:e>
                            </m:mr>
                            <m:mr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7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6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8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9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10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11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12</m:t>
                                </m:r>
                              </m:e>
                              <m:e>
                                <m:r>
                                  <a:rPr lang="pt-PT" b="0" i="1" smtClean="0">
                                    <a:latin typeface="Cambria Math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5612" y="4633309"/>
                <a:ext cx="4940776" cy="46756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1822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/>
              <a:t>On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way</a:t>
            </a:r>
            <a:r>
              <a:rPr lang="pt-PT" dirty="0"/>
              <a:t> to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Gathering</a:t>
            </a:r>
            <a:r>
              <a:rPr lang="pt-PT" dirty="0"/>
              <a:t>...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74941" y="4139720"/>
            <a:ext cx="48788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 err="1"/>
              <a:t>Φlipp</a:t>
            </a:r>
            <a:r>
              <a:rPr lang="pt-PT" sz="2400" dirty="0"/>
              <a:t> </a:t>
            </a:r>
            <a:r>
              <a:rPr lang="pt-PT" sz="2400" dirty="0" err="1"/>
              <a:t>Reinhard</a:t>
            </a:r>
            <a:r>
              <a:rPr lang="pt-PT" sz="2400" dirty="0"/>
              <a:t>:</a:t>
            </a:r>
          </a:p>
          <a:p>
            <a:endParaRPr lang="pt-PT" sz="2400" dirty="0"/>
          </a:p>
          <a:p>
            <a:r>
              <a:rPr lang="pt-PT" sz="2400" dirty="0"/>
              <a:t>- </a:t>
            </a:r>
            <a:r>
              <a:rPr lang="pt-PT" sz="2400" dirty="0" err="1"/>
              <a:t>Have</a:t>
            </a:r>
            <a:r>
              <a:rPr lang="pt-PT" sz="2400" dirty="0"/>
              <a:t> </a:t>
            </a:r>
            <a:r>
              <a:rPr lang="pt-PT" sz="2400" dirty="0" err="1"/>
              <a:t>you</a:t>
            </a:r>
            <a:r>
              <a:rPr lang="pt-PT" sz="2400" dirty="0"/>
              <a:t> </a:t>
            </a:r>
            <a:r>
              <a:rPr lang="pt-PT" sz="2400" dirty="0" err="1"/>
              <a:t>heard</a:t>
            </a:r>
            <a:r>
              <a:rPr lang="pt-PT" sz="2400" dirty="0"/>
              <a:t> </a:t>
            </a:r>
            <a:r>
              <a:rPr lang="pt-PT" sz="2400" dirty="0" err="1"/>
              <a:t>about</a:t>
            </a:r>
            <a:r>
              <a:rPr lang="pt-PT" sz="2400" dirty="0"/>
              <a:t> </a:t>
            </a:r>
            <a:r>
              <a:rPr lang="pt-PT" sz="2400" dirty="0" err="1"/>
              <a:t>this</a:t>
            </a:r>
            <a:r>
              <a:rPr lang="pt-PT" sz="2400" dirty="0"/>
              <a:t> </a:t>
            </a:r>
            <a:r>
              <a:rPr lang="pt-PT" sz="2400" dirty="0" err="1"/>
              <a:t>piece</a:t>
            </a:r>
            <a:r>
              <a:rPr lang="pt-PT" sz="2400" dirty="0"/>
              <a:t> </a:t>
            </a:r>
            <a:r>
              <a:rPr lang="pt-PT" sz="2400" dirty="0" err="1"/>
              <a:t>by</a:t>
            </a:r>
            <a:r>
              <a:rPr lang="pt-PT" sz="2400" dirty="0"/>
              <a:t> Messiaen?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690688"/>
            <a:ext cx="5364759" cy="401869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52745" y="5817747"/>
            <a:ext cx="4535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/>
              <a:t>(</a:t>
            </a:r>
            <a:r>
              <a:rPr lang="pt-PT" dirty="0" err="1"/>
              <a:t>Actual</a:t>
            </a:r>
            <a:r>
              <a:rPr lang="pt-PT" dirty="0"/>
              <a:t> </a:t>
            </a:r>
            <a:r>
              <a:rPr lang="pt-PT" dirty="0" err="1"/>
              <a:t>photo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Stoke</a:t>
            </a:r>
            <a:r>
              <a:rPr lang="pt-PT" dirty="0"/>
              <a:t>-</a:t>
            </a:r>
            <a:r>
              <a:rPr lang="pt-PT" dirty="0" err="1"/>
              <a:t>on</a:t>
            </a:r>
            <a:r>
              <a:rPr lang="pt-PT" dirty="0"/>
              <a:t>-Trent </a:t>
            </a:r>
            <a:r>
              <a:rPr lang="pt-PT" dirty="0" err="1"/>
              <a:t>train</a:t>
            </a:r>
            <a:r>
              <a:rPr lang="pt-PT" dirty="0"/>
              <a:t> station)</a:t>
            </a:r>
          </a:p>
        </p:txBody>
      </p:sp>
    </p:spTree>
    <p:extLst>
      <p:ext uri="{BB962C8B-B14F-4D97-AF65-F5344CB8AC3E}">
        <p14:creationId xmlns:p14="http://schemas.microsoft.com/office/powerpoint/2010/main" val="464705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/>
              <a:t>L’île</a:t>
            </a:r>
            <a:r>
              <a:rPr lang="pt-PT" dirty="0"/>
              <a:t> de </a:t>
            </a:r>
            <a:r>
              <a:rPr lang="pt-PT" dirty="0" err="1"/>
              <a:t>feu</a:t>
            </a:r>
            <a:r>
              <a:rPr lang="pt-PT" dirty="0"/>
              <a:t>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199" y="1690688"/>
            <a:ext cx="561202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/>
              <a:t>Messiaen </a:t>
            </a:r>
            <a:r>
              <a:rPr lang="pt-PT" sz="2400" dirty="0" err="1"/>
              <a:t>developed</a:t>
            </a:r>
            <a:r>
              <a:rPr lang="pt-PT" sz="2400" dirty="0"/>
              <a:t> a </a:t>
            </a:r>
            <a:r>
              <a:rPr lang="pt-PT" sz="2400" dirty="0" err="1"/>
              <a:t>system</a:t>
            </a:r>
            <a:r>
              <a:rPr lang="pt-PT" sz="2400" dirty="0"/>
              <a:t>, </a:t>
            </a:r>
            <a:r>
              <a:rPr lang="pt-PT" sz="2400" dirty="0" err="1"/>
              <a:t>called</a:t>
            </a:r>
            <a:r>
              <a:rPr lang="pt-PT" sz="2400" dirty="0"/>
              <a:t> </a:t>
            </a:r>
            <a:r>
              <a:rPr lang="pt-PT" sz="2400" b="1" dirty="0" err="1"/>
              <a:t>interversions</a:t>
            </a:r>
            <a:r>
              <a:rPr lang="pt-PT" sz="2400" dirty="0"/>
              <a:t> for </a:t>
            </a:r>
            <a:r>
              <a:rPr lang="pt-PT" sz="2400" dirty="0" err="1"/>
              <a:t>generating</a:t>
            </a:r>
            <a:r>
              <a:rPr lang="pt-PT" sz="2400" dirty="0"/>
              <a:t> </a:t>
            </a:r>
            <a:r>
              <a:rPr lang="pt-PT" sz="2400" dirty="0" err="1"/>
              <a:t>the</a:t>
            </a:r>
            <a:r>
              <a:rPr lang="pt-PT" sz="2400" dirty="0"/>
              <a:t> </a:t>
            </a:r>
          </a:p>
          <a:p>
            <a:endParaRPr lang="pt-PT" sz="2400" b="1" dirty="0"/>
          </a:p>
          <a:p>
            <a:pPr algn="ctr"/>
            <a:r>
              <a:rPr lang="pt-PT" sz="2400" dirty="0" err="1"/>
              <a:t>pitches</a:t>
            </a:r>
            <a:r>
              <a:rPr lang="pt-PT" sz="2400" dirty="0"/>
              <a:t>, </a:t>
            </a:r>
            <a:r>
              <a:rPr lang="pt-PT" sz="2400" dirty="0" err="1"/>
              <a:t>durations</a:t>
            </a:r>
            <a:r>
              <a:rPr lang="pt-PT" sz="2400" dirty="0"/>
              <a:t> </a:t>
            </a:r>
            <a:r>
              <a:rPr lang="pt-PT" sz="2400" dirty="0" err="1"/>
              <a:t>and</a:t>
            </a:r>
            <a:r>
              <a:rPr lang="pt-PT" sz="2400" dirty="0"/>
              <a:t> </a:t>
            </a:r>
            <a:r>
              <a:rPr lang="pt-PT" sz="2400" dirty="0" err="1"/>
              <a:t>intensities</a:t>
            </a:r>
            <a:r>
              <a:rPr lang="pt-PT" sz="2400" dirty="0"/>
              <a:t> </a:t>
            </a:r>
          </a:p>
          <a:p>
            <a:endParaRPr lang="pt-PT" sz="2400" dirty="0"/>
          </a:p>
          <a:p>
            <a:r>
              <a:rPr lang="pt-PT" sz="2400" dirty="0" err="1"/>
              <a:t>of</a:t>
            </a:r>
            <a:r>
              <a:rPr lang="pt-PT" sz="2400" dirty="0"/>
              <a:t> </a:t>
            </a:r>
            <a:r>
              <a:rPr lang="pt-PT" sz="2400" dirty="0" err="1"/>
              <a:t>the</a:t>
            </a:r>
            <a:r>
              <a:rPr lang="pt-PT" sz="2400" dirty="0"/>
              <a:t> notes in </a:t>
            </a:r>
            <a:r>
              <a:rPr lang="pt-PT" sz="2400" dirty="0" err="1"/>
              <a:t>the</a:t>
            </a:r>
            <a:r>
              <a:rPr lang="pt-PT" sz="2400" dirty="0"/>
              <a:t> </a:t>
            </a:r>
            <a:r>
              <a:rPr lang="pt-PT" sz="2400" dirty="0" err="1"/>
              <a:t>piece</a:t>
            </a:r>
            <a:r>
              <a:rPr lang="pt-PT" sz="2400" dirty="0"/>
              <a:t> </a:t>
            </a:r>
            <a:r>
              <a:rPr lang="pt-PT" sz="2400" i="1" dirty="0" err="1"/>
              <a:t>L’île</a:t>
            </a:r>
            <a:r>
              <a:rPr lang="pt-PT" sz="2400" i="1" dirty="0"/>
              <a:t> de </a:t>
            </a:r>
            <a:r>
              <a:rPr lang="pt-PT" sz="2400" i="1" dirty="0" err="1"/>
              <a:t>feu</a:t>
            </a:r>
            <a:r>
              <a:rPr lang="pt-PT" sz="2400" i="1" dirty="0"/>
              <a:t> 2 </a:t>
            </a:r>
            <a:r>
              <a:rPr lang="pt-PT" sz="2400" dirty="0"/>
              <a:t>(</a:t>
            </a:r>
            <a:r>
              <a:rPr lang="pt-PT" sz="2400" i="1" dirty="0" err="1"/>
              <a:t>The</a:t>
            </a:r>
            <a:r>
              <a:rPr lang="pt-PT" sz="2400" i="1" dirty="0"/>
              <a:t> </a:t>
            </a:r>
            <a:r>
              <a:rPr lang="pt-PT" sz="2400" i="1" dirty="0" err="1"/>
              <a:t>island</a:t>
            </a:r>
            <a:r>
              <a:rPr lang="pt-PT" sz="2400" i="1" dirty="0"/>
              <a:t> </a:t>
            </a:r>
            <a:r>
              <a:rPr lang="pt-PT" sz="2400" i="1" dirty="0" err="1"/>
              <a:t>of</a:t>
            </a:r>
            <a:r>
              <a:rPr lang="pt-PT" sz="2400" i="1" dirty="0"/>
              <a:t> </a:t>
            </a:r>
            <a:r>
              <a:rPr lang="pt-PT" sz="2400" i="1" dirty="0" err="1"/>
              <a:t>fire</a:t>
            </a:r>
            <a:r>
              <a:rPr lang="pt-PT" sz="2400" i="1" dirty="0"/>
              <a:t> 2</a:t>
            </a:r>
            <a:r>
              <a:rPr lang="pt-PT" sz="2400" dirty="0"/>
              <a:t>), </a:t>
            </a:r>
            <a:r>
              <a:rPr lang="pt-PT" sz="2400" dirty="0" err="1"/>
              <a:t>the</a:t>
            </a:r>
            <a:r>
              <a:rPr lang="pt-PT" sz="2400" dirty="0"/>
              <a:t> </a:t>
            </a:r>
            <a:r>
              <a:rPr lang="pt-PT" sz="2400" dirty="0" err="1"/>
              <a:t>fourth</a:t>
            </a:r>
            <a:r>
              <a:rPr lang="pt-PT" sz="2400" dirty="0"/>
              <a:t> </a:t>
            </a:r>
            <a:r>
              <a:rPr lang="pt-PT" sz="2400" dirty="0" err="1"/>
              <a:t>movement</a:t>
            </a:r>
            <a:r>
              <a:rPr lang="pt-PT" sz="2400" dirty="0"/>
              <a:t> </a:t>
            </a:r>
            <a:r>
              <a:rPr lang="pt-PT" sz="2400" dirty="0" err="1"/>
              <a:t>of</a:t>
            </a:r>
            <a:r>
              <a:rPr lang="pt-PT" sz="2400" dirty="0"/>
              <a:t> </a:t>
            </a:r>
            <a:r>
              <a:rPr lang="pt-PT" sz="2400" i="1" dirty="0" err="1"/>
              <a:t>Quatre</a:t>
            </a:r>
            <a:r>
              <a:rPr lang="pt-PT" sz="2400" i="1" dirty="0"/>
              <a:t> </a:t>
            </a:r>
            <a:r>
              <a:rPr lang="pt-PT" sz="2400" i="1" dirty="0" err="1"/>
              <a:t>études</a:t>
            </a:r>
            <a:r>
              <a:rPr lang="pt-PT" sz="2400" i="1" dirty="0"/>
              <a:t> de </a:t>
            </a:r>
            <a:r>
              <a:rPr lang="pt-PT" sz="2400" i="1" dirty="0" err="1"/>
              <a:t>rythme</a:t>
            </a:r>
            <a:r>
              <a:rPr lang="pt-PT" sz="2400" dirty="0"/>
              <a:t> (</a:t>
            </a:r>
            <a:r>
              <a:rPr lang="pt-PT" sz="2400" i="1" dirty="0" err="1"/>
              <a:t>Four</a:t>
            </a:r>
            <a:r>
              <a:rPr lang="pt-PT" sz="2400" i="1" dirty="0"/>
              <a:t> </a:t>
            </a:r>
            <a:r>
              <a:rPr lang="pt-PT" sz="2400" i="1" dirty="0" err="1"/>
              <a:t>Rhythm</a:t>
            </a:r>
            <a:r>
              <a:rPr lang="pt-PT" sz="2400" i="1" dirty="0"/>
              <a:t> </a:t>
            </a:r>
            <a:r>
              <a:rPr lang="pt-PT" sz="2400" i="1" dirty="0" err="1"/>
              <a:t>Studies</a:t>
            </a:r>
            <a:r>
              <a:rPr lang="pt-PT" sz="2400" dirty="0"/>
              <a:t>, 1949/50)</a:t>
            </a:r>
            <a:r>
              <a:rPr lang="pt-PT" sz="2400" b="1" dirty="0"/>
              <a:t>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2459" y="1690688"/>
            <a:ext cx="4205417" cy="4231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45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/>
              <a:t>Interversions</a:t>
            </a:r>
            <a:r>
              <a:rPr lang="pt-PT" dirty="0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84693" y="5473928"/>
            <a:ext cx="56691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 err="1"/>
              <a:t>This</a:t>
            </a:r>
            <a:r>
              <a:rPr lang="pt-PT" sz="2000" dirty="0"/>
              <a:t> </a:t>
            </a:r>
            <a:r>
              <a:rPr lang="pt-PT" sz="2000" dirty="0" err="1"/>
              <a:t>is</a:t>
            </a:r>
            <a:r>
              <a:rPr lang="pt-PT" sz="2000" dirty="0"/>
              <a:t> </a:t>
            </a:r>
            <a:r>
              <a:rPr lang="pt-PT" sz="2000" dirty="0" err="1"/>
              <a:t>the</a:t>
            </a:r>
            <a:r>
              <a:rPr lang="pt-PT" sz="2000" dirty="0"/>
              <a:t> </a:t>
            </a:r>
            <a:r>
              <a:rPr lang="pt-PT" sz="2000" dirty="0" err="1"/>
              <a:t>milk</a:t>
            </a:r>
            <a:r>
              <a:rPr lang="pt-PT" sz="2000" dirty="0"/>
              <a:t> </a:t>
            </a:r>
            <a:r>
              <a:rPr lang="pt-PT" sz="2000" dirty="0" err="1"/>
              <a:t>shuffle</a:t>
            </a:r>
            <a:r>
              <a:rPr lang="pt-PT" sz="2000" dirty="0"/>
              <a:t> </a:t>
            </a:r>
            <a:r>
              <a:rPr lang="pt-PT" sz="2000" dirty="0" err="1"/>
              <a:t>with</a:t>
            </a:r>
            <a:r>
              <a:rPr lang="pt-PT" sz="2000" dirty="0"/>
              <a:t> </a:t>
            </a:r>
            <a:r>
              <a:rPr lang="pt-PT" sz="2000" dirty="0" err="1"/>
              <a:t>drop</a:t>
            </a:r>
            <a:r>
              <a:rPr lang="pt-PT" sz="2000" dirty="0"/>
              <a:t>!</a:t>
            </a:r>
          </a:p>
          <a:p>
            <a:endParaRPr lang="pt-PT" sz="2000" dirty="0"/>
          </a:p>
          <a:p>
            <a:r>
              <a:rPr lang="pt-PT" sz="2000" dirty="0" err="1"/>
              <a:t>You</a:t>
            </a:r>
            <a:r>
              <a:rPr lang="pt-PT" sz="2000" dirty="0"/>
              <a:t> can </a:t>
            </a:r>
            <a:r>
              <a:rPr lang="pt-PT" sz="2000" dirty="0" err="1"/>
              <a:t>actually</a:t>
            </a:r>
            <a:r>
              <a:rPr lang="pt-PT" sz="2000" dirty="0"/>
              <a:t> use </a:t>
            </a:r>
            <a:r>
              <a:rPr lang="pt-PT" sz="2000" dirty="0" err="1"/>
              <a:t>it</a:t>
            </a:r>
            <a:r>
              <a:rPr lang="pt-PT" sz="2000" dirty="0"/>
              <a:t> to </a:t>
            </a:r>
            <a:r>
              <a:rPr lang="pt-PT" sz="2000" dirty="0" err="1"/>
              <a:t>generate</a:t>
            </a:r>
            <a:r>
              <a:rPr lang="pt-PT" sz="2000" dirty="0"/>
              <a:t> </a:t>
            </a:r>
            <a:r>
              <a:rPr lang="pt-PT" sz="2000" dirty="0" err="1"/>
              <a:t>the</a:t>
            </a:r>
            <a:r>
              <a:rPr lang="pt-PT" sz="2000" dirty="0"/>
              <a:t> </a:t>
            </a:r>
            <a:r>
              <a:rPr lang="pt-PT" sz="2000" dirty="0" err="1"/>
              <a:t>interversions</a:t>
            </a:r>
            <a:r>
              <a:rPr lang="pt-PT" sz="2000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553" y="1690688"/>
            <a:ext cx="8976893" cy="107722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38200" y="3016251"/>
            <a:ext cx="4671472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000" dirty="0" err="1"/>
              <a:t>Original</a:t>
            </a:r>
            <a:r>
              <a:rPr lang="sk-SK" sz="2000" dirty="0"/>
              <a:t>: 	12 11 10 9 8 7 6 5 4 3 2 1 </a:t>
            </a:r>
          </a:p>
          <a:p>
            <a:r>
              <a:rPr lang="sk-SK" sz="2000" dirty="0" err="1"/>
              <a:t>Interversion</a:t>
            </a:r>
            <a:r>
              <a:rPr lang="sk-SK" sz="2000" dirty="0"/>
              <a:t> I: 	6 7 5 8 4 9 3 10 2 11 1 12</a:t>
            </a:r>
            <a:br>
              <a:rPr lang="sk-SK" sz="2000" dirty="0"/>
            </a:br>
            <a:r>
              <a:rPr lang="sk-SK" sz="2000" dirty="0" err="1"/>
              <a:t>Interversion</a:t>
            </a:r>
            <a:r>
              <a:rPr lang="sk-SK" sz="2000" dirty="0"/>
              <a:t> II: 	3 9 10 4 2 8 11 5 1 7 12 6</a:t>
            </a:r>
            <a:br>
              <a:rPr lang="sk-SK" sz="2000" dirty="0"/>
            </a:br>
            <a:r>
              <a:rPr lang="sk-SK" sz="2000" dirty="0" err="1"/>
              <a:t>Interversion</a:t>
            </a:r>
            <a:r>
              <a:rPr lang="sk-SK" sz="2000" dirty="0"/>
              <a:t> III: 	11 8 5 2 1 4 7 10 12 9 6 3 </a:t>
            </a:r>
            <a:br>
              <a:rPr lang="sk-SK" sz="2000" dirty="0"/>
            </a:br>
            <a:r>
              <a:rPr lang="sk-SK" sz="2000" dirty="0" err="1"/>
              <a:t>Interversion</a:t>
            </a:r>
            <a:r>
              <a:rPr lang="sk-SK" sz="2000" dirty="0"/>
              <a:t> IV: 	7 4 10 1 12 2 9 5 6 8 3 11 </a:t>
            </a:r>
            <a:br>
              <a:rPr lang="sk-SK" sz="2000" dirty="0"/>
            </a:br>
            <a:r>
              <a:rPr lang="sk-SK" sz="2000" dirty="0" err="1"/>
              <a:t>Interversion</a:t>
            </a:r>
            <a:r>
              <a:rPr lang="sk-SK" sz="2000" dirty="0"/>
              <a:t> V: 	9 2 5 12 6 1 8 10 3 4 11 7 </a:t>
            </a:r>
            <a:br>
              <a:rPr lang="sk-SK" sz="2000" dirty="0"/>
            </a:br>
            <a:r>
              <a:rPr lang="sk-SK" sz="2000" dirty="0" err="1"/>
              <a:t>Interversion</a:t>
            </a:r>
            <a:r>
              <a:rPr lang="sk-SK" sz="2000" dirty="0"/>
              <a:t> VI: 	8 1 10 6 3 12 4 5 11 2 7 9</a:t>
            </a:r>
            <a:br>
              <a:rPr lang="sk-SK" sz="2000" dirty="0"/>
            </a:br>
            <a:r>
              <a:rPr lang="sk-SK" sz="2000" dirty="0" err="1"/>
              <a:t>Interversion</a:t>
            </a:r>
            <a:r>
              <a:rPr lang="sk-SK" sz="2000" dirty="0"/>
              <a:t> VII: 	4 12 5 3 11 6 2 10 7 1 9 8</a:t>
            </a:r>
            <a:br>
              <a:rPr lang="sk-SK" sz="2000" dirty="0"/>
            </a:br>
            <a:r>
              <a:rPr lang="sk-SK" sz="2000" dirty="0" err="1"/>
              <a:t>Interversion</a:t>
            </a:r>
            <a:r>
              <a:rPr lang="sk-SK" sz="2000" dirty="0"/>
              <a:t> VIII: 	2 6 10 11 7 3 1 5 9 12 8 4</a:t>
            </a:r>
            <a:br>
              <a:rPr lang="sk-SK" sz="2000" dirty="0"/>
            </a:br>
            <a:r>
              <a:rPr lang="sk-SK" sz="2000" dirty="0" err="1"/>
              <a:t>Interversion</a:t>
            </a:r>
            <a:r>
              <a:rPr lang="sk-SK" sz="2000" dirty="0"/>
              <a:t> IX: 	1 3 5 7 9 11 12 10 8 6 4 2</a:t>
            </a:r>
            <a:br>
              <a:rPr lang="sk-SK" sz="2000" dirty="0"/>
            </a:br>
            <a:r>
              <a:rPr lang="sk-SK" sz="2000" dirty="0" err="1"/>
              <a:t>Interversion</a:t>
            </a:r>
            <a:r>
              <a:rPr lang="sk-SK" sz="2000" dirty="0"/>
              <a:t> X: 	12 11 10 9 8 7 6 5 4 3 2 1</a:t>
            </a:r>
          </a:p>
        </p:txBody>
      </p:sp>
    </p:spTree>
    <p:extLst>
      <p:ext uri="{BB962C8B-B14F-4D97-AF65-F5344CB8AC3E}">
        <p14:creationId xmlns:p14="http://schemas.microsoft.com/office/powerpoint/2010/main" val="981918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/>
              <a:t>The</a:t>
            </a:r>
            <a:r>
              <a:rPr lang="pt-PT" dirty="0"/>
              <a:t> score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2894" y="883578"/>
            <a:ext cx="5770906" cy="56439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93889" y="4808787"/>
            <a:ext cx="467147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000" dirty="0" err="1"/>
              <a:t>Interversion</a:t>
            </a:r>
            <a:r>
              <a:rPr lang="sk-SK" sz="2000" dirty="0"/>
              <a:t> I: 	6 7 5 8 4 9 3 10 2 11 1 12</a:t>
            </a:r>
            <a:br>
              <a:rPr lang="sk-SK" sz="2000" dirty="0"/>
            </a:br>
            <a:r>
              <a:rPr lang="sk-SK" sz="2000" dirty="0" err="1"/>
              <a:t>Interversion</a:t>
            </a:r>
            <a:r>
              <a:rPr lang="sk-SK" sz="2000" dirty="0"/>
              <a:t> II: 	3 9 10 4 2 8 11 5 1 7 12 6</a:t>
            </a:r>
            <a:br>
              <a:rPr lang="sk-SK" sz="2000" dirty="0"/>
            </a:br>
            <a:r>
              <a:rPr lang="sk-SK" sz="2000" dirty="0" err="1"/>
              <a:t>Interversion</a:t>
            </a:r>
            <a:r>
              <a:rPr lang="sk-SK" sz="2000" dirty="0"/>
              <a:t> III: 	11 8 5 2 1 4 7 10 12 9 6 3 </a:t>
            </a:r>
            <a:br>
              <a:rPr lang="sk-SK" sz="2000" dirty="0"/>
            </a:br>
            <a:r>
              <a:rPr lang="sk-SK" sz="2000" dirty="0" err="1"/>
              <a:t>Interversion</a:t>
            </a:r>
            <a:r>
              <a:rPr lang="sk-SK" sz="2000" dirty="0"/>
              <a:t> IV: 	7 4 10 1 12 2 9 5 6 8 3 11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425" y="1582222"/>
            <a:ext cx="4294400" cy="272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30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err="1"/>
              <a:t>The</a:t>
            </a:r>
            <a:r>
              <a:rPr lang="pt-PT"/>
              <a:t> Mathieu </a:t>
            </a:r>
            <a:r>
              <a:rPr lang="pt-PT" dirty="0" err="1"/>
              <a:t>Group</a:t>
            </a:r>
            <a:r>
              <a:rPr lang="pt-PT" dirty="0"/>
              <a:t> M</a:t>
            </a:r>
            <a:r>
              <a:rPr lang="pt-PT" baseline="-25000" dirty="0"/>
              <a:t>12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9653" y="1690688"/>
            <a:ext cx="1081269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Theorem</a:t>
            </a:r>
            <a:r>
              <a:rPr lang="en-US" sz="2000" dirty="0"/>
              <a:t>. Every finite simple group is isomorphic to groups in one of 3 infinite families, or to a list of 26 sporadic groups.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The Mathieu groups M</a:t>
            </a:r>
            <a:r>
              <a:rPr lang="en-US" sz="2000" baseline="-25000" dirty="0"/>
              <a:t>11</a:t>
            </a:r>
            <a:r>
              <a:rPr lang="en-US" sz="2000" dirty="0"/>
              <a:t> M</a:t>
            </a:r>
            <a:r>
              <a:rPr lang="en-US" sz="2000" baseline="-25000" dirty="0"/>
              <a:t>12</a:t>
            </a:r>
            <a:r>
              <a:rPr lang="en-US" sz="2000" dirty="0"/>
              <a:t> M</a:t>
            </a:r>
            <a:r>
              <a:rPr lang="en-US" sz="2000" baseline="-25000" dirty="0"/>
              <a:t>22</a:t>
            </a:r>
            <a:r>
              <a:rPr lang="en-US" sz="2000" dirty="0"/>
              <a:t> M</a:t>
            </a:r>
            <a:r>
              <a:rPr lang="en-US" sz="2000" baseline="-25000" dirty="0"/>
              <a:t>23</a:t>
            </a:r>
            <a:r>
              <a:rPr lang="en-US" sz="2000" dirty="0"/>
              <a:t> and M</a:t>
            </a:r>
            <a:r>
              <a:rPr lang="en-US" sz="2000" baseline="-25000" dirty="0"/>
              <a:t>24</a:t>
            </a:r>
            <a:r>
              <a:rPr lang="en-US" sz="2000" dirty="0"/>
              <a:t> are part of the sporadic groups.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The Mathieu group M</a:t>
            </a:r>
            <a:r>
              <a:rPr lang="en-US" sz="2000" baseline="-25000" dirty="0"/>
              <a:t>12</a:t>
            </a:r>
            <a:r>
              <a:rPr lang="en-US" sz="2000" dirty="0"/>
              <a:t> has </a:t>
            </a:r>
            <a:r>
              <a:rPr lang="is-IS" sz="2000" dirty="0"/>
              <a:t>95040 elements and</a:t>
            </a:r>
            <a:r>
              <a:rPr lang="en-US" sz="2000" dirty="0"/>
              <a:t> is generated by the permutations that give the</a:t>
            </a:r>
          </a:p>
          <a:p>
            <a:r>
              <a:rPr lang="en-US" sz="2000" dirty="0"/>
              <a:t>milk shuffles: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	simple: (</a:t>
            </a:r>
            <a:r>
              <a:rPr lang="is-IS" sz="2000" dirty="0"/>
              <a:t>1 11 10 8 4 5 3 7 3 9 6)(12) and with drop: (1 12 11 9 5 4 6 2 10 7)(3 8)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96954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211</Words>
  <Application>Microsoft Office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 Theme</vt:lpstr>
      <vt:lpstr>Ubiquitous Permutations</vt:lpstr>
      <vt:lpstr>Last year at the MathsJam Gathering...</vt:lpstr>
      <vt:lpstr>On the way to the Gathering...</vt:lpstr>
      <vt:lpstr>L’île de feu 2</vt:lpstr>
      <vt:lpstr>Interversions </vt:lpstr>
      <vt:lpstr>The score</vt:lpstr>
      <vt:lpstr>The Mathieu Group M12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PedroFreitas-UbiquitousPermutations</dc:title>
  <dc:creator>Pedro Jorge Santos Freitas</dc:creator>
  <cp:lastModifiedBy>Sam Hartburn</cp:lastModifiedBy>
  <cp:revision>84</cp:revision>
  <dcterms:created xsi:type="dcterms:W3CDTF">2018-11-14T11:54:55Z</dcterms:created>
  <dcterms:modified xsi:type="dcterms:W3CDTF">2018-12-22T08:34:39Z</dcterms:modified>
</cp:coreProperties>
</file>