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56" r:id="rId4"/>
    <p:sldId id="257" r:id="rId5"/>
    <p:sldId id="259" r:id="rId6"/>
    <p:sldId id="260" r:id="rId7"/>
    <p:sldId id="261" r:id="rId8"/>
    <p:sldId id="266" r:id="rId9"/>
    <p:sldId id="267" r:id="rId10"/>
    <p:sldId id="268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949803149606299E-2"/>
          <c:y val="0.15735162401574804"/>
          <c:w val="0.89645980971128614"/>
          <c:h val="0.7148307086614172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</c:v>
                </c:pt>
                <c:pt idx="1">
                  <c:v>13.4</c:v>
                </c:pt>
                <c:pt idx="2">
                  <c:v>21.3</c:v>
                </c:pt>
                <c:pt idx="3">
                  <c:v>25.8</c:v>
                </c:pt>
                <c:pt idx="4">
                  <c:v>28</c:v>
                </c:pt>
                <c:pt idx="5">
                  <c:v>31.3</c:v>
                </c:pt>
                <c:pt idx="6">
                  <c:v>36.200000000000003</c:v>
                </c:pt>
                <c:pt idx="7">
                  <c:v>45</c:v>
                </c:pt>
                <c:pt idx="8">
                  <c:v>45.4</c:v>
                </c:pt>
                <c:pt idx="9">
                  <c:v>48.5</c:v>
                </c:pt>
                <c:pt idx="10">
                  <c:v>51.6</c:v>
                </c:pt>
                <c:pt idx="11">
                  <c:v>55.7</c:v>
                </c:pt>
                <c:pt idx="12">
                  <c:v>64.599999999999994</c:v>
                </c:pt>
                <c:pt idx="13">
                  <c:v>66.099999999999994</c:v>
                </c:pt>
                <c:pt idx="14">
                  <c:v>67.400000000000006</c:v>
                </c:pt>
                <c:pt idx="15">
                  <c:v>72.900000000000006</c:v>
                </c:pt>
                <c:pt idx="16">
                  <c:v>73</c:v>
                </c:pt>
                <c:pt idx="17">
                  <c:v>78</c:v>
                </c:pt>
                <c:pt idx="18">
                  <c:v>86.9</c:v>
                </c:pt>
                <c:pt idx="19">
                  <c:v>91</c:v>
                </c:pt>
                <c:pt idx="20">
                  <c:v>91.1</c:v>
                </c:pt>
                <c:pt idx="21">
                  <c:v>91.5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596416"/>
        <c:axId val="63597952"/>
      </c:lineChart>
      <c:catAx>
        <c:axId val="63596416"/>
        <c:scaling>
          <c:orientation val="minMax"/>
        </c:scaling>
        <c:delete val="0"/>
        <c:axPos val="b"/>
        <c:majorTickMark val="out"/>
        <c:minorTickMark val="none"/>
        <c:tickLblPos val="nextTo"/>
        <c:crossAx val="63597952"/>
        <c:crosses val="autoZero"/>
        <c:auto val="1"/>
        <c:lblAlgn val="ctr"/>
        <c:lblOffset val="100"/>
        <c:noMultiLvlLbl val="0"/>
      </c:catAx>
      <c:valAx>
        <c:axId val="6359795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GB" dirty="0" smtClean="0"/>
                  <a:t>%</a:t>
                </a:r>
                <a:endParaRPr lang="en-GB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359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</c:v>
                </c:pt>
                <c:pt idx="1">
                  <c:v>13.4</c:v>
                </c:pt>
                <c:pt idx="2">
                  <c:v>21.3</c:v>
                </c:pt>
                <c:pt idx="3">
                  <c:v>25.8</c:v>
                </c:pt>
                <c:pt idx="4">
                  <c:v>28</c:v>
                </c:pt>
                <c:pt idx="5">
                  <c:v>31.3</c:v>
                </c:pt>
                <c:pt idx="6">
                  <c:v>36.200000000000003</c:v>
                </c:pt>
                <c:pt idx="7">
                  <c:v>45</c:v>
                </c:pt>
                <c:pt idx="8">
                  <c:v>45.4</c:v>
                </c:pt>
                <c:pt idx="9">
                  <c:v>48.5</c:v>
                </c:pt>
                <c:pt idx="10">
                  <c:v>51.6</c:v>
                </c:pt>
                <c:pt idx="11">
                  <c:v>55.7</c:v>
                </c:pt>
                <c:pt idx="12">
                  <c:v>64.599999999999994</c:v>
                </c:pt>
                <c:pt idx="13">
                  <c:v>66.099999999999994</c:v>
                </c:pt>
                <c:pt idx="14">
                  <c:v>67.400000000000006</c:v>
                </c:pt>
                <c:pt idx="15">
                  <c:v>72.900000000000006</c:v>
                </c:pt>
                <c:pt idx="16">
                  <c:v>73</c:v>
                </c:pt>
                <c:pt idx="17">
                  <c:v>78</c:v>
                </c:pt>
                <c:pt idx="18">
                  <c:v>86.9</c:v>
                </c:pt>
                <c:pt idx="19">
                  <c:v>91</c:v>
                </c:pt>
                <c:pt idx="20">
                  <c:v>91.1</c:v>
                </c:pt>
                <c:pt idx="21">
                  <c:v>91.5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2.2000000000000002</c:v>
                </c:pt>
                <c:pt idx="1">
                  <c:v>14.3</c:v>
                </c:pt>
                <c:pt idx="2">
                  <c:v>24.2</c:v>
                </c:pt>
                <c:pt idx="3">
                  <c:v>35.200000000000003</c:v>
                </c:pt>
                <c:pt idx="4">
                  <c:v>35.200000000000003</c:v>
                </c:pt>
                <c:pt idx="5">
                  <c:v>40.700000000000003</c:v>
                </c:pt>
                <c:pt idx="6">
                  <c:v>42.9</c:v>
                </c:pt>
                <c:pt idx="7">
                  <c:v>53.8</c:v>
                </c:pt>
                <c:pt idx="8">
                  <c:v>54.9</c:v>
                </c:pt>
                <c:pt idx="9">
                  <c:v>56</c:v>
                </c:pt>
                <c:pt idx="10">
                  <c:v>57.1</c:v>
                </c:pt>
                <c:pt idx="11">
                  <c:v>61.5</c:v>
                </c:pt>
                <c:pt idx="12">
                  <c:v>70.3</c:v>
                </c:pt>
                <c:pt idx="13">
                  <c:v>74.7</c:v>
                </c:pt>
                <c:pt idx="14">
                  <c:v>76.900000000000006</c:v>
                </c:pt>
                <c:pt idx="15">
                  <c:v>82.4</c:v>
                </c:pt>
                <c:pt idx="16">
                  <c:v>82.4</c:v>
                </c:pt>
                <c:pt idx="17">
                  <c:v>85.7</c:v>
                </c:pt>
                <c:pt idx="18">
                  <c:v>93.4</c:v>
                </c:pt>
                <c:pt idx="19">
                  <c:v>95.6</c:v>
                </c:pt>
                <c:pt idx="20">
                  <c:v>95.6</c:v>
                </c:pt>
                <c:pt idx="21">
                  <c:v>96.7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011264"/>
        <c:axId val="64017152"/>
      </c:lineChart>
      <c:catAx>
        <c:axId val="64011264"/>
        <c:scaling>
          <c:orientation val="minMax"/>
        </c:scaling>
        <c:delete val="0"/>
        <c:axPos val="b"/>
        <c:majorTickMark val="out"/>
        <c:minorTickMark val="none"/>
        <c:tickLblPos val="nextTo"/>
        <c:crossAx val="64017152"/>
        <c:crosses val="autoZero"/>
        <c:auto val="1"/>
        <c:lblAlgn val="ctr"/>
        <c:lblOffset val="100"/>
        <c:noMultiLvlLbl val="0"/>
      </c:catAx>
      <c:valAx>
        <c:axId val="6401715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GB" dirty="0" smtClean="0"/>
                  <a:t>%</a:t>
                </a:r>
                <a:endParaRPr lang="en-GB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4011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</c:v>
                </c:pt>
                <c:pt idx="1">
                  <c:v>13.4</c:v>
                </c:pt>
                <c:pt idx="2">
                  <c:v>21.3</c:v>
                </c:pt>
                <c:pt idx="3">
                  <c:v>25.8</c:v>
                </c:pt>
                <c:pt idx="4">
                  <c:v>28</c:v>
                </c:pt>
                <c:pt idx="5">
                  <c:v>31.3</c:v>
                </c:pt>
                <c:pt idx="6">
                  <c:v>36.200000000000003</c:v>
                </c:pt>
                <c:pt idx="7">
                  <c:v>45</c:v>
                </c:pt>
                <c:pt idx="8">
                  <c:v>45.4</c:v>
                </c:pt>
                <c:pt idx="9">
                  <c:v>48.5</c:v>
                </c:pt>
                <c:pt idx="10">
                  <c:v>51.6</c:v>
                </c:pt>
                <c:pt idx="11">
                  <c:v>55.7</c:v>
                </c:pt>
                <c:pt idx="12">
                  <c:v>64.599999999999994</c:v>
                </c:pt>
                <c:pt idx="13">
                  <c:v>66.099999999999994</c:v>
                </c:pt>
                <c:pt idx="14">
                  <c:v>67.400000000000006</c:v>
                </c:pt>
                <c:pt idx="15">
                  <c:v>72.900000000000006</c:v>
                </c:pt>
                <c:pt idx="16">
                  <c:v>73</c:v>
                </c:pt>
                <c:pt idx="17">
                  <c:v>78</c:v>
                </c:pt>
                <c:pt idx="18">
                  <c:v>86.9</c:v>
                </c:pt>
                <c:pt idx="19">
                  <c:v>91</c:v>
                </c:pt>
                <c:pt idx="20">
                  <c:v>91.1</c:v>
                </c:pt>
                <c:pt idx="21">
                  <c:v>91.5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5.8</c:v>
                </c:pt>
                <c:pt idx="1">
                  <c:v>19.2</c:v>
                </c:pt>
                <c:pt idx="2">
                  <c:v>28.8</c:v>
                </c:pt>
                <c:pt idx="3">
                  <c:v>32.700000000000003</c:v>
                </c:pt>
                <c:pt idx="4">
                  <c:v>34.6</c:v>
                </c:pt>
                <c:pt idx="5">
                  <c:v>42.3</c:v>
                </c:pt>
                <c:pt idx="6">
                  <c:v>46.2</c:v>
                </c:pt>
                <c:pt idx="7">
                  <c:v>50</c:v>
                </c:pt>
                <c:pt idx="8">
                  <c:v>51.9</c:v>
                </c:pt>
                <c:pt idx="9">
                  <c:v>51.9</c:v>
                </c:pt>
                <c:pt idx="10">
                  <c:v>59.6</c:v>
                </c:pt>
                <c:pt idx="11">
                  <c:v>61.5</c:v>
                </c:pt>
                <c:pt idx="12">
                  <c:v>73.099999999999994</c:v>
                </c:pt>
                <c:pt idx="13">
                  <c:v>76.900000000000006</c:v>
                </c:pt>
                <c:pt idx="14">
                  <c:v>80.8</c:v>
                </c:pt>
                <c:pt idx="15">
                  <c:v>84.6</c:v>
                </c:pt>
                <c:pt idx="16">
                  <c:v>84.6</c:v>
                </c:pt>
                <c:pt idx="17">
                  <c:v>90.4</c:v>
                </c:pt>
                <c:pt idx="18">
                  <c:v>98.1</c:v>
                </c:pt>
                <c:pt idx="19">
                  <c:v>98.1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174336"/>
        <c:axId val="64188416"/>
      </c:lineChart>
      <c:catAx>
        <c:axId val="64174336"/>
        <c:scaling>
          <c:orientation val="minMax"/>
        </c:scaling>
        <c:delete val="0"/>
        <c:axPos val="b"/>
        <c:majorTickMark val="out"/>
        <c:minorTickMark val="none"/>
        <c:tickLblPos val="nextTo"/>
        <c:crossAx val="64188416"/>
        <c:crosses val="autoZero"/>
        <c:auto val="1"/>
        <c:lblAlgn val="ctr"/>
        <c:lblOffset val="100"/>
        <c:noMultiLvlLbl val="0"/>
      </c:catAx>
      <c:valAx>
        <c:axId val="64188416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GB" dirty="0" smtClean="0"/>
                  <a:t>%</a:t>
                </a:r>
                <a:endParaRPr lang="en-GB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4174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6</c:v>
                </c:pt>
                <c:pt idx="1">
                  <c:v>15.1</c:v>
                </c:pt>
                <c:pt idx="2">
                  <c:v>23.6</c:v>
                </c:pt>
                <c:pt idx="3">
                  <c:v>26.1</c:v>
                </c:pt>
                <c:pt idx="4">
                  <c:v>30.2</c:v>
                </c:pt>
                <c:pt idx="5">
                  <c:v>32.200000000000003</c:v>
                </c:pt>
                <c:pt idx="6">
                  <c:v>38.200000000000003</c:v>
                </c:pt>
                <c:pt idx="7">
                  <c:v>39.700000000000003</c:v>
                </c:pt>
                <c:pt idx="8">
                  <c:v>43.7</c:v>
                </c:pt>
                <c:pt idx="9">
                  <c:v>45.2</c:v>
                </c:pt>
                <c:pt idx="10">
                  <c:v>47.7</c:v>
                </c:pt>
                <c:pt idx="11">
                  <c:v>52.3</c:v>
                </c:pt>
                <c:pt idx="12">
                  <c:v>62.3</c:v>
                </c:pt>
                <c:pt idx="13">
                  <c:v>66.3</c:v>
                </c:pt>
                <c:pt idx="14">
                  <c:v>66.8</c:v>
                </c:pt>
                <c:pt idx="15">
                  <c:v>71.900000000000006</c:v>
                </c:pt>
                <c:pt idx="16">
                  <c:v>72.400000000000006</c:v>
                </c:pt>
                <c:pt idx="17">
                  <c:v>74.400000000000006</c:v>
                </c:pt>
                <c:pt idx="18">
                  <c:v>87.9</c:v>
                </c:pt>
                <c:pt idx="19">
                  <c:v>93</c:v>
                </c:pt>
                <c:pt idx="20">
                  <c:v>96</c:v>
                </c:pt>
                <c:pt idx="21">
                  <c:v>98</c:v>
                </c:pt>
                <c:pt idx="22">
                  <c:v>98.5</c:v>
                </c:pt>
                <c:pt idx="23">
                  <c:v>98.5</c:v>
                </c:pt>
                <c:pt idx="24">
                  <c:v>99</c:v>
                </c:pt>
                <c:pt idx="25">
                  <c:v>100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9.5</c:v>
                </c:pt>
                <c:pt idx="1">
                  <c:v>33.299999999999997</c:v>
                </c:pt>
                <c:pt idx="2">
                  <c:v>33.299999999999997</c:v>
                </c:pt>
                <c:pt idx="3">
                  <c:v>33.299999999999997</c:v>
                </c:pt>
                <c:pt idx="4">
                  <c:v>38.1</c:v>
                </c:pt>
                <c:pt idx="5">
                  <c:v>47.6</c:v>
                </c:pt>
                <c:pt idx="6">
                  <c:v>66.7</c:v>
                </c:pt>
                <c:pt idx="7">
                  <c:v>66.7</c:v>
                </c:pt>
                <c:pt idx="8">
                  <c:v>85.7</c:v>
                </c:pt>
                <c:pt idx="9">
                  <c:v>85.7</c:v>
                </c:pt>
                <c:pt idx="10">
                  <c:v>85.7</c:v>
                </c:pt>
                <c:pt idx="11">
                  <c:v>85.7</c:v>
                </c:pt>
                <c:pt idx="12">
                  <c:v>85.7</c:v>
                </c:pt>
                <c:pt idx="13">
                  <c:v>85.7</c:v>
                </c:pt>
                <c:pt idx="14">
                  <c:v>85.7</c:v>
                </c:pt>
                <c:pt idx="15">
                  <c:v>85.7</c:v>
                </c:pt>
                <c:pt idx="16">
                  <c:v>85.7</c:v>
                </c:pt>
                <c:pt idx="17">
                  <c:v>85.7</c:v>
                </c:pt>
                <c:pt idx="18">
                  <c:v>90.5</c:v>
                </c:pt>
                <c:pt idx="19">
                  <c:v>90.5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040768"/>
        <c:axId val="65042304"/>
      </c:lineChart>
      <c:catAx>
        <c:axId val="65040768"/>
        <c:scaling>
          <c:orientation val="minMax"/>
        </c:scaling>
        <c:delete val="0"/>
        <c:axPos val="b"/>
        <c:majorTickMark val="out"/>
        <c:minorTickMark val="none"/>
        <c:tickLblPos val="nextTo"/>
        <c:crossAx val="65042304"/>
        <c:crosses val="autoZero"/>
        <c:auto val="1"/>
        <c:lblAlgn val="ctr"/>
        <c:lblOffset val="100"/>
        <c:noMultiLvlLbl val="0"/>
      </c:catAx>
      <c:valAx>
        <c:axId val="65042304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GB" dirty="0" smtClean="0"/>
                  <a:t>%</a:t>
                </a:r>
                <a:endParaRPr lang="en-GB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040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</c:v>
                </c:pt>
                <c:pt idx="1">
                  <c:v>13.4</c:v>
                </c:pt>
                <c:pt idx="2">
                  <c:v>21.3</c:v>
                </c:pt>
                <c:pt idx="3">
                  <c:v>25.8</c:v>
                </c:pt>
                <c:pt idx="4">
                  <c:v>28</c:v>
                </c:pt>
                <c:pt idx="5">
                  <c:v>31.3</c:v>
                </c:pt>
                <c:pt idx="6">
                  <c:v>36.200000000000003</c:v>
                </c:pt>
                <c:pt idx="7">
                  <c:v>45</c:v>
                </c:pt>
                <c:pt idx="8">
                  <c:v>45.4</c:v>
                </c:pt>
                <c:pt idx="9">
                  <c:v>48.5</c:v>
                </c:pt>
                <c:pt idx="10">
                  <c:v>51.6</c:v>
                </c:pt>
                <c:pt idx="11">
                  <c:v>55.7</c:v>
                </c:pt>
                <c:pt idx="12">
                  <c:v>64.599999999999994</c:v>
                </c:pt>
                <c:pt idx="13">
                  <c:v>66.099999999999994</c:v>
                </c:pt>
                <c:pt idx="14">
                  <c:v>67.400000000000006</c:v>
                </c:pt>
                <c:pt idx="15">
                  <c:v>72.900000000000006</c:v>
                </c:pt>
                <c:pt idx="16">
                  <c:v>73</c:v>
                </c:pt>
                <c:pt idx="17">
                  <c:v>78</c:v>
                </c:pt>
                <c:pt idx="18">
                  <c:v>86.9</c:v>
                </c:pt>
                <c:pt idx="19">
                  <c:v>91</c:v>
                </c:pt>
                <c:pt idx="20">
                  <c:v>91.1</c:v>
                </c:pt>
                <c:pt idx="21">
                  <c:v>91.5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cat>
            <c:strRef>
              <c:f>Sheet1!$A$2:$A$27</c:f>
              <c:strCache>
                <c:ptCount val="2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  <c:pt idx="6">
                  <c:v>G</c:v>
                </c:pt>
                <c:pt idx="7">
                  <c:v>H</c:v>
                </c:pt>
                <c:pt idx="8">
                  <c:v>I</c:v>
                </c:pt>
                <c:pt idx="9">
                  <c:v>J</c:v>
                </c:pt>
                <c:pt idx="10">
                  <c:v>K</c:v>
                </c:pt>
                <c:pt idx="11">
                  <c:v>L</c:v>
                </c:pt>
                <c:pt idx="12">
                  <c:v>M</c:v>
                </c:pt>
                <c:pt idx="13">
                  <c:v>N</c:v>
                </c:pt>
                <c:pt idx="14">
                  <c:v>O</c:v>
                </c:pt>
                <c:pt idx="15">
                  <c:v>P</c:v>
                </c:pt>
                <c:pt idx="16">
                  <c:v>Q</c:v>
                </c:pt>
                <c:pt idx="17">
                  <c:v>R</c:v>
                </c:pt>
                <c:pt idx="18">
                  <c:v>S</c:v>
                </c:pt>
                <c:pt idx="19">
                  <c:v>T</c:v>
                </c:pt>
                <c:pt idx="20">
                  <c:v>U</c:v>
                </c:pt>
                <c:pt idx="21">
                  <c:v>V</c:v>
                </c:pt>
                <c:pt idx="22">
                  <c:v>W</c:v>
                </c:pt>
                <c:pt idx="23">
                  <c:v>X</c:v>
                </c:pt>
                <c:pt idx="24">
                  <c:v>Y</c:v>
                </c:pt>
                <c:pt idx="25">
                  <c:v>Z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8.6999999999999993</c:v>
                </c:pt>
                <c:pt idx="1">
                  <c:v>30.4</c:v>
                </c:pt>
                <c:pt idx="2">
                  <c:v>52.2</c:v>
                </c:pt>
                <c:pt idx="3">
                  <c:v>56.5</c:v>
                </c:pt>
                <c:pt idx="4">
                  <c:v>60.9</c:v>
                </c:pt>
                <c:pt idx="5">
                  <c:v>60.9</c:v>
                </c:pt>
                <c:pt idx="6">
                  <c:v>60.9</c:v>
                </c:pt>
                <c:pt idx="7">
                  <c:v>65.2</c:v>
                </c:pt>
                <c:pt idx="8">
                  <c:v>65.2</c:v>
                </c:pt>
                <c:pt idx="9">
                  <c:v>65.2</c:v>
                </c:pt>
                <c:pt idx="10">
                  <c:v>65.2</c:v>
                </c:pt>
                <c:pt idx="11">
                  <c:v>69.599999999999994</c:v>
                </c:pt>
                <c:pt idx="12">
                  <c:v>87</c:v>
                </c:pt>
                <c:pt idx="13">
                  <c:v>87</c:v>
                </c:pt>
                <c:pt idx="14">
                  <c:v>87</c:v>
                </c:pt>
                <c:pt idx="15">
                  <c:v>87</c:v>
                </c:pt>
                <c:pt idx="16">
                  <c:v>87</c:v>
                </c:pt>
                <c:pt idx="17">
                  <c:v>87</c:v>
                </c:pt>
                <c:pt idx="18">
                  <c:v>91.3</c:v>
                </c:pt>
                <c:pt idx="19">
                  <c:v>95.7</c:v>
                </c:pt>
                <c:pt idx="20">
                  <c:v>95.7</c:v>
                </c:pt>
                <c:pt idx="21">
                  <c:v>95.7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131264"/>
        <c:axId val="64914176"/>
      </c:lineChart>
      <c:catAx>
        <c:axId val="65131264"/>
        <c:scaling>
          <c:orientation val="minMax"/>
        </c:scaling>
        <c:delete val="0"/>
        <c:axPos val="b"/>
        <c:majorTickMark val="out"/>
        <c:minorTickMark val="none"/>
        <c:tickLblPos val="nextTo"/>
        <c:crossAx val="64914176"/>
        <c:crosses val="autoZero"/>
        <c:auto val="1"/>
        <c:lblAlgn val="ctr"/>
        <c:lblOffset val="100"/>
        <c:noMultiLvlLbl val="0"/>
      </c:catAx>
      <c:valAx>
        <c:axId val="64914176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GB" dirty="0" smtClean="0"/>
                  <a:t>%</a:t>
                </a:r>
                <a:endParaRPr lang="en-GB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1312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062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93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62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2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002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69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7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7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56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92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19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68F75-C7B9-4635-BB99-7279AD290028}" type="datetimeFigureOut">
              <a:rPr lang="en-GB" smtClean="0"/>
              <a:t>10/11/2018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94AF5-EB43-4B6F-94CF-44D021BEC6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673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26570"/>
          </a:xfrm>
        </p:spPr>
        <p:txBody>
          <a:bodyPr>
            <a:normAutofit/>
          </a:bodyPr>
          <a:lstStyle/>
          <a:p>
            <a:r>
              <a:rPr lang="en-GB" sz="7200" dirty="0" smtClean="0">
                <a:latin typeface="Comic Sans MS" panose="030F0702030302020204" pitchFamily="66" charset="0"/>
              </a:rPr>
              <a:t>INITIALISTIC DETERMINISM</a:t>
            </a:r>
            <a:endParaRPr lang="en-GB" sz="7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287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26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655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457200" lvl="1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	</a:t>
            </a:r>
            <a:r>
              <a:rPr lang="en-GB" sz="6000" dirty="0" smtClean="0">
                <a:latin typeface="Comic Sans MS" panose="030F0702030302020204" pitchFamily="66" charset="0"/>
              </a:rPr>
              <a:t>Michael Caine</a:t>
            </a:r>
          </a:p>
          <a:p>
            <a:pPr marL="914400" lvl="2" indent="0">
              <a:buNone/>
            </a:pPr>
            <a:r>
              <a:rPr lang="en-GB" sz="6000" dirty="0" smtClean="0">
                <a:latin typeface="Comic Sans MS" panose="030F0702030302020204" pitchFamily="66" charset="0"/>
              </a:rPr>
              <a:t>Bob Dylan</a:t>
            </a:r>
          </a:p>
          <a:p>
            <a:pPr marL="457200" lvl="1" indent="0">
              <a:buNone/>
            </a:pPr>
            <a:r>
              <a:rPr lang="en-GB" sz="6000" dirty="0">
                <a:latin typeface="Comic Sans MS" panose="030F0702030302020204" pitchFamily="66" charset="0"/>
              </a:rPr>
              <a:t>	</a:t>
            </a:r>
            <a:r>
              <a:rPr lang="en-GB" sz="6000" dirty="0" smtClean="0">
                <a:latin typeface="Comic Sans MS" panose="030F0702030302020204" pitchFamily="66" charset="0"/>
              </a:rPr>
              <a:t>Woody Allen</a:t>
            </a:r>
          </a:p>
          <a:p>
            <a:pPr marL="457200" lvl="1" indent="0">
              <a:buNone/>
            </a:pPr>
            <a:r>
              <a:rPr lang="en-GB" sz="6000" dirty="0">
                <a:latin typeface="Comic Sans MS" panose="030F0702030302020204" pitchFamily="66" charset="0"/>
              </a:rPr>
              <a:t>	</a:t>
            </a:r>
            <a:r>
              <a:rPr lang="en-GB" sz="6000" dirty="0" smtClean="0">
                <a:latin typeface="Comic Sans MS" panose="030F0702030302020204" pitchFamily="66" charset="0"/>
              </a:rPr>
              <a:t>David Bowie</a:t>
            </a:r>
          </a:p>
          <a:p>
            <a:pPr marL="457200" lvl="1" indent="0">
              <a:buNone/>
            </a:pPr>
            <a:r>
              <a:rPr lang="en-GB" sz="6000" dirty="0">
                <a:latin typeface="Comic Sans MS" panose="030F0702030302020204" pitchFamily="66" charset="0"/>
              </a:rPr>
              <a:t>	</a:t>
            </a:r>
            <a:r>
              <a:rPr lang="en-GB" sz="6000" dirty="0" smtClean="0">
                <a:latin typeface="Comic Sans MS" panose="030F0702030302020204" pitchFamily="66" charset="0"/>
              </a:rPr>
              <a:t>Cilla Black</a:t>
            </a:r>
            <a:endParaRPr lang="en-GB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3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702624" cy="1152127"/>
          </a:xfrm>
        </p:spPr>
        <p:txBody>
          <a:bodyPr/>
          <a:lstStyle/>
          <a:p>
            <a:r>
              <a:rPr lang="en-GB" dirty="0" smtClean="0"/>
              <a:t>SURNAME INITIALS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998283247"/>
              </p:ext>
            </p:extLst>
          </p:nvPr>
        </p:nvGraphicFramePr>
        <p:xfrm>
          <a:off x="179512" y="836712"/>
          <a:ext cx="856895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5302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8280920" cy="1143000"/>
          </a:xfrm>
        </p:spPr>
        <p:txBody>
          <a:bodyPr/>
          <a:lstStyle/>
          <a:p>
            <a:r>
              <a:rPr lang="en-GB" dirty="0" smtClean="0"/>
              <a:t>BEST ACTOR AWARDS (OSCARS)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431468"/>
              </p:ext>
            </p:extLst>
          </p:nvPr>
        </p:nvGraphicFramePr>
        <p:xfrm>
          <a:off x="467544" y="1268760"/>
          <a:ext cx="8435280" cy="5217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2763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BOOKER PRIZE WINNERS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415967"/>
              </p:ext>
            </p:extLst>
          </p:nvPr>
        </p:nvGraphicFramePr>
        <p:xfrm>
          <a:off x="467544" y="1268760"/>
          <a:ext cx="8363272" cy="5217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71673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endParaRPr lang="en-GB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4647905"/>
              </p:ext>
            </p:extLst>
          </p:nvPr>
        </p:nvGraphicFramePr>
        <p:xfrm>
          <a:off x="611560" y="1268760"/>
          <a:ext cx="8363272" cy="5289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8734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224136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225934"/>
              </p:ext>
            </p:extLst>
          </p:nvPr>
        </p:nvGraphicFramePr>
        <p:xfrm>
          <a:off x="251520" y="692696"/>
          <a:ext cx="8496944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927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694464"/>
              </p:ext>
            </p:extLst>
          </p:nvPr>
        </p:nvGraphicFramePr>
        <p:xfrm>
          <a:off x="467544" y="1484784"/>
          <a:ext cx="8229600" cy="37444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92088"/>
                <a:gridCol w="1944216"/>
                <a:gridCol w="1440160"/>
                <a:gridCol w="1512168"/>
                <a:gridCol w="1296144"/>
                <a:gridCol w="1244824"/>
              </a:tblGrid>
              <a:tr h="95421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Surname/Country initial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Best actor  Oscar</a:t>
                      </a:r>
                      <a:r>
                        <a:rPr lang="en-GB" baseline="0" dirty="0" smtClean="0"/>
                        <a:t>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Booker prize winners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World cup winners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British</a:t>
                      </a:r>
                      <a:br>
                        <a:rPr lang="en-GB" dirty="0" smtClean="0"/>
                      </a:br>
                      <a:r>
                        <a:rPr lang="en-GB" dirty="0" smtClean="0"/>
                        <a:t>Prime ministers</a:t>
                      </a:r>
                      <a:endParaRPr lang="en-GB" dirty="0"/>
                    </a:p>
                  </a:txBody>
                  <a:tcPr/>
                </a:tc>
              </a:tr>
              <a:tr h="552840">
                <a:tc>
                  <a:txBody>
                    <a:bodyPr/>
                    <a:lstStyle/>
                    <a:p>
                      <a:r>
                        <a:rPr lang="en-GB" dirty="0" smtClean="0"/>
                        <a:t>A</a:t>
                      </a:r>
                      <a:r>
                        <a:rPr lang="en-GB" baseline="0" dirty="0" smtClean="0"/>
                        <a:t> - </a:t>
                      </a:r>
                      <a:r>
                        <a:rPr lang="en-GB" dirty="0" smtClean="0"/>
                        <a:t>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36%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43%   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47%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61%</a:t>
                      </a:r>
                      <a:endParaRPr lang="en-GB" dirty="0"/>
                    </a:p>
                  </a:txBody>
                  <a:tcPr/>
                </a:tc>
              </a:tr>
              <a:tr h="552840">
                <a:tc>
                  <a:txBody>
                    <a:bodyPr/>
                    <a:lstStyle/>
                    <a:p>
                      <a:r>
                        <a:rPr lang="en-GB" dirty="0" smtClean="0"/>
                        <a:t>A - 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65%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70%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74%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87%</a:t>
                      </a:r>
                      <a:endParaRPr lang="en-GB" dirty="0"/>
                    </a:p>
                  </a:txBody>
                  <a:tcPr/>
                </a:tc>
              </a:tr>
              <a:tr h="552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2840">
                <a:tc>
                  <a:txBody>
                    <a:bodyPr/>
                    <a:lstStyle/>
                    <a:p>
                      <a:r>
                        <a:rPr lang="en-GB" dirty="0" smtClean="0"/>
                        <a:t>A - 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38%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67%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78839">
                <a:tc>
                  <a:txBody>
                    <a:bodyPr/>
                    <a:lstStyle/>
                    <a:p>
                      <a:r>
                        <a:rPr lang="en-GB" dirty="0" smtClean="0"/>
                        <a:t>A - 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   62%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       86%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111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814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81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INITIALISTIC DETERMINISM</vt:lpstr>
      <vt:lpstr>PowerPoint Presentation</vt:lpstr>
      <vt:lpstr>SURNAME INITIALS</vt:lpstr>
      <vt:lpstr>BEST ACTOR AWARDS (OSCARS)</vt:lpstr>
      <vt:lpstr>BOOKER PRIZE WINNERS</vt:lpstr>
      <vt:lpstr>PowerPoint Presentation</vt:lpstr>
      <vt:lpstr>PowerPoint Presentation</vt:lpstr>
      <vt:lpstr>Summary of results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</dc:creator>
  <cp:lastModifiedBy>Phillip</cp:lastModifiedBy>
  <cp:revision>26</cp:revision>
  <dcterms:created xsi:type="dcterms:W3CDTF">2018-08-30T14:40:31Z</dcterms:created>
  <dcterms:modified xsi:type="dcterms:W3CDTF">2018-11-10T16:23:40Z</dcterms:modified>
</cp:coreProperties>
</file>