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82" r:id="rId3"/>
    <p:sldId id="262" r:id="rId4"/>
    <p:sldId id="257" r:id="rId5"/>
    <p:sldId id="289" r:id="rId6"/>
    <p:sldId id="284" r:id="rId7"/>
    <p:sldId id="285" r:id="rId8"/>
    <p:sldId id="286" r:id="rId9"/>
    <p:sldId id="287" r:id="rId10"/>
    <p:sldId id="301" r:id="rId11"/>
    <p:sldId id="288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302" r:id="rId20"/>
    <p:sldId id="297" r:id="rId21"/>
    <p:sldId id="300" r:id="rId22"/>
    <p:sldId id="299" r:id="rId23"/>
    <p:sldId id="263" r:id="rId24"/>
    <p:sldId id="304" r:id="rId25"/>
    <p:sldId id="305" r:id="rId26"/>
    <p:sldId id="306" r:id="rId27"/>
    <p:sldId id="307" r:id="rId28"/>
    <p:sldId id="308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631"/>
    <a:srgbClr val="AC1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6"/>
    <p:restoredTop sz="94666"/>
  </p:normalViewPr>
  <p:slideViewPr>
    <p:cSldViewPr snapToGrid="0" snapToObjects="1">
      <p:cViewPr varScale="1">
        <p:scale>
          <a:sx n="115" d="100"/>
          <a:sy n="115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E4199-321B-D248-965E-33999FA6CB6A}" type="datetimeFigureOut">
              <a:rPr lang="en-US" smtClean="0"/>
              <a:t>11/28/2019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04EF3C-50EE-2745-8594-AC0ECFF7A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745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07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19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061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321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6739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04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4471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4293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579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6322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556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282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367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6102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1058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1313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3919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7895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4803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59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2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105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62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1586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00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2571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4EF3C-50EE-2745-8594-AC0ECFF7AC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318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fld id="{EAF1026D-22B1-5342-9578-D044E8D740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61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049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30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r>
              <a:rPr lang="en-US" dirty="0" smtClean="0"/>
              <a:t>Odds And Evenings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fld id="{EAF1026D-22B1-5342-9578-D044E8D740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95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87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804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21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2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300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42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190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C1F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ED631"/>
                </a:solidFill>
              </a:defRPr>
            </a:lvl1pPr>
          </a:lstStyle>
          <a:p>
            <a:r>
              <a:rPr lang="en-US" dirty="0" smtClean="0"/>
              <a:t>Odds And Evenings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D631"/>
                </a:solidFill>
              </a:defRPr>
            </a:lvl1pPr>
          </a:lstStyle>
          <a:p>
            <a:fld id="{EAF1026D-22B1-5342-9578-D044E8D740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746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ED631"/>
          </a:solidFill>
          <a:latin typeface="Cambria" charset="0"/>
          <a:ea typeface="Cambria" charset="0"/>
          <a:cs typeface="Cambria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rgbClr val="FED631"/>
          </a:solidFill>
          <a:latin typeface="Cambria" charset="0"/>
          <a:ea typeface="Cambria" charset="0"/>
          <a:cs typeface="Cambria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rgbClr val="FED631"/>
          </a:solidFill>
          <a:latin typeface="Cambria" charset="0"/>
          <a:ea typeface="Cambria" charset="0"/>
          <a:cs typeface="Cambria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rgbClr val="FED631"/>
          </a:solidFill>
          <a:latin typeface="Cambria" charset="0"/>
          <a:ea typeface="Cambria" charset="0"/>
          <a:cs typeface="Cambria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rgbClr val="FED631"/>
          </a:solidFill>
          <a:latin typeface="Cambria" charset="0"/>
          <a:ea typeface="Cambria" charset="0"/>
          <a:cs typeface="Cambria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rgbClr val="FED631"/>
          </a:solidFill>
          <a:latin typeface="Cambria" charset="0"/>
          <a:ea typeface="Cambria" charset="0"/>
          <a:cs typeface="Cambri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48144"/>
            <a:ext cx="12192000" cy="1134117"/>
          </a:xfrm>
        </p:spPr>
        <p:txBody>
          <a:bodyPr/>
          <a:lstStyle/>
          <a:p>
            <a:r>
              <a:rPr lang="en-US" dirty="0" smtClean="0"/>
              <a:t>Rational Origami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59192"/>
            <a:ext cx="12192000" cy="1655762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800" dirty="0" smtClean="0"/>
              <a:t>By Alaric Stephen</a:t>
            </a:r>
          </a:p>
          <a:p>
            <a:r>
              <a:rPr lang="en-US" sz="2800" dirty="0" smtClean="0"/>
              <a:t>oddsandevenings.com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365125"/>
          </a:xfrm>
        </p:spPr>
        <p:txBody>
          <a:bodyPr/>
          <a:lstStyle/>
          <a:p>
            <a:r>
              <a:rPr lang="en-US" dirty="0" smtClean="0"/>
              <a:t>Odds And Evenings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7298295" y="194197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3/8</a:t>
            </a:r>
            <a:endParaRPr lang="en-US" sz="24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694042" y="232921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5/8</a:t>
            </a:r>
            <a:endParaRPr lang="en-US" sz="2400" dirty="0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3968480" y="780417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056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576748" y="2317649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y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7298295" y="194197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3/8</a:t>
            </a:r>
            <a:endParaRPr lang="en-US" sz="24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694042" y="232921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5/8</a:t>
            </a:r>
            <a:endParaRPr lang="en-US" sz="2400" dirty="0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3968480" y="780417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757025" y="1630290"/>
            <a:ext cx="12090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/>
              <a:t>y</a:t>
            </a:r>
            <a:endParaRPr lang="en-US" sz="2400" dirty="0" smtClean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8674844" y="2222252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</a:t>
            </a:r>
            <a:r>
              <a:rPr lang="en-US" sz="2400" dirty="0" smtClean="0"/>
              <a:t>/2</a:t>
            </a:r>
            <a:endParaRPr lang="en-US" sz="2400" dirty="0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9808542" y="2217517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3</a:t>
            </a:r>
            <a:r>
              <a:rPr lang="en-US" sz="2400" dirty="0" smtClean="0"/>
              <a:t>/8</a:t>
            </a:r>
            <a:endParaRPr lang="en-US" sz="2400" dirty="0"/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9808541" y="166643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9233595" y="1941974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=</a:t>
            </a:r>
            <a:endParaRPr lang="en-US" sz="2400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9035935" y="2604754"/>
            <a:ext cx="668394" cy="0"/>
          </a:xfrm>
          <a:prstGeom prst="line">
            <a:avLst/>
          </a:prstGeom>
          <a:ln w="28575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0130777" y="2604754"/>
            <a:ext cx="668394" cy="0"/>
          </a:xfrm>
          <a:prstGeom prst="line">
            <a:avLst/>
          </a:prstGeom>
          <a:ln w="28575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872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576748" y="2317649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2/3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7298295" y="194197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3/8</a:t>
            </a:r>
            <a:endParaRPr lang="en-US" sz="24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694042" y="232921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5/8</a:t>
            </a:r>
            <a:endParaRPr lang="en-US" sz="2400" dirty="0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3968480" y="780417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757025" y="1630290"/>
            <a:ext cx="12090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/>
              <a:t>y</a:t>
            </a:r>
            <a:endParaRPr lang="en-US" sz="2400" dirty="0" smtClean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8674844" y="2222252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</a:t>
            </a:r>
            <a:r>
              <a:rPr lang="en-US" sz="2400" dirty="0" smtClean="0"/>
              <a:t>/2</a:t>
            </a:r>
            <a:endParaRPr lang="en-US" sz="2400" dirty="0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9808542" y="2217517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3</a:t>
            </a:r>
            <a:r>
              <a:rPr lang="en-US" sz="2400" dirty="0" smtClean="0"/>
              <a:t>/8</a:t>
            </a:r>
            <a:endParaRPr lang="en-US" sz="2400" dirty="0"/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9808541" y="166643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9233595" y="1941974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=</a:t>
            </a:r>
            <a:endParaRPr lang="en-US" sz="2400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9035935" y="2604754"/>
            <a:ext cx="668394" cy="0"/>
          </a:xfrm>
          <a:prstGeom prst="line">
            <a:avLst/>
          </a:prstGeom>
          <a:ln w="28575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0130777" y="2604754"/>
            <a:ext cx="668394" cy="0"/>
          </a:xfrm>
          <a:prstGeom prst="line">
            <a:avLst/>
          </a:prstGeom>
          <a:ln w="28575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itle 1"/>
          <p:cNvSpPr txBox="1">
            <a:spLocks/>
          </p:cNvSpPr>
          <p:nvPr/>
        </p:nvSpPr>
        <p:spPr>
          <a:xfrm>
            <a:off x="9195613" y="3153446"/>
            <a:ext cx="12090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y = 2/3</a:t>
            </a:r>
          </a:p>
        </p:txBody>
      </p:sp>
    </p:spTree>
    <p:extLst>
      <p:ext uri="{BB962C8B-B14F-4D97-AF65-F5344CB8AC3E}">
        <p14:creationId xmlns:p14="http://schemas.microsoft.com/office/powerpoint/2010/main" val="425268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576748" y="2317649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2/3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44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1/n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004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1/n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7260311" y="194197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/>
              <a:t>x</a:t>
            </a:r>
            <a:endParaRPr lang="en-US" sz="24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694042" y="232921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1-</a:t>
            </a:r>
            <a:r>
              <a:rPr lang="en-US" sz="2400" dirty="0"/>
              <a:t>x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22796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1/n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7260311" y="194197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/>
              <a:t>x</a:t>
            </a:r>
            <a:endParaRPr lang="en-US" sz="24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694042" y="232921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1-x</a:t>
            </a:r>
            <a:endParaRPr lang="en-US" sz="2400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861485" y="1839879"/>
            <a:ext cx="281413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(1/n)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+x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=(1-x)</a:t>
            </a:r>
            <a:r>
              <a:rPr lang="en-US" sz="2400" baseline="30000" dirty="0" smtClean="0"/>
              <a:t>2</a:t>
            </a:r>
            <a:endParaRPr lang="en-US" sz="2400" baseline="30000" dirty="0"/>
          </a:p>
        </p:txBody>
      </p:sp>
    </p:spTree>
    <p:extLst>
      <p:ext uri="{BB962C8B-B14F-4D97-AF65-F5344CB8AC3E}">
        <p14:creationId xmlns:p14="http://schemas.microsoft.com/office/powerpoint/2010/main" val="383764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1/n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7260311" y="194197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/>
              <a:t>x</a:t>
            </a:r>
            <a:endParaRPr lang="en-US" sz="24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694042" y="232921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1-x</a:t>
            </a:r>
            <a:endParaRPr lang="en-US" sz="2400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861485" y="1839879"/>
            <a:ext cx="281413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(1/n)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+x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=(1-x)</a:t>
            </a:r>
            <a:r>
              <a:rPr lang="en-US" sz="2400" baseline="30000" dirty="0" smtClean="0"/>
              <a:t>2</a:t>
            </a:r>
            <a:endParaRPr lang="en-US" sz="2400" baseline="30000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9180727" y="2754704"/>
            <a:ext cx="230567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x</a:t>
            </a:r>
            <a:r>
              <a:rPr lang="en-US" sz="2400" dirty="0" smtClean="0"/>
              <a:t>=(n</a:t>
            </a:r>
            <a:r>
              <a:rPr lang="en-US" sz="2400" baseline="30000" dirty="0"/>
              <a:t>2</a:t>
            </a:r>
            <a:r>
              <a:rPr lang="en-US" sz="2400" dirty="0" smtClean="0"/>
              <a:t>-1)/(2n</a:t>
            </a:r>
            <a:r>
              <a:rPr lang="en-US" sz="2400" baseline="30000" dirty="0"/>
              <a:t>2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6841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1/n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7639145" y="2122512"/>
            <a:ext cx="19429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(</a:t>
            </a:r>
            <a:r>
              <a:rPr lang="en-US" sz="2400" dirty="0"/>
              <a:t>n</a:t>
            </a:r>
            <a:r>
              <a:rPr lang="en-US" sz="2400" baseline="30000" dirty="0"/>
              <a:t>2</a:t>
            </a:r>
            <a:r>
              <a:rPr lang="en-US" sz="2400" dirty="0"/>
              <a:t>-1)/(2n</a:t>
            </a:r>
            <a:r>
              <a:rPr lang="en-US" sz="2400" baseline="30000" dirty="0"/>
              <a:t>2</a:t>
            </a:r>
            <a:r>
              <a:rPr lang="en-US" sz="2400" dirty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3435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1/n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7639145" y="2122512"/>
            <a:ext cx="19429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(</a:t>
            </a:r>
            <a:r>
              <a:rPr lang="en-US" sz="2400" dirty="0"/>
              <a:t>n</a:t>
            </a:r>
            <a:r>
              <a:rPr lang="en-US" sz="2400" baseline="30000" dirty="0"/>
              <a:t>2</a:t>
            </a:r>
            <a:r>
              <a:rPr lang="en-US" sz="2400" dirty="0"/>
              <a:t>-1)/(2n</a:t>
            </a:r>
            <a:r>
              <a:rPr lang="en-US" sz="2400" baseline="30000" dirty="0"/>
              <a:t>2</a:t>
            </a:r>
            <a:r>
              <a:rPr lang="en-US" sz="2400" dirty="0"/>
              <a:t>)</a:t>
            </a:r>
            <a:endParaRPr lang="en-US" sz="2400" dirty="0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3968480" y="780417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(n-1)/n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7751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709" y="365125"/>
            <a:ext cx="4173187" cy="1325563"/>
          </a:xfrm>
        </p:spPr>
        <p:txBody>
          <a:bodyPr/>
          <a:lstStyle/>
          <a:p>
            <a:r>
              <a:rPr lang="en-US" dirty="0" smtClean="0"/>
              <a:t>The Unit Square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19822" y="2024892"/>
            <a:ext cx="3794636" cy="3515876"/>
          </a:xfrm>
          <a:prstGeom prst="rect">
            <a:avLst/>
          </a:prstGeom>
          <a:solidFill>
            <a:srgbClr val="AC1F2A"/>
          </a:solidFill>
          <a:ln w="57150">
            <a:solidFill>
              <a:srgbClr val="FED6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35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1/n</a:t>
            </a:r>
            <a:endParaRPr lang="en-US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576748" y="2317649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y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"/>
          <p:cNvSpPr txBox="1">
            <a:spLocks/>
          </p:cNvSpPr>
          <p:nvPr/>
        </p:nvSpPr>
        <p:spPr>
          <a:xfrm>
            <a:off x="3968480" y="780417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/>
              <a:t>(n-1)/n</a:t>
            </a:r>
            <a:endParaRPr lang="en-US" sz="2400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446788" y="3534382"/>
            <a:ext cx="12090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/>
              <a:t>y</a:t>
            </a:r>
            <a:endParaRPr lang="en-US" sz="2400" dirty="0" smtClean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8377211" y="4116644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/>
              <a:t>(n-1)/n</a:t>
            </a:r>
            <a:endParaRPr lang="en-US" sz="2400" dirty="0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9596233" y="4121609"/>
            <a:ext cx="203327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/>
              <a:t>(n</a:t>
            </a:r>
            <a:r>
              <a:rPr lang="en-US" sz="2400" baseline="30000" dirty="0"/>
              <a:t>2</a:t>
            </a:r>
            <a:r>
              <a:rPr lang="en-US" sz="2400" dirty="0"/>
              <a:t>-1)/(2n</a:t>
            </a:r>
            <a:r>
              <a:rPr lang="en-US" sz="2400" baseline="30000" dirty="0"/>
              <a:t>2</a:t>
            </a:r>
            <a:r>
              <a:rPr lang="en-US" sz="2400" dirty="0"/>
              <a:t>)</a:t>
            </a:r>
            <a:endParaRPr lang="en-US" sz="2400" dirty="0"/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9833144" y="357052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1/n</a:t>
            </a:r>
            <a:endParaRPr lang="en-US" sz="2400" dirty="0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9021286" y="3846066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=</a:t>
            </a:r>
            <a:endParaRPr lang="en-US" sz="2400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8610600" y="4508846"/>
            <a:ext cx="881420" cy="0"/>
          </a:xfrm>
          <a:prstGeom prst="line">
            <a:avLst/>
          </a:prstGeom>
          <a:ln w="28575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9918468" y="4508846"/>
            <a:ext cx="1435332" cy="0"/>
          </a:xfrm>
          <a:prstGeom prst="line">
            <a:avLst/>
          </a:prstGeom>
          <a:ln w="28575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itle 1"/>
          <p:cNvSpPr txBox="1">
            <a:spLocks/>
          </p:cNvSpPr>
          <p:nvPr/>
        </p:nvSpPr>
        <p:spPr>
          <a:xfrm>
            <a:off x="7639145" y="2122512"/>
            <a:ext cx="19429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(</a:t>
            </a:r>
            <a:r>
              <a:rPr lang="en-US" sz="2400" dirty="0"/>
              <a:t>n</a:t>
            </a:r>
            <a:r>
              <a:rPr lang="en-US" sz="2400" baseline="30000" dirty="0"/>
              <a:t>2</a:t>
            </a:r>
            <a:r>
              <a:rPr lang="en-US" sz="2400" dirty="0"/>
              <a:t>-1)/(2n</a:t>
            </a:r>
            <a:r>
              <a:rPr lang="en-US" sz="2400" baseline="30000" dirty="0"/>
              <a:t>2</a:t>
            </a:r>
            <a:r>
              <a:rPr lang="en-US" sz="2400" dirty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340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1/n</a:t>
            </a:r>
            <a:endParaRPr lang="en-US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443273" y="2317649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2/(n+1)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itle 1"/>
          <p:cNvSpPr txBox="1">
            <a:spLocks/>
          </p:cNvSpPr>
          <p:nvPr/>
        </p:nvSpPr>
        <p:spPr>
          <a:xfrm>
            <a:off x="3968480" y="780417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/>
              <a:t>(n-1)/n</a:t>
            </a:r>
            <a:endParaRPr lang="en-US" sz="2400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665206" y="3797856"/>
            <a:ext cx="120904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/>
              <a:t>y</a:t>
            </a:r>
            <a:endParaRPr lang="en-US" sz="2400" dirty="0" smtClean="0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9596233" y="4121609"/>
            <a:ext cx="203327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/>
              <a:t>(n</a:t>
            </a:r>
            <a:r>
              <a:rPr lang="en-US" sz="2400" baseline="30000" dirty="0"/>
              <a:t>2</a:t>
            </a:r>
            <a:r>
              <a:rPr lang="en-US" sz="2400" dirty="0"/>
              <a:t>-1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9833144" y="357052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2(n-1)</a:t>
            </a:r>
            <a:endParaRPr lang="en-US" sz="2400" dirty="0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9021286" y="3846066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=</a:t>
            </a:r>
            <a:endParaRPr lang="en-US" sz="24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9918468" y="4508846"/>
            <a:ext cx="1435332" cy="0"/>
          </a:xfrm>
          <a:prstGeom prst="line">
            <a:avLst/>
          </a:prstGeom>
          <a:ln w="28575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itle 1"/>
          <p:cNvSpPr txBox="1">
            <a:spLocks/>
          </p:cNvSpPr>
          <p:nvPr/>
        </p:nvSpPr>
        <p:spPr>
          <a:xfrm>
            <a:off x="7639145" y="2122512"/>
            <a:ext cx="19429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(</a:t>
            </a:r>
            <a:r>
              <a:rPr lang="en-US" sz="2400" dirty="0"/>
              <a:t>n</a:t>
            </a:r>
            <a:r>
              <a:rPr lang="en-US" sz="2400" baseline="30000" dirty="0"/>
              <a:t>2</a:t>
            </a:r>
            <a:r>
              <a:rPr lang="en-US" sz="2400" dirty="0"/>
              <a:t>-1)/(2n</a:t>
            </a:r>
            <a:r>
              <a:rPr lang="en-US" sz="2400" baseline="30000" dirty="0"/>
              <a:t>2</a:t>
            </a:r>
            <a:r>
              <a:rPr lang="en-US" sz="2400" dirty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3212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1/n</a:t>
            </a:r>
            <a:endParaRPr lang="en-US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223584" y="193526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/>
              <a:t>1</a:t>
            </a:r>
            <a:r>
              <a:rPr lang="en-US" sz="2400" dirty="0" smtClean="0"/>
              <a:t>/(n+1)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630708" y="2035548"/>
            <a:ext cx="2474" cy="1006910"/>
          </a:xfrm>
          <a:prstGeom prst="line">
            <a:avLst/>
          </a:prstGeom>
          <a:ln w="28575" cap="flat" cmpd="sng" algn="ctr">
            <a:solidFill>
              <a:srgbClr val="FED63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858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709" y="365125"/>
            <a:ext cx="5845233" cy="1325563"/>
          </a:xfrm>
        </p:spPr>
        <p:txBody>
          <a:bodyPr/>
          <a:lstStyle/>
          <a:p>
            <a:r>
              <a:rPr lang="en-US" dirty="0" smtClean="0"/>
              <a:t>Our Two Operations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690222" y="2471036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1/(2n)</a:t>
            </a:r>
            <a:endParaRPr lang="en-US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3937124" y="2471036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1/n</a:t>
            </a:r>
            <a:endParaRPr lang="en-US" sz="2400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3937123" y="4031732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1/n</a:t>
            </a:r>
            <a:endParaRPr lang="en-US" sz="2400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689385" y="3251384"/>
            <a:ext cx="281323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Our Trick (2 Folds)</a:t>
            </a:r>
            <a:endParaRPr lang="en-US" sz="2400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447536" y="1690688"/>
            <a:ext cx="32969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Fold in Half (1 Fold)</a:t>
            </a:r>
            <a:endParaRPr lang="en-US" sz="2400" dirty="0"/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6776851" y="4031732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1/(n+1)</a:t>
            </a:r>
            <a:endParaRPr lang="en-US" sz="2400" dirty="0"/>
          </a:p>
        </p:txBody>
      </p:sp>
      <p:cxnSp>
        <p:nvCxnSpPr>
          <p:cNvPr id="7" name="Straight Arrow Connector 6"/>
          <p:cNvCxnSpPr>
            <a:stCxn id="12" idx="3"/>
            <a:endCxn id="11" idx="1"/>
          </p:cNvCxnSpPr>
          <p:nvPr/>
        </p:nvCxnSpPr>
        <p:spPr>
          <a:xfrm>
            <a:off x="5313673" y="3133818"/>
            <a:ext cx="1376549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5313672" y="4694513"/>
            <a:ext cx="1376549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084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709" y="365125"/>
            <a:ext cx="5845233" cy="1325563"/>
          </a:xfrm>
        </p:spPr>
        <p:txBody>
          <a:bodyPr/>
          <a:lstStyle/>
          <a:p>
            <a:r>
              <a:rPr lang="en-US" dirty="0" smtClean="0"/>
              <a:t>Target 1/6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253599" y="2489146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1/4</a:t>
            </a:r>
            <a:endParaRPr lang="en-US" sz="2400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2146095" y="2489149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3626496" y="2489147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6620450" y="2489149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1/5</a:t>
            </a:r>
            <a:endParaRPr lang="en-US" sz="2400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8153400" y="2489145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1/6</a:t>
            </a:r>
            <a:endParaRPr lang="en-US" sz="24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182742" y="3151927"/>
            <a:ext cx="679804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814808" y="3151927"/>
            <a:ext cx="679804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290246" y="3151927"/>
            <a:ext cx="679804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718663" y="3151927"/>
            <a:ext cx="679804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1"/>
          <p:cNvSpPr txBox="1">
            <a:spLocks/>
          </p:cNvSpPr>
          <p:nvPr/>
        </p:nvSpPr>
        <p:spPr>
          <a:xfrm>
            <a:off x="2776554" y="290676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000" dirty="0" smtClean="0"/>
              <a:t>1 Fold</a:t>
            </a:r>
            <a:endParaRPr lang="en-US" sz="2000" dirty="0"/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435198" y="290676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000" dirty="0" smtClean="0"/>
              <a:t>1 Fold</a:t>
            </a:r>
            <a:endParaRPr lang="en-US" sz="2000" dirty="0"/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5917350" y="29507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000" dirty="0"/>
              <a:t>2</a:t>
            </a:r>
            <a:r>
              <a:rPr lang="en-US" sz="2000" dirty="0" smtClean="0"/>
              <a:t> Folds</a:t>
            </a:r>
            <a:endParaRPr lang="en-US" sz="2000" dirty="0"/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7348711" y="29507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000" dirty="0"/>
              <a:t>2</a:t>
            </a:r>
            <a:r>
              <a:rPr lang="en-US" sz="2000" dirty="0" smtClean="0"/>
              <a:t> Folds</a:t>
            </a:r>
            <a:endParaRPr lang="en-US" sz="2000" dirty="0"/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9383852" y="1581200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800" dirty="0" smtClean="0"/>
              <a:t>So 6</a:t>
            </a:r>
            <a:r>
              <a:rPr lang="en-US" sz="2800" dirty="0" smtClean="0"/>
              <a:t> Folds</a:t>
            </a:r>
            <a:endParaRPr lang="en-US" sz="2800" dirty="0"/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9457070" y="3397090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800" dirty="0" smtClean="0"/>
              <a:t>Can we do better?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2531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709" y="365125"/>
            <a:ext cx="5845233" cy="1325563"/>
          </a:xfrm>
        </p:spPr>
        <p:txBody>
          <a:bodyPr/>
          <a:lstStyle/>
          <a:p>
            <a:r>
              <a:rPr lang="en-US" dirty="0" smtClean="0"/>
              <a:t>Target 1/6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253599" y="2489146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1/4</a:t>
            </a:r>
            <a:endParaRPr lang="en-US" sz="2400" dirty="0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2146095" y="2489149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3626496" y="2489147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6620450" y="2489149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1/5</a:t>
            </a:r>
            <a:endParaRPr lang="en-US" sz="2400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8153400" y="2489145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1/6</a:t>
            </a:r>
            <a:endParaRPr lang="en-US" sz="24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3182742" y="3151927"/>
            <a:ext cx="679804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814808" y="3151927"/>
            <a:ext cx="679804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290246" y="3151927"/>
            <a:ext cx="679804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718663" y="3151927"/>
            <a:ext cx="679804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1"/>
          <p:cNvSpPr txBox="1">
            <a:spLocks/>
          </p:cNvSpPr>
          <p:nvPr/>
        </p:nvSpPr>
        <p:spPr>
          <a:xfrm>
            <a:off x="2776554" y="290676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000" dirty="0" smtClean="0"/>
              <a:t>1 Fold</a:t>
            </a:r>
            <a:endParaRPr lang="en-US" sz="2000" dirty="0"/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435198" y="290676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000" dirty="0" smtClean="0"/>
              <a:t>1 Fold</a:t>
            </a:r>
            <a:endParaRPr lang="en-US" sz="2000" dirty="0"/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5917350" y="29507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000" dirty="0"/>
              <a:t>2</a:t>
            </a:r>
            <a:r>
              <a:rPr lang="en-US" sz="2000" dirty="0" smtClean="0"/>
              <a:t> Folds</a:t>
            </a:r>
            <a:endParaRPr lang="en-US" sz="2000" dirty="0"/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7348711" y="29507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000" dirty="0"/>
              <a:t>2</a:t>
            </a:r>
            <a:r>
              <a:rPr lang="en-US" sz="2000" dirty="0" smtClean="0"/>
              <a:t> Folds</a:t>
            </a:r>
            <a:endParaRPr lang="en-US" sz="2000" dirty="0"/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9383852" y="1581200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800" dirty="0" smtClean="0"/>
              <a:t>So 6</a:t>
            </a:r>
            <a:r>
              <a:rPr lang="en-US" sz="2800" dirty="0" smtClean="0"/>
              <a:t> Folds</a:t>
            </a:r>
            <a:endParaRPr lang="en-US" sz="2800" dirty="0"/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5292059" y="3926370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1/3</a:t>
            </a:r>
            <a:endParaRPr lang="en-US" sz="2400" dirty="0"/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2184555" y="392637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32" name="Title 1"/>
          <p:cNvSpPr txBox="1">
            <a:spLocks/>
          </p:cNvSpPr>
          <p:nvPr/>
        </p:nvSpPr>
        <p:spPr>
          <a:xfrm>
            <a:off x="3664956" y="392637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sp>
        <p:nvSpPr>
          <p:cNvPr id="33" name="Title 1"/>
          <p:cNvSpPr txBox="1">
            <a:spLocks/>
          </p:cNvSpPr>
          <p:nvPr/>
        </p:nvSpPr>
        <p:spPr>
          <a:xfrm>
            <a:off x="6658910" y="392637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1/6</a:t>
            </a:r>
            <a:endParaRPr lang="en-US" sz="2400" dirty="0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3221202" y="4589151"/>
            <a:ext cx="679804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853268" y="4589151"/>
            <a:ext cx="679804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328706" y="4589151"/>
            <a:ext cx="679804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itle 1"/>
          <p:cNvSpPr txBox="1">
            <a:spLocks/>
          </p:cNvSpPr>
          <p:nvPr/>
        </p:nvSpPr>
        <p:spPr>
          <a:xfrm>
            <a:off x="2815014" y="4343987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000" dirty="0" smtClean="0"/>
              <a:t>1 Fold</a:t>
            </a:r>
            <a:endParaRPr lang="en-US" sz="2000" dirty="0"/>
          </a:p>
        </p:txBody>
      </p:sp>
      <p:sp>
        <p:nvSpPr>
          <p:cNvPr id="40" name="Title 1"/>
          <p:cNvSpPr txBox="1">
            <a:spLocks/>
          </p:cNvSpPr>
          <p:nvPr/>
        </p:nvSpPr>
        <p:spPr>
          <a:xfrm>
            <a:off x="4473658" y="4343987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000" dirty="0"/>
              <a:t>2</a:t>
            </a:r>
            <a:r>
              <a:rPr lang="en-US" sz="2000" dirty="0" smtClean="0"/>
              <a:t> Folds</a:t>
            </a:r>
            <a:endParaRPr lang="en-US" sz="2000" dirty="0"/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5955810" y="4387945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000" dirty="0" smtClean="0"/>
              <a:t>1 Fold</a:t>
            </a:r>
            <a:endParaRPr lang="en-US" sz="2000" dirty="0"/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9402310" y="4387945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800" dirty="0" smtClean="0"/>
              <a:t>So 4</a:t>
            </a:r>
            <a:r>
              <a:rPr lang="en-US" sz="2800" dirty="0" smtClean="0"/>
              <a:t> Folds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8168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709" y="365125"/>
            <a:ext cx="5845233" cy="1325563"/>
          </a:xfrm>
        </p:spPr>
        <p:txBody>
          <a:bodyPr/>
          <a:lstStyle/>
          <a:p>
            <a:r>
              <a:rPr lang="en-US" dirty="0" smtClean="0"/>
              <a:t>The Binary Method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1067697" y="1911811"/>
            <a:ext cx="5028303" cy="24528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800" dirty="0" smtClean="0"/>
              <a:t>Convert the Target </a:t>
            </a:r>
            <a:r>
              <a:rPr lang="en-US" sz="2800" dirty="0"/>
              <a:t>D</a:t>
            </a:r>
            <a:r>
              <a:rPr lang="en-US" sz="2800" dirty="0" smtClean="0"/>
              <a:t>enominator to Binary.</a:t>
            </a:r>
          </a:p>
          <a:p>
            <a:pPr algn="ctr"/>
            <a:r>
              <a:rPr lang="en-US" sz="2800" dirty="0" smtClean="0"/>
              <a:t>Ignore the first digit.</a:t>
            </a:r>
          </a:p>
          <a:p>
            <a:pPr algn="ctr"/>
            <a:endParaRPr lang="en-US" sz="2800" dirty="0" smtClean="0"/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dirty="0" smtClean="0"/>
              <a:t>Every 1 means Fold in Half, then Trick Fold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dirty="0" smtClean="0"/>
              <a:t>Every 0 means Fold in Half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4286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709" y="365125"/>
            <a:ext cx="5845233" cy="1325563"/>
          </a:xfrm>
        </p:spPr>
        <p:txBody>
          <a:bodyPr/>
          <a:lstStyle/>
          <a:p>
            <a:r>
              <a:rPr lang="en-US" dirty="0" smtClean="0"/>
              <a:t>The Binary Method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7922325" y="61554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800" dirty="0" smtClean="0"/>
              <a:t>Target 1/54</a:t>
            </a:r>
            <a:endParaRPr lang="en-US" sz="2800" dirty="0"/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6294605" y="1427884"/>
            <a:ext cx="5140603" cy="2088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800" dirty="0" smtClean="0"/>
              <a:t>54 is 1</a:t>
            </a:r>
            <a:r>
              <a:rPr lang="en-US" sz="2800" u="sng" dirty="0" smtClean="0"/>
              <a:t>10110</a:t>
            </a:r>
            <a:r>
              <a:rPr lang="en-US" sz="2800" dirty="0" smtClean="0"/>
              <a:t> in binary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So we take </a:t>
            </a:r>
            <a:r>
              <a:rPr lang="en-US" sz="2800" u="sng" dirty="0" smtClean="0"/>
              <a:t>10110</a:t>
            </a:r>
            <a:endParaRPr lang="en-US" sz="2800" u="sng" dirty="0"/>
          </a:p>
          <a:p>
            <a:pPr algn="ctr"/>
            <a:endParaRPr lang="en-US" sz="2800" dirty="0"/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1067697" y="1911811"/>
            <a:ext cx="5028303" cy="24528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800" dirty="0" smtClean="0"/>
              <a:t>Convert the Target </a:t>
            </a:r>
            <a:r>
              <a:rPr lang="en-US" sz="2800" dirty="0"/>
              <a:t>D</a:t>
            </a:r>
            <a:r>
              <a:rPr lang="en-US" sz="2800" dirty="0" smtClean="0"/>
              <a:t>enominator to Binary.</a:t>
            </a:r>
          </a:p>
          <a:p>
            <a:pPr algn="ctr"/>
            <a:r>
              <a:rPr lang="en-US" sz="2800" dirty="0" smtClean="0"/>
              <a:t>Ignore the first digit.</a:t>
            </a:r>
          </a:p>
          <a:p>
            <a:pPr algn="ctr"/>
            <a:endParaRPr lang="en-US" sz="2800" dirty="0" smtClean="0"/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dirty="0" smtClean="0"/>
              <a:t>Every 1 means Fold in Half, then Trick Fold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dirty="0" smtClean="0"/>
              <a:t>Every 0 means Fold in Half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7319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0709" y="365125"/>
            <a:ext cx="5845233" cy="1325563"/>
          </a:xfrm>
        </p:spPr>
        <p:txBody>
          <a:bodyPr/>
          <a:lstStyle/>
          <a:p>
            <a:r>
              <a:rPr lang="en-US" dirty="0" smtClean="0"/>
              <a:t>The Binary Method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7922325" y="61554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800" dirty="0" smtClean="0"/>
              <a:t>Target 1/54</a:t>
            </a:r>
            <a:endParaRPr lang="en-US" sz="2800" dirty="0"/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6294605" y="1427884"/>
            <a:ext cx="5140603" cy="2088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800" dirty="0" smtClean="0"/>
              <a:t>54 is 1</a:t>
            </a:r>
            <a:r>
              <a:rPr lang="en-US" sz="2800" u="sng" dirty="0" smtClean="0"/>
              <a:t>10110</a:t>
            </a:r>
            <a:r>
              <a:rPr lang="en-US" sz="2800" dirty="0" smtClean="0"/>
              <a:t> in binary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So we take </a:t>
            </a:r>
            <a:r>
              <a:rPr lang="en-US" sz="2800" u="sng" dirty="0" smtClean="0"/>
              <a:t>10110</a:t>
            </a:r>
            <a:endParaRPr lang="en-US" sz="2800" u="sng" dirty="0"/>
          </a:p>
          <a:p>
            <a:pPr algn="ctr"/>
            <a:endParaRPr lang="en-US" sz="2800" dirty="0"/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1067697" y="1911811"/>
            <a:ext cx="5028303" cy="24528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800" dirty="0" smtClean="0"/>
              <a:t>Convert the Target </a:t>
            </a:r>
            <a:r>
              <a:rPr lang="en-US" sz="2800" dirty="0"/>
              <a:t>D</a:t>
            </a:r>
            <a:r>
              <a:rPr lang="en-US" sz="2800" dirty="0" smtClean="0"/>
              <a:t>enominator to Binary.</a:t>
            </a:r>
          </a:p>
          <a:p>
            <a:pPr algn="ctr"/>
            <a:r>
              <a:rPr lang="en-US" sz="2800" dirty="0" smtClean="0"/>
              <a:t>Ignore the first digit.</a:t>
            </a:r>
          </a:p>
          <a:p>
            <a:pPr algn="ctr"/>
            <a:endParaRPr lang="en-US" sz="2800" dirty="0" smtClean="0"/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dirty="0" smtClean="0"/>
              <a:t>Every 1 means Fold in Half, then Trick Fold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n-US" sz="2800" dirty="0" smtClean="0"/>
              <a:t>Every 0 means Fold in Half</a:t>
            </a:r>
            <a:endParaRPr lang="en-US" sz="28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93676" y="453075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1/3</a:t>
            </a:r>
            <a:endParaRPr lang="en-US" sz="2400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74470" y="4530758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110413" y="4530758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3068289" y="4530748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1/6</a:t>
            </a:r>
            <a:endParaRPr lang="en-US" sz="2400" dirty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093325" y="450666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1/12</a:t>
            </a:r>
            <a:endParaRPr lang="en-US" sz="24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075067" y="5193536"/>
            <a:ext cx="429537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057425" y="5193535"/>
            <a:ext cx="429537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040688" y="5194388"/>
            <a:ext cx="429537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038600" y="5169443"/>
            <a:ext cx="429537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itle 1"/>
          <p:cNvSpPr txBox="1">
            <a:spLocks/>
          </p:cNvSpPr>
          <p:nvPr/>
        </p:nvSpPr>
        <p:spPr>
          <a:xfrm>
            <a:off x="5224256" y="450666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1/13</a:t>
            </a:r>
            <a:endParaRPr lang="en-US" sz="2400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5169531" y="5169443"/>
            <a:ext cx="429537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1"/>
          <p:cNvSpPr txBox="1">
            <a:spLocks/>
          </p:cNvSpPr>
          <p:nvPr/>
        </p:nvSpPr>
        <p:spPr>
          <a:xfrm>
            <a:off x="6358057" y="450666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1/26</a:t>
            </a:r>
            <a:endParaRPr lang="en-US" sz="2400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6303332" y="5169443"/>
            <a:ext cx="429537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1"/>
          <p:cNvSpPr txBox="1">
            <a:spLocks/>
          </p:cNvSpPr>
          <p:nvPr/>
        </p:nvSpPr>
        <p:spPr>
          <a:xfrm>
            <a:off x="7495379" y="4500129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1/27</a:t>
            </a:r>
            <a:endParaRPr lang="en-US" sz="2400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7440654" y="5162911"/>
            <a:ext cx="429537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itle 1"/>
          <p:cNvSpPr txBox="1">
            <a:spLocks/>
          </p:cNvSpPr>
          <p:nvPr/>
        </p:nvSpPr>
        <p:spPr>
          <a:xfrm>
            <a:off x="8632701" y="4500129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1/54</a:t>
            </a:r>
            <a:endParaRPr lang="en-US" sz="2400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8577976" y="5162911"/>
            <a:ext cx="429537" cy="0"/>
          </a:xfrm>
          <a:prstGeom prst="straightConnector1">
            <a:avLst/>
          </a:prstGeom>
          <a:ln w="57150">
            <a:solidFill>
              <a:srgbClr val="FED6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1110413" y="5420745"/>
            <a:ext cx="1376550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2985153" y="5468697"/>
            <a:ext cx="540605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4047484" y="5468697"/>
            <a:ext cx="1468229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6358057" y="5468697"/>
            <a:ext cx="1512134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8502801" y="5468697"/>
            <a:ext cx="540605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1123365" y="5096409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47" name="Title 1"/>
          <p:cNvSpPr txBox="1">
            <a:spLocks/>
          </p:cNvSpPr>
          <p:nvPr/>
        </p:nvSpPr>
        <p:spPr>
          <a:xfrm>
            <a:off x="4101145" y="5153902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6443796" y="5193529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</a:t>
            </a:r>
            <a:endParaRPr lang="en-US" sz="2400" dirty="0"/>
          </a:p>
        </p:txBody>
      </p:sp>
      <p:sp>
        <p:nvSpPr>
          <p:cNvPr id="49" name="Title 1"/>
          <p:cNvSpPr txBox="1">
            <a:spLocks/>
          </p:cNvSpPr>
          <p:nvPr/>
        </p:nvSpPr>
        <p:spPr>
          <a:xfrm>
            <a:off x="2573223" y="515390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>
                <a:solidFill>
                  <a:srgbClr val="00B0F0"/>
                </a:solidFill>
              </a:rPr>
              <a:t>0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50" name="Title 1"/>
          <p:cNvSpPr txBox="1">
            <a:spLocks/>
          </p:cNvSpPr>
          <p:nvPr/>
        </p:nvSpPr>
        <p:spPr>
          <a:xfrm>
            <a:off x="8098172" y="5213349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>
                <a:solidFill>
                  <a:srgbClr val="00B0F0"/>
                </a:solidFill>
              </a:rPr>
              <a:t>0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82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599"/>
            <a:ext cx="10515600" cy="45276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dirty="0" smtClean="0"/>
              <a:t>Folding to get 1/2, 1/4, 1/8 is easy.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How can we get:</a:t>
            </a:r>
          </a:p>
          <a:p>
            <a:pPr marL="0" indent="0" algn="ctr">
              <a:buNone/>
            </a:pPr>
            <a:r>
              <a:rPr lang="en-GB" dirty="0" smtClean="0"/>
              <a:t>1/3?</a:t>
            </a:r>
          </a:p>
          <a:p>
            <a:pPr marL="0" indent="0" algn="ctr">
              <a:buNone/>
            </a:pPr>
            <a:r>
              <a:rPr lang="en-GB" dirty="0" smtClean="0"/>
              <a:t>1/7?</a:t>
            </a:r>
          </a:p>
          <a:p>
            <a:pPr marL="0" indent="0" algn="ctr">
              <a:buNone/>
            </a:pPr>
            <a:r>
              <a:rPr lang="en-GB" dirty="0"/>
              <a:t>3</a:t>
            </a:r>
            <a:r>
              <a:rPr lang="en-GB" dirty="0" smtClean="0"/>
              <a:t>7/55?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20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576748" y="2317649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2/3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18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463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7260311" y="194197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x</a:t>
            </a:r>
            <a:endParaRPr lang="en-US" sz="24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694042" y="232921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1-x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08904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7260311" y="194197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/>
              <a:t>x</a:t>
            </a:r>
            <a:endParaRPr lang="en-US" sz="24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694042" y="232921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1-x</a:t>
            </a:r>
            <a:endParaRPr lang="en-US" sz="2400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861485" y="1839879"/>
            <a:ext cx="281413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(1/2)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+x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=(1-x)</a:t>
            </a:r>
            <a:r>
              <a:rPr lang="en-US" sz="2400" baseline="30000" dirty="0" smtClean="0"/>
              <a:t>2</a:t>
            </a:r>
            <a:endParaRPr lang="en-US" sz="2400" baseline="30000" dirty="0"/>
          </a:p>
        </p:txBody>
      </p:sp>
    </p:spTree>
    <p:extLst>
      <p:ext uri="{BB962C8B-B14F-4D97-AF65-F5344CB8AC3E}">
        <p14:creationId xmlns:p14="http://schemas.microsoft.com/office/powerpoint/2010/main" val="56802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7260311" y="194197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/>
              <a:t>x</a:t>
            </a:r>
            <a:endParaRPr lang="en-US" sz="24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694042" y="232921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1-x</a:t>
            </a:r>
            <a:endParaRPr lang="en-US" sz="2400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861485" y="1839879"/>
            <a:ext cx="281413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(1/2)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+x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=(1-x)</a:t>
            </a:r>
            <a:r>
              <a:rPr lang="en-US" sz="2400" baseline="30000" dirty="0" smtClean="0"/>
              <a:t>2</a:t>
            </a:r>
            <a:endParaRPr lang="en-US" sz="2400" baseline="30000" dirty="0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9488677" y="259593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/>
              <a:t>x</a:t>
            </a:r>
            <a:r>
              <a:rPr lang="en-US" sz="2400" dirty="0" smtClean="0"/>
              <a:t>=3/8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8753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415" y="211222"/>
            <a:ext cx="4173187" cy="1325563"/>
          </a:xfrm>
        </p:spPr>
        <p:txBody>
          <a:bodyPr/>
          <a:lstStyle/>
          <a:p>
            <a:r>
              <a:rPr lang="en-US" dirty="0" smtClean="0"/>
              <a:t>The Trick Fold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And Evenings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F1026D-22B1-5342-9578-D044E8D7400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051269" y="779521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1/2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717140" y="2024892"/>
            <a:ext cx="1897318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358342" y="2024892"/>
            <a:ext cx="2358798" cy="2813115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3819822" y="3480101"/>
            <a:ext cx="3794636" cy="172536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3358342" y="4804756"/>
            <a:ext cx="461480" cy="400706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3819822" y="2024892"/>
            <a:ext cx="0" cy="2281101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3819822" y="2024892"/>
            <a:ext cx="3794636" cy="0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614458" y="2024892"/>
            <a:ext cx="0" cy="1423183"/>
          </a:xfrm>
          <a:prstGeom prst="line">
            <a:avLst/>
          </a:prstGeom>
          <a:ln w="57150">
            <a:solidFill>
              <a:srgbClr val="FED6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itle 1"/>
          <p:cNvSpPr txBox="1">
            <a:spLocks/>
          </p:cNvSpPr>
          <p:nvPr/>
        </p:nvSpPr>
        <p:spPr>
          <a:xfrm>
            <a:off x="7298295" y="194197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3/8</a:t>
            </a:r>
            <a:endParaRPr lang="en-US" sz="2400" dirty="0"/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5694042" y="2329213"/>
            <a:ext cx="137654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FED631"/>
                </a:solidFill>
                <a:latin typeface="Cambria" charset="0"/>
                <a:ea typeface="Cambria" charset="0"/>
                <a:cs typeface="Cambria" charset="0"/>
              </a:defRPr>
            </a:lvl1pPr>
          </a:lstStyle>
          <a:p>
            <a:pPr algn="ctr"/>
            <a:r>
              <a:rPr lang="en-US" sz="2400" dirty="0" smtClean="0"/>
              <a:t>5/8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3158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10198</TotalTime>
  <Words>578</Words>
  <Application>Microsoft Office PowerPoint</Application>
  <PresentationFormat>Widescreen</PresentationFormat>
  <Paragraphs>274</Paragraphs>
  <Slides>28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Cambria</vt:lpstr>
      <vt:lpstr>Office Theme</vt:lpstr>
      <vt:lpstr>Rational Origami</vt:lpstr>
      <vt:lpstr>The Unit Square</vt:lpstr>
      <vt:lpstr>PowerPoint Presentation</vt:lpstr>
      <vt:lpstr>The Trick Fold</vt:lpstr>
      <vt:lpstr>The Trick Fold</vt:lpstr>
      <vt:lpstr>The Trick Fold</vt:lpstr>
      <vt:lpstr>The Trick Fold</vt:lpstr>
      <vt:lpstr>The Trick Fold</vt:lpstr>
      <vt:lpstr>The Trick Fold</vt:lpstr>
      <vt:lpstr>The Trick Fold</vt:lpstr>
      <vt:lpstr>The Trick Fold</vt:lpstr>
      <vt:lpstr>The Trick Fold</vt:lpstr>
      <vt:lpstr>The Trick Fold</vt:lpstr>
      <vt:lpstr>The Trick Fold</vt:lpstr>
      <vt:lpstr>The Trick Fold</vt:lpstr>
      <vt:lpstr>The Trick Fold</vt:lpstr>
      <vt:lpstr>The Trick Fold</vt:lpstr>
      <vt:lpstr>The Trick Fold</vt:lpstr>
      <vt:lpstr>The Trick Fold</vt:lpstr>
      <vt:lpstr>The Trick Fold</vt:lpstr>
      <vt:lpstr>The Trick Fold</vt:lpstr>
      <vt:lpstr>The Trick Fold</vt:lpstr>
      <vt:lpstr>Our Two Operations</vt:lpstr>
      <vt:lpstr>Target 1/6</vt:lpstr>
      <vt:lpstr>Target 1/6</vt:lpstr>
      <vt:lpstr>The Binary Method</vt:lpstr>
      <vt:lpstr>The Binary Method</vt:lpstr>
      <vt:lpstr>The Binary Method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Rhythm and Oblivion</dc:title>
  <dc:creator>Microsoft Office User</dc:creator>
  <cp:lastModifiedBy>Windows User</cp:lastModifiedBy>
  <cp:revision>48</cp:revision>
  <dcterms:created xsi:type="dcterms:W3CDTF">2018-10-01T11:09:26Z</dcterms:created>
  <dcterms:modified xsi:type="dcterms:W3CDTF">2019-11-28T14:58:26Z</dcterms:modified>
</cp:coreProperties>
</file>