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xr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68" r:id="rId4"/>
    <p:sldId id="261" r:id="rId5"/>
    <p:sldId id="259" r:id="rId6"/>
    <p:sldId id="262" r:id="rId7"/>
    <p:sldId id="269" r:id="rId8"/>
    <p:sldId id="260" r:id="rId9"/>
    <p:sldId id="263" r:id="rId10"/>
    <p:sldId id="264" r:id="rId11"/>
    <p:sldId id="270" r:id="rId12"/>
    <p:sldId id="265" r:id="rId13"/>
    <p:sldId id="266" r:id="rId14"/>
    <p:sldId id="271" r:id="rId15"/>
    <p:sldId id="272" r:id="rId16"/>
    <p:sldId id="274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43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11/29/2019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94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2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11/29/2019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9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11/29/2019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4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11/29/2019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3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8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2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11/29/2019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2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1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527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85" r:id="rId5"/>
    <p:sldLayoutId id="2147483679" r:id="rId6"/>
    <p:sldLayoutId id="2147483680" r:id="rId7"/>
    <p:sldLayoutId id="2147483681" r:id="rId8"/>
    <p:sldLayoutId id="2147483684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xr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A03904C-D625-4DCE-B258-31A7291AB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it-IT">
                <a:solidFill>
                  <a:schemeClr val="tx1"/>
                </a:solidFill>
              </a:rPr>
              <a:t>The true library of Babel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07BDF8B-4B94-4077-A047-7FDFF6824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it-IT" sz="2000"/>
              <a:t>Daniele Aurelio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E1ACA1-4BE8-4F05-A1E9-D7CA32BBC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7" r="24486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4111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7F9281B4-19AE-43B3-B1AE-0BA2470109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906" y="702156"/>
                <a:ext cx="3568661" cy="118872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7F9281B4-19AE-43B3-B1AE-0BA2470109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906" y="702156"/>
                <a:ext cx="3568661" cy="11887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ADD1C33-1C6A-489E-B3FD-7C5956E63B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906" y="2340864"/>
                <a:ext cx="3989803" cy="363448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it-IT" sz="22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t-IT" sz="2200" dirty="0"/>
                  <a:t> </a:t>
                </a:r>
                <a:r>
                  <a:rPr lang="it-IT" sz="2200" dirty="0" err="1"/>
                  <a:t>is</a:t>
                </a:r>
                <a:r>
                  <a:rPr lang="it-IT" sz="2200" dirty="0"/>
                  <a:t> the ratio </a:t>
                </a:r>
                <a:r>
                  <a:rPr lang="it-IT" sz="2200" dirty="0" err="1"/>
                  <a:t>between</a:t>
                </a:r>
                <a:r>
                  <a:rPr lang="it-IT" sz="2200" dirty="0"/>
                  <a:t> a </a:t>
                </a:r>
                <a:r>
                  <a:rPr lang="it-IT" sz="2200" dirty="0" err="1"/>
                  <a:t>circumference</a:t>
                </a:r>
                <a:r>
                  <a:rPr lang="it-IT" sz="2200" dirty="0"/>
                  <a:t> and </a:t>
                </a:r>
                <a:r>
                  <a:rPr lang="it-IT" sz="2200" dirty="0" err="1"/>
                  <a:t>its</a:t>
                </a:r>
                <a:r>
                  <a:rPr lang="it-IT" sz="2200" dirty="0"/>
                  <a:t> </a:t>
                </a:r>
                <a:r>
                  <a:rPr lang="it-IT" sz="2200" dirty="0" err="1"/>
                  <a:t>diameter</a:t>
                </a:r>
                <a:r>
                  <a:rPr lang="it-IT" sz="22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it-IT" sz="22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t-IT" sz="2200" dirty="0"/>
                  <a:t> </a:t>
                </a:r>
                <a:r>
                  <a:rPr lang="it-IT" sz="2200" dirty="0" err="1"/>
                  <a:t>is</a:t>
                </a:r>
                <a:r>
                  <a:rPr lang="it-IT" sz="2200" dirty="0"/>
                  <a:t> </a:t>
                </a:r>
                <a:r>
                  <a:rPr lang="it-IT" sz="2200" dirty="0" err="1"/>
                  <a:t>irrational</a:t>
                </a:r>
                <a:r>
                  <a:rPr lang="it-IT" sz="22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it-IT" sz="22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t-IT" sz="2200" dirty="0"/>
                  <a:t> </a:t>
                </a:r>
                <a:r>
                  <a:rPr lang="it-IT" sz="2200" dirty="0" err="1"/>
                  <a:t>is</a:t>
                </a:r>
                <a:r>
                  <a:rPr lang="it-IT" sz="2200" dirty="0"/>
                  <a:t> </a:t>
                </a:r>
                <a:r>
                  <a:rPr lang="it-IT" sz="2200" dirty="0" err="1"/>
                  <a:t>transcendental</a:t>
                </a:r>
                <a:r>
                  <a:rPr lang="it-IT" sz="22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it-IT" sz="22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t-IT" sz="2200" dirty="0"/>
                  <a:t>, </a:t>
                </a:r>
                <a:r>
                  <a:rPr lang="it-IT" sz="2200" dirty="0" err="1"/>
                  <a:t>well</a:t>
                </a:r>
                <a:r>
                  <a:rPr lang="it-IT" sz="2200" dirty="0"/>
                  <a:t>, «</a:t>
                </a:r>
                <a:r>
                  <a:rPr lang="it-IT" sz="2200" dirty="0" err="1"/>
                  <a:t>reeks</a:t>
                </a:r>
                <a:r>
                  <a:rPr lang="it-IT" sz="2200" dirty="0"/>
                  <a:t>» of </a:t>
                </a:r>
                <a:r>
                  <a:rPr lang="it-IT" sz="2200" dirty="0" err="1"/>
                  <a:t>normality</a:t>
                </a:r>
                <a:r>
                  <a:rPr lang="it-IT" sz="2200" dirty="0"/>
                  <a:t>.</a:t>
                </a:r>
              </a:p>
              <a:p>
                <a:endParaRPr lang="it-IT" sz="2200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ADD1C33-1C6A-489E-B3FD-7C5956E63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906" y="2340864"/>
                <a:ext cx="3989803" cy="3634486"/>
              </a:xfrm>
              <a:blipFill>
                <a:blip r:embed="rId3"/>
                <a:stretch>
                  <a:fillRect l="-10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AF6B8A2D-EC44-42C1-86CB-255CAB1A9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4152" y="10"/>
            <a:ext cx="685799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3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7F9281B4-19AE-43B3-B1AE-0BA2470109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906" y="702156"/>
                <a:ext cx="3568661" cy="1188720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it-IT" dirty="0"/>
                  <a:t>IS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t-IT" dirty="0"/>
                  <a:t> NORMAL?</a:t>
                </a:r>
              </a:p>
            </p:txBody>
          </p:sp>
        </mc:Choice>
        <mc:Fallback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7F9281B4-19AE-43B3-B1AE-0BA2470109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906" y="702156"/>
                <a:ext cx="3568661" cy="1188720"/>
              </a:xfrm>
              <a:blipFill>
                <a:blip r:embed="rId2"/>
                <a:stretch>
                  <a:fillRect l="-3419" b="-143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ADD1C33-1C6A-489E-B3FD-7C5956E63B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906" y="2340864"/>
                <a:ext cx="4557839" cy="3634486"/>
              </a:xfrm>
            </p:spPr>
            <p:txBody>
              <a:bodyPr>
                <a:noAutofit/>
              </a:bodyPr>
              <a:lstStyle/>
              <a:p>
                <a:r>
                  <a:rPr lang="it-IT" sz="2200" dirty="0"/>
                  <a:t>A </a:t>
                </a:r>
                <a:r>
                  <a:rPr lang="it-IT" sz="2200" dirty="0" err="1"/>
                  <a:t>number</a:t>
                </a:r>
                <a:r>
                  <a:rPr lang="it-IT" sz="2200" dirty="0"/>
                  <a:t> </a:t>
                </a:r>
                <a:r>
                  <a:rPr lang="it-IT" sz="2200" dirty="0" err="1"/>
                  <a:t>is</a:t>
                </a:r>
                <a:r>
                  <a:rPr lang="it-IT" sz="2200" dirty="0"/>
                  <a:t> «</a:t>
                </a:r>
                <a:r>
                  <a:rPr lang="it-IT" sz="2200" dirty="0" err="1"/>
                  <a:t>normal</a:t>
                </a:r>
                <a:r>
                  <a:rPr lang="it-IT" sz="2200" dirty="0"/>
                  <a:t>» </a:t>
                </a:r>
                <a:r>
                  <a:rPr lang="it-IT" sz="2200" dirty="0" err="1"/>
                  <a:t>if</a:t>
                </a:r>
                <a:r>
                  <a:rPr lang="it-IT" sz="2200" dirty="0"/>
                  <a:t> </a:t>
                </a:r>
                <a:r>
                  <a:rPr lang="it-IT" sz="2200" dirty="0" err="1"/>
                  <a:t>its</a:t>
                </a:r>
                <a:r>
                  <a:rPr lang="it-IT" sz="2200" dirty="0"/>
                  <a:t> </a:t>
                </a:r>
                <a:r>
                  <a:rPr lang="it-IT" sz="2200" dirty="0" err="1"/>
                  <a:t>decimal</a:t>
                </a:r>
                <a:r>
                  <a:rPr lang="it-IT" sz="2200" dirty="0"/>
                  <a:t> </a:t>
                </a:r>
                <a:r>
                  <a:rPr lang="it-IT" sz="2200" dirty="0" err="1"/>
                  <a:t>digits</a:t>
                </a:r>
                <a:r>
                  <a:rPr lang="it-IT" sz="2200" dirty="0"/>
                  <a:t> </a:t>
                </a:r>
                <a:r>
                  <a:rPr lang="it-IT" sz="2200" dirty="0" err="1"/>
                  <a:t>occur</a:t>
                </a:r>
                <a:r>
                  <a:rPr lang="it-IT" sz="2200" dirty="0"/>
                  <a:t> with the </a:t>
                </a:r>
                <a:r>
                  <a:rPr lang="it-IT" sz="2200" dirty="0" err="1"/>
                  <a:t>same</a:t>
                </a:r>
                <a:r>
                  <a:rPr lang="it-IT" sz="2200" dirty="0"/>
                  <a:t> frequency. </a:t>
                </a:r>
              </a:p>
              <a:p>
                <a:r>
                  <a:rPr lang="it-IT" sz="2200" dirty="0" err="1"/>
                  <a:t>This</a:t>
                </a:r>
                <a:r>
                  <a:rPr lang="it-IT" sz="2200" dirty="0"/>
                  <a:t> </a:t>
                </a:r>
                <a:r>
                  <a:rPr lang="it-IT" sz="2200" dirty="0" err="1"/>
                  <a:t>means</a:t>
                </a:r>
                <a:r>
                  <a:rPr lang="it-IT" sz="2200" dirty="0"/>
                  <a:t> </a:t>
                </a:r>
                <a:r>
                  <a:rPr lang="it-IT" sz="2200" dirty="0" err="1"/>
                  <a:t>that</a:t>
                </a:r>
                <a:r>
                  <a:rPr lang="it-IT" sz="2200" dirty="0"/>
                  <a:t> </a:t>
                </a:r>
                <a:r>
                  <a:rPr lang="it-IT" sz="2200" dirty="0" err="1"/>
                  <a:t>each</a:t>
                </a:r>
                <a:r>
                  <a:rPr lang="it-IT" sz="2200" dirty="0"/>
                  <a:t> </a:t>
                </a:r>
                <a:r>
                  <a:rPr lang="it-IT" sz="2200" dirty="0" err="1"/>
                  <a:t>digit</a:t>
                </a:r>
                <a:r>
                  <a:rPr lang="it-IT" sz="2200" dirty="0"/>
                  <a:t> </a:t>
                </a:r>
                <a:r>
                  <a:rPr lang="it-IT" sz="2200" dirty="0" err="1"/>
                  <a:t>value</a:t>
                </a:r>
                <a:r>
                  <a:rPr lang="it-IT" sz="2200" dirty="0"/>
                  <a:t> in base </a:t>
                </a:r>
                <a14:m>
                  <m:oMath xmlns:m="http://schemas.openxmlformats.org/officeDocument/2006/math">
                    <m:r>
                      <a:rPr lang="it-IT" sz="2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it-IT" sz="2200" dirty="0"/>
                  <a:t> </a:t>
                </a:r>
                <a:r>
                  <a:rPr lang="it-IT" sz="2200" dirty="0" err="1"/>
                  <a:t>has</a:t>
                </a:r>
                <a:r>
                  <a:rPr lang="it-IT" sz="2200" dirty="0"/>
                  <a:t> the </a:t>
                </a:r>
                <a:r>
                  <a:rPr lang="it-IT" sz="2200" dirty="0" err="1"/>
                  <a:t>same</a:t>
                </a:r>
                <a:r>
                  <a:rPr lang="it-IT" sz="2200" dirty="0"/>
                  <a:t> </a:t>
                </a:r>
                <a:r>
                  <a:rPr lang="it-IT" sz="2200" dirty="0" err="1"/>
                  <a:t>density</a:t>
                </a:r>
                <a:r>
                  <a:rPr lang="it-IT" sz="2200" dirty="0"/>
                  <a:t> </a:t>
                </a:r>
                <a14:m>
                  <m:oMath xmlns:m="http://schemas.openxmlformats.org/officeDocument/2006/math">
                    <m:r>
                      <a:rPr lang="it-IT" sz="2200" b="0" i="0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it-IT" sz="22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it-IT" sz="2200" dirty="0"/>
                  <a:t>.</a:t>
                </a:r>
              </a:p>
              <a:p>
                <a:r>
                  <a:rPr lang="it-IT" sz="2200" dirty="0"/>
                  <a:t>No finite </a:t>
                </a:r>
                <a:r>
                  <a:rPr lang="it-IT" sz="2200" dirty="0" err="1"/>
                  <a:t>combination</a:t>
                </a:r>
                <a:r>
                  <a:rPr lang="it-IT" sz="2200" dirty="0"/>
                  <a:t> of </a:t>
                </a:r>
                <a:r>
                  <a:rPr lang="it-IT" sz="2200" dirty="0" err="1"/>
                  <a:t>digits</a:t>
                </a:r>
                <a:r>
                  <a:rPr lang="it-IT" sz="2200" dirty="0"/>
                  <a:t> of a </a:t>
                </a:r>
                <a:r>
                  <a:rPr lang="it-IT" sz="2200" dirty="0" err="1"/>
                  <a:t>given</a:t>
                </a:r>
                <a:r>
                  <a:rPr lang="it-IT" sz="2200" dirty="0"/>
                  <a:t> </a:t>
                </a:r>
                <a:r>
                  <a:rPr lang="it-IT" sz="2200" dirty="0" err="1"/>
                  <a:t>length</a:t>
                </a:r>
                <a:r>
                  <a:rPr lang="it-IT" sz="2200" dirty="0"/>
                  <a:t> </a:t>
                </a:r>
                <a:r>
                  <a:rPr lang="it-IT" sz="2200" dirty="0" err="1"/>
                  <a:t>occurs</a:t>
                </a:r>
                <a:r>
                  <a:rPr lang="it-IT" sz="2200" dirty="0"/>
                  <a:t> more </a:t>
                </a:r>
                <a:r>
                  <a:rPr lang="it-IT" sz="2200" dirty="0" err="1"/>
                  <a:t>frequently</a:t>
                </a:r>
                <a:r>
                  <a:rPr lang="it-IT" sz="2200" dirty="0"/>
                  <a:t> </a:t>
                </a:r>
                <a:r>
                  <a:rPr lang="it-IT" sz="2200" dirty="0" err="1"/>
                  <a:t>than</a:t>
                </a:r>
                <a:r>
                  <a:rPr lang="it-IT" sz="2200" dirty="0"/>
                  <a:t> </a:t>
                </a:r>
                <a:r>
                  <a:rPr lang="it-IT" sz="2200" dirty="0" err="1"/>
                  <a:t>any</a:t>
                </a:r>
                <a:r>
                  <a:rPr lang="it-IT" sz="2200" dirty="0"/>
                  <a:t> </a:t>
                </a:r>
                <a:r>
                  <a:rPr lang="it-IT" sz="2200" dirty="0" err="1"/>
                  <a:t>other</a:t>
                </a:r>
                <a:r>
                  <a:rPr lang="it-IT" sz="2200" dirty="0"/>
                  <a:t> </a:t>
                </a:r>
                <a:r>
                  <a:rPr lang="it-IT" sz="2200" dirty="0" err="1"/>
                  <a:t>combination</a:t>
                </a:r>
                <a:r>
                  <a:rPr lang="it-IT" sz="2200" dirty="0"/>
                  <a:t> of the </a:t>
                </a:r>
                <a:r>
                  <a:rPr lang="it-IT" sz="2200" dirty="0" err="1"/>
                  <a:t>same</a:t>
                </a:r>
                <a:r>
                  <a:rPr lang="it-IT" sz="2200" dirty="0"/>
                  <a:t> </a:t>
                </a:r>
                <a:r>
                  <a:rPr lang="it-IT" sz="2200" dirty="0" err="1"/>
                  <a:t>length</a:t>
                </a:r>
                <a:r>
                  <a:rPr lang="it-IT" sz="2200" dirty="0"/>
                  <a:t>.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ADD1C33-1C6A-489E-B3FD-7C5956E63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906" y="2340864"/>
                <a:ext cx="4557839" cy="3634486"/>
              </a:xfrm>
              <a:blipFill>
                <a:blip r:embed="rId3"/>
                <a:stretch>
                  <a:fillRect l="-936" r="-802" b="-1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AF6B8A2D-EC44-42C1-86CB-255CAB1A9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4152" y="10"/>
            <a:ext cx="685799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7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7F9281B4-19AE-43B3-B1AE-0BA2470109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906" y="702155"/>
                <a:ext cx="3568661" cy="1269713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7F9281B4-19AE-43B3-B1AE-0BA2470109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906" y="702155"/>
                <a:ext cx="3568661" cy="12697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ADD1C33-1C6A-489E-B3FD-7C5956E63B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906" y="2340864"/>
                <a:ext cx="4503708" cy="3634486"/>
              </a:xfrm>
            </p:spPr>
            <p:txBody>
              <a:bodyPr>
                <a:noAutofit/>
              </a:bodyPr>
              <a:lstStyle/>
              <a:p>
                <a:r>
                  <a:rPr lang="it-IT" sz="2200" dirty="0" err="1"/>
                  <a:t>Convert</a:t>
                </a:r>
                <a:r>
                  <a:rPr lang="it-IT" sz="2200" dirty="0"/>
                  <a:t> the </a:t>
                </a:r>
                <a:r>
                  <a:rPr lang="it-IT" sz="2200" dirty="0" err="1"/>
                  <a:t>alphabet</a:t>
                </a:r>
                <a:r>
                  <a:rPr lang="it-IT" sz="2200" dirty="0"/>
                  <a:t> to a </a:t>
                </a:r>
                <a:r>
                  <a:rPr lang="it-IT" sz="2200" dirty="0" err="1"/>
                  <a:t>series</a:t>
                </a:r>
                <a:r>
                  <a:rPr lang="it-IT" sz="2200" dirty="0"/>
                  <a:t> of </a:t>
                </a:r>
                <a:r>
                  <a:rPr lang="it-IT" sz="2200" dirty="0" err="1"/>
                  <a:t>integer</a:t>
                </a:r>
                <a:r>
                  <a:rPr lang="it-IT" sz="2200" dirty="0"/>
                  <a:t>.</a:t>
                </a:r>
              </a:p>
              <a:p>
                <a:pPr lvl="1"/>
                <a:r>
                  <a:rPr lang="it-IT" sz="2200" dirty="0"/>
                  <a:t>A = 1</a:t>
                </a:r>
              </a:p>
              <a:p>
                <a:pPr lvl="1"/>
                <a:r>
                  <a:rPr lang="it-IT" sz="2200" dirty="0"/>
                  <a:t>B = 2</a:t>
                </a:r>
              </a:p>
              <a:p>
                <a:pPr lvl="1"/>
                <a:r>
                  <a:rPr lang="it-IT" sz="2200" dirty="0"/>
                  <a:t>…</a:t>
                </a:r>
              </a:p>
              <a:p>
                <a:r>
                  <a:rPr lang="it-IT" sz="2200" dirty="0" err="1"/>
                  <a:t>Add</a:t>
                </a:r>
                <a:r>
                  <a:rPr lang="it-IT" sz="2200" dirty="0"/>
                  <a:t> in some </a:t>
                </a:r>
                <a:r>
                  <a:rPr lang="it-IT" sz="2200" dirty="0" err="1"/>
                  <a:t>punctuation</a:t>
                </a:r>
                <a:r>
                  <a:rPr lang="it-IT" sz="2200" dirty="0"/>
                  <a:t> for </a:t>
                </a:r>
                <a:r>
                  <a:rPr lang="it-IT" sz="2200" dirty="0" err="1"/>
                  <a:t>clarity</a:t>
                </a:r>
                <a:r>
                  <a:rPr lang="it-IT" sz="2200" dirty="0"/>
                  <a:t>.</a:t>
                </a:r>
              </a:p>
              <a:p>
                <a:r>
                  <a:rPr lang="it-IT" sz="2200" dirty="0" err="1"/>
                  <a:t>Think</a:t>
                </a:r>
                <a:r>
                  <a:rPr lang="it-IT" sz="2200" dirty="0"/>
                  <a:t> of a </a:t>
                </a:r>
                <a:r>
                  <a:rPr lang="it-IT" sz="2200" dirty="0" err="1"/>
                  <a:t>sentence</a:t>
                </a:r>
                <a:r>
                  <a:rPr lang="it-IT" sz="2200" dirty="0"/>
                  <a:t> and </a:t>
                </a:r>
                <a:r>
                  <a:rPr lang="it-IT" sz="2200" dirty="0" err="1"/>
                  <a:t>convert</a:t>
                </a:r>
                <a:r>
                  <a:rPr lang="it-IT" sz="2200" dirty="0"/>
                  <a:t> </a:t>
                </a:r>
                <a:r>
                  <a:rPr lang="it-IT" sz="2200" dirty="0" err="1"/>
                  <a:t>it</a:t>
                </a:r>
                <a:r>
                  <a:rPr lang="it-IT" sz="2200" dirty="0"/>
                  <a:t>.</a:t>
                </a:r>
              </a:p>
              <a:p>
                <a:r>
                  <a:rPr lang="it-IT" sz="2200" dirty="0"/>
                  <a:t>Look for </a:t>
                </a:r>
                <a:r>
                  <a:rPr lang="it-IT" sz="2200" dirty="0" err="1"/>
                  <a:t>this</a:t>
                </a:r>
                <a:r>
                  <a:rPr lang="it-IT" sz="2200" dirty="0"/>
                  <a:t> </a:t>
                </a:r>
                <a:r>
                  <a:rPr lang="it-IT" sz="2200" dirty="0" err="1"/>
                  <a:t>sequence</a:t>
                </a:r>
                <a:r>
                  <a:rPr lang="it-IT" sz="2200" dirty="0"/>
                  <a:t> inside </a:t>
                </a:r>
                <a14:m>
                  <m:oMath xmlns:m="http://schemas.openxmlformats.org/officeDocument/2006/math">
                    <m:r>
                      <a:rPr lang="it-IT" sz="22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t-IT" sz="2200" dirty="0"/>
                  <a:t>. 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ADD1C33-1C6A-489E-B3FD-7C5956E63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906" y="2340864"/>
                <a:ext cx="4503708" cy="3634486"/>
              </a:xfrm>
              <a:blipFill>
                <a:blip r:embed="rId3"/>
                <a:stretch>
                  <a:fillRect l="-947" t="-5705" r="-2571" b="-80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AF6B8A2D-EC44-42C1-86CB-255CAB1A9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3"/>
          <a:stretch/>
        </p:blipFill>
        <p:spPr>
          <a:xfrm>
            <a:off x="5113614" y="1320788"/>
            <a:ext cx="6735272" cy="46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8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9281B4-19AE-43B3-B1AE-0BA24701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>
            <a:normAutofit/>
          </a:bodyPr>
          <a:lstStyle/>
          <a:p>
            <a:pPr/>
            <a:r>
              <a:rPr lang="it-IT" dirty="0"/>
              <a:t>«Hi, jam»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DD1C33-1C6A-489E-B3FD-7C5956E63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1971532"/>
            <a:ext cx="11277294" cy="3634486"/>
          </a:xfrm>
        </p:spPr>
        <p:txBody>
          <a:bodyPr>
            <a:normAutofit/>
          </a:bodyPr>
          <a:lstStyle/>
          <a:p>
            <a:r>
              <a:rPr lang="it-IT" sz="3200" dirty="0"/>
              <a:t>…95932721377826426690</a:t>
            </a:r>
            <a:r>
              <a:rPr lang="it-IT" sz="3200" b="1" dirty="0"/>
              <a:t>8910113</a:t>
            </a:r>
            <a:r>
              <a:rPr lang="it-IT" sz="3200" dirty="0"/>
              <a:t>18904386135238854709…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E8EF596-673E-45AB-93D3-469FE61EC717}"/>
              </a:ext>
            </a:extLst>
          </p:cNvPr>
          <p:cNvSpPr/>
          <p:nvPr/>
        </p:nvSpPr>
        <p:spPr>
          <a:xfrm>
            <a:off x="5403273" y="3516868"/>
            <a:ext cx="1683327" cy="59228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B458246-F4B9-4F7D-87A2-F7370CB2685E}"/>
              </a:ext>
            </a:extLst>
          </p:cNvPr>
          <p:cNvSpPr/>
          <p:nvPr/>
        </p:nvSpPr>
        <p:spPr>
          <a:xfrm>
            <a:off x="3576205" y="5606018"/>
            <a:ext cx="2053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Position #31433557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F9BC852F-9C8D-4B8F-87D2-0FF88637FDD0}"/>
              </a:ext>
            </a:extLst>
          </p:cNvPr>
          <p:cNvSpPr/>
          <p:nvPr/>
        </p:nvSpPr>
        <p:spPr>
          <a:xfrm rot="18728548">
            <a:off x="4893776" y="4651553"/>
            <a:ext cx="1423555" cy="436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5B777EA0-28B2-4333-B1FF-B4152195DB36}"/>
              </a:ext>
            </a:extLst>
          </p:cNvPr>
          <p:cNvSpPr txBox="1">
            <a:spLocks/>
          </p:cNvSpPr>
          <p:nvPr/>
        </p:nvSpPr>
        <p:spPr>
          <a:xfrm>
            <a:off x="5586998" y="3165155"/>
            <a:ext cx="1793858" cy="549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200" dirty="0"/>
              <a:t>HI JAM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CC9461C-2D27-4536-BC21-14C59D33317E}"/>
              </a:ext>
            </a:extLst>
          </p:cNvPr>
          <p:cNvSpPr txBox="1">
            <a:spLocks/>
          </p:cNvSpPr>
          <p:nvPr/>
        </p:nvSpPr>
        <p:spPr>
          <a:xfrm>
            <a:off x="3440930" y="3155864"/>
            <a:ext cx="820729" cy="549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200" dirty="0"/>
              <a:t>8</a:t>
            </a:r>
            <a:r>
              <a:rPr lang="it-IT" sz="3200" baseline="30000" dirty="0"/>
              <a:t>th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2E7B45A1-D733-4D71-9D05-110EF4E84FC2}"/>
              </a:ext>
            </a:extLst>
          </p:cNvPr>
          <p:cNvSpPr txBox="1">
            <a:spLocks/>
          </p:cNvSpPr>
          <p:nvPr/>
        </p:nvSpPr>
        <p:spPr>
          <a:xfrm>
            <a:off x="4431799" y="4195987"/>
            <a:ext cx="820729" cy="549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200" dirty="0"/>
              <a:t>9</a:t>
            </a:r>
            <a:r>
              <a:rPr lang="it-IT" sz="3200" baseline="30000" dirty="0"/>
              <a:t>th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30C6F70F-352F-490F-AF72-1770A882BB4E}"/>
              </a:ext>
            </a:extLst>
          </p:cNvPr>
          <p:cNvSpPr txBox="1">
            <a:spLocks/>
          </p:cNvSpPr>
          <p:nvPr/>
        </p:nvSpPr>
        <p:spPr>
          <a:xfrm>
            <a:off x="5825989" y="4787822"/>
            <a:ext cx="820729" cy="549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200" dirty="0"/>
              <a:t>10</a:t>
            </a:r>
            <a:r>
              <a:rPr lang="it-IT" sz="3200" baseline="30000" dirty="0"/>
              <a:t>th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1ABCB5EB-79A8-4203-B3C5-0BC0A4F40685}"/>
              </a:ext>
            </a:extLst>
          </p:cNvPr>
          <p:cNvSpPr txBox="1">
            <a:spLocks/>
          </p:cNvSpPr>
          <p:nvPr/>
        </p:nvSpPr>
        <p:spPr>
          <a:xfrm>
            <a:off x="7325591" y="4195987"/>
            <a:ext cx="820729" cy="549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200" dirty="0"/>
              <a:t>1</a:t>
            </a:r>
            <a:r>
              <a:rPr lang="it-IT" sz="3200" baseline="30000" dirty="0"/>
              <a:t>st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2EBDDCF4-4604-485C-9044-E948ACD3BEE6}"/>
              </a:ext>
            </a:extLst>
          </p:cNvPr>
          <p:cNvSpPr txBox="1">
            <a:spLocks/>
          </p:cNvSpPr>
          <p:nvPr/>
        </p:nvSpPr>
        <p:spPr>
          <a:xfrm>
            <a:off x="8252426" y="3154087"/>
            <a:ext cx="820729" cy="549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200" dirty="0"/>
              <a:t>13</a:t>
            </a:r>
            <a:r>
              <a:rPr lang="it-IT" sz="3200" baseline="30000" dirty="0"/>
              <a:t>th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A98628D2-A70B-488F-8F89-E3067B271AE5}"/>
              </a:ext>
            </a:extLst>
          </p:cNvPr>
          <p:cNvCxnSpPr>
            <a:stCxn id="8" idx="1"/>
            <a:endCxn id="9" idx="3"/>
          </p:cNvCxnSpPr>
          <p:nvPr/>
        </p:nvCxnSpPr>
        <p:spPr>
          <a:xfrm flipH="1" flipV="1">
            <a:off x="4261659" y="3430777"/>
            <a:ext cx="1325339" cy="92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A6E31915-F270-49DA-8FFA-7A1A127B6986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5252528" y="3745916"/>
            <a:ext cx="731497" cy="7249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5E1BE554-32C3-4C2B-BF18-D73CFDA52BF2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236354" y="3717658"/>
            <a:ext cx="0" cy="10701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191CF999-75C3-484C-A891-4EE0604A0E84}"/>
              </a:ext>
            </a:extLst>
          </p:cNvPr>
          <p:cNvCxnSpPr>
            <a:cxnSpLocks/>
            <a:stCxn id="8" idx="2"/>
            <a:endCxn id="12" idx="1"/>
          </p:cNvCxnSpPr>
          <p:nvPr/>
        </p:nvCxnSpPr>
        <p:spPr>
          <a:xfrm>
            <a:off x="6483927" y="3714981"/>
            <a:ext cx="841664" cy="7559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BE73B424-E1AA-4C45-92B8-5E199F63D2C6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7009591" y="3429000"/>
            <a:ext cx="1242835" cy="110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2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1" animBg="1"/>
      <p:bldP spid="6" grpId="0"/>
      <p:bldP spid="7" grpId="1" animBg="1"/>
      <p:bldP spid="8" grpId="0" build="p"/>
      <p:bldP spid="8" grpId="1" build="allAtOnce"/>
      <p:bldP spid="9" grpId="0" build="p"/>
      <p:bldP spid="9" grpId="1" build="allAtOnce"/>
      <p:bldP spid="10" grpId="0" build="p"/>
      <p:bldP spid="10" grpId="1" build="allAtOnce"/>
      <p:bldP spid="11" grpId="0" build="p"/>
      <p:bldP spid="11" grpId="1" build="allAtOnce"/>
      <p:bldP spid="12" grpId="0" build="p"/>
      <p:bldP spid="12" grpId="1" build="allAtOnce"/>
      <p:bldP spid="13" grpId="0" build="p"/>
      <p:bldP spid="13" grpI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9281B4-19AE-43B3-B1AE-0BA24701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>
            <a:normAutofit/>
          </a:bodyPr>
          <a:lstStyle/>
          <a:p>
            <a:pPr/>
            <a:r>
              <a:rPr lang="it-IT" dirty="0"/>
              <a:t>My phone </a:t>
            </a:r>
            <a:r>
              <a:rPr lang="it-IT" dirty="0" err="1"/>
              <a:t>number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DD1C33-1C6A-489E-B3FD-7C5956E63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1971532"/>
            <a:ext cx="11277294" cy="3634486"/>
          </a:xfrm>
        </p:spPr>
        <p:txBody>
          <a:bodyPr>
            <a:normAutofit/>
          </a:bodyPr>
          <a:lstStyle/>
          <a:p>
            <a:r>
              <a:rPr lang="it-IT" sz="3200" dirty="0"/>
              <a:t>…9437530090512242453</a:t>
            </a:r>
            <a:r>
              <a:rPr lang="it-IT" sz="3200" b="1" dirty="0"/>
              <a:t>3384421221</a:t>
            </a:r>
            <a:r>
              <a:rPr lang="it-IT" sz="3200" dirty="0"/>
              <a:t>9294360233720463920…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B458246-F4B9-4F7D-87A2-F7370CB2685E}"/>
              </a:ext>
            </a:extLst>
          </p:cNvPr>
          <p:cNvSpPr/>
          <p:nvPr/>
        </p:nvSpPr>
        <p:spPr>
          <a:xfrm>
            <a:off x="3576204" y="5606018"/>
            <a:ext cx="2405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Position #152440262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F9BC852F-9C8D-4B8F-87D2-0FF88637FDD0}"/>
              </a:ext>
            </a:extLst>
          </p:cNvPr>
          <p:cNvSpPr/>
          <p:nvPr/>
        </p:nvSpPr>
        <p:spPr>
          <a:xfrm rot="18728548">
            <a:off x="4893776" y="4651553"/>
            <a:ext cx="1423555" cy="436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Immagine che contiene interni, piastrellato, fotografia, bianco&#10;&#10;Descrizione generata automaticamente">
            <a:extLst>
              <a:ext uri="{FF2B5EF4-FFF2-40B4-BE49-F238E27FC236}">
                <a16:creationId xmlns:a16="http://schemas.microsoft.com/office/drawing/2014/main" id="{9DF2371E-5109-450F-9864-F5F31451C0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3" t="11919" r="12424" b="13257"/>
          <a:stretch/>
        </p:blipFill>
        <p:spPr>
          <a:xfrm rot="5400000">
            <a:off x="5389506" y="3379200"/>
            <a:ext cx="593836" cy="819151"/>
          </a:xfrm>
          <a:prstGeom prst="rect">
            <a:avLst/>
          </a:prstGeom>
        </p:spPr>
      </p:pic>
      <p:pic>
        <p:nvPicPr>
          <p:cNvPr id="10" name="Immagine 9" descr="Immagine che contiene interni, piastrellato, fotografia, bianco&#10;&#10;Descrizione generata automaticamente">
            <a:extLst>
              <a:ext uri="{FF2B5EF4-FFF2-40B4-BE49-F238E27FC236}">
                <a16:creationId xmlns:a16="http://schemas.microsoft.com/office/drawing/2014/main" id="{1078640C-AEBB-453F-876C-95234F9240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3" t="11919" r="12424" b="13257"/>
          <a:stretch/>
        </p:blipFill>
        <p:spPr>
          <a:xfrm rot="5400000">
            <a:off x="6094356" y="3375002"/>
            <a:ext cx="593836" cy="819151"/>
          </a:xfrm>
          <a:prstGeom prst="rect">
            <a:avLst/>
          </a:prstGeom>
        </p:spPr>
      </p:pic>
      <p:pic>
        <p:nvPicPr>
          <p:cNvPr id="11" name="Immagine 10" descr="Immagine che contiene interni, piastrellato, fotografia, bianco&#10;&#10;Descrizione generata automaticamente">
            <a:extLst>
              <a:ext uri="{FF2B5EF4-FFF2-40B4-BE49-F238E27FC236}">
                <a16:creationId xmlns:a16="http://schemas.microsoft.com/office/drawing/2014/main" id="{CE677CE7-F4FB-4F89-86B9-012FF3C870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3" t="11919" r="12424" b="24393"/>
          <a:stretch/>
        </p:blipFill>
        <p:spPr>
          <a:xfrm rot="16200000">
            <a:off x="6852550" y="3440159"/>
            <a:ext cx="593836" cy="69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1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7F9281B4-19AE-43B3-B1AE-0BA2470109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906" y="702156"/>
                <a:ext cx="3795839" cy="118872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t-IT" dirty="0"/>
                  <a:t> = Library of </a:t>
                </a:r>
                <a:r>
                  <a:rPr lang="it-IT" dirty="0" err="1"/>
                  <a:t>babel</a:t>
                </a:r>
                <a:endParaRPr lang="it-IT" dirty="0"/>
              </a:p>
            </p:txBody>
          </p:sp>
        </mc:Choice>
        <mc:Fallback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7F9281B4-19AE-43B3-B1AE-0BA2470109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906" y="702156"/>
                <a:ext cx="3795839" cy="1188720"/>
              </a:xfrm>
              <a:blipFill>
                <a:blip r:embed="rId2"/>
                <a:stretch>
                  <a:fillRect r="-2408" b="-143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DD1C33-1C6A-489E-B3FD-7C5956E63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r>
              <a:rPr lang="it-IT" sz="2200" dirty="0" err="1"/>
              <a:t>Think</a:t>
            </a:r>
            <a:r>
              <a:rPr lang="it-IT" sz="2200" dirty="0"/>
              <a:t> of </a:t>
            </a:r>
            <a:r>
              <a:rPr lang="it-IT" sz="2200" dirty="0" err="1"/>
              <a:t>any</a:t>
            </a:r>
            <a:r>
              <a:rPr lang="it-IT" sz="2200" dirty="0"/>
              <a:t> </a:t>
            </a:r>
            <a:r>
              <a:rPr lang="it-IT" sz="2200" dirty="0" err="1"/>
              <a:t>sequence</a:t>
            </a:r>
            <a:r>
              <a:rPr lang="it-IT" sz="2200" dirty="0"/>
              <a:t>: </a:t>
            </a:r>
            <a:r>
              <a:rPr lang="it-IT" sz="2200" dirty="0" err="1"/>
              <a:t>it’s</a:t>
            </a:r>
            <a:r>
              <a:rPr lang="it-IT" sz="2200" dirty="0"/>
              <a:t> inside </a:t>
            </a:r>
            <a:r>
              <a:rPr lang="it-IT" sz="2200" dirty="0" err="1"/>
              <a:t>there</a:t>
            </a:r>
            <a:r>
              <a:rPr lang="it-IT" sz="2200" dirty="0"/>
              <a:t>, </a:t>
            </a:r>
            <a:r>
              <a:rPr lang="it-IT" sz="2200" dirty="0" err="1"/>
              <a:t>somewhere</a:t>
            </a:r>
            <a:r>
              <a:rPr lang="it-IT" sz="2200" dirty="0"/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F6B8A2D-EC44-42C1-86CB-255CAB1A9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" r="18868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82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7F9281B4-19AE-43B3-B1AE-0BA2470109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906" y="702156"/>
                <a:ext cx="3853939" cy="118872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t-IT" dirty="0"/>
                  <a:t> = Library of </a:t>
                </a:r>
                <a:r>
                  <a:rPr lang="it-IT" dirty="0" err="1"/>
                  <a:t>babel</a:t>
                </a:r>
                <a:endParaRPr lang="it-IT" dirty="0"/>
              </a:p>
            </p:txBody>
          </p:sp>
        </mc:Choice>
        <mc:Fallback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7F9281B4-19AE-43B3-B1AE-0BA2470109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906" y="702156"/>
                <a:ext cx="3853939" cy="1188720"/>
              </a:xfrm>
              <a:blipFill>
                <a:blip r:embed="rId2"/>
                <a:stretch>
                  <a:fillRect r="-949" b="-143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DD1C33-1C6A-489E-B3FD-7C5956E63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988306"/>
            <a:ext cx="11277294" cy="3634486"/>
          </a:xfrm>
        </p:spPr>
        <p:txBody>
          <a:bodyPr>
            <a:normAutofit/>
          </a:bodyPr>
          <a:lstStyle/>
          <a:p>
            <a:r>
              <a:rPr lang="it-IT" sz="3200" dirty="0"/>
              <a:t>3.1415926535897932384626433832795028841971693993751…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B458246-F4B9-4F7D-87A2-F7370CB2685E}"/>
              </a:ext>
            </a:extLst>
          </p:cNvPr>
          <p:cNvSpPr/>
          <p:nvPr/>
        </p:nvSpPr>
        <p:spPr>
          <a:xfrm>
            <a:off x="3566873" y="4323424"/>
            <a:ext cx="2405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Position #?</a:t>
            </a:r>
          </a:p>
        </p:txBody>
      </p:sp>
      <p:pic>
        <p:nvPicPr>
          <p:cNvPr id="5" name="Immagine 4" descr="Immagine che contiene tavolo, segnale&#10;&#10;Descrizione generata automaticamente">
            <a:extLst>
              <a:ext uri="{FF2B5EF4-FFF2-40B4-BE49-F238E27FC236}">
                <a16:creationId xmlns:a16="http://schemas.microsoft.com/office/drawing/2014/main" id="{BDBB68FF-66D6-421C-9408-66CC23CA9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99" y="3536063"/>
            <a:ext cx="1973759" cy="3156685"/>
          </a:xfrm>
          <a:prstGeom prst="rect">
            <a:avLst/>
          </a:prstGeom>
        </p:spPr>
      </p:pic>
      <p:sp>
        <p:nvSpPr>
          <p:cNvPr id="8" name="Freccia curva 7">
            <a:extLst>
              <a:ext uri="{FF2B5EF4-FFF2-40B4-BE49-F238E27FC236}">
                <a16:creationId xmlns:a16="http://schemas.microsoft.com/office/drawing/2014/main" id="{A38D2D7C-2403-4D13-9467-11801BEF7532}"/>
              </a:ext>
            </a:extLst>
          </p:cNvPr>
          <p:cNvSpPr/>
          <p:nvPr/>
        </p:nvSpPr>
        <p:spPr>
          <a:xfrm rot="16200000">
            <a:off x="4999301" y="3618271"/>
            <a:ext cx="1667241" cy="1779639"/>
          </a:xfrm>
          <a:prstGeom prst="bentArrow">
            <a:avLst>
              <a:gd name="adj1" fmla="val 18844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F9281B4-19AE-43B3-B1AE-0BA24701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>
            <a:normAutofit/>
          </a:bodyPr>
          <a:lstStyle/>
          <a:p>
            <a:r>
              <a:rPr lang="it-IT" dirty="0"/>
              <a:t>THE LIBRARY OF BABEL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DD1C33-1C6A-489E-B3FD-7C5956E63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pPr algn="just"/>
            <a:r>
              <a:rPr lang="it-IT" sz="2200" dirty="0"/>
              <a:t>A short story (1941) by </a:t>
            </a:r>
            <a:r>
              <a:rPr lang="it-IT" sz="2200" dirty="0" err="1"/>
              <a:t>Argentinian</a:t>
            </a:r>
            <a:r>
              <a:rPr lang="it-IT" sz="2200" dirty="0"/>
              <a:t> </a:t>
            </a:r>
            <a:r>
              <a:rPr lang="it-IT" sz="2200" dirty="0" err="1"/>
              <a:t>author</a:t>
            </a:r>
            <a:r>
              <a:rPr lang="it-IT" sz="2200" dirty="0"/>
              <a:t> Jorge Luis Borges.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F6B8A2D-EC44-42C1-86CB-255CAB1A9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" r="18868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0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9281B4-19AE-43B3-B1AE-0BA24701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>
            <a:normAutofit/>
          </a:bodyPr>
          <a:lstStyle/>
          <a:p>
            <a:r>
              <a:rPr lang="it-IT" dirty="0"/>
              <a:t>THE LIBRARY OF BABEL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DD1C33-1C6A-489E-B3FD-7C5956E63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4117958" cy="3634486"/>
          </a:xfrm>
        </p:spPr>
        <p:txBody>
          <a:bodyPr>
            <a:noAutofit/>
          </a:bodyPr>
          <a:lstStyle/>
          <a:p>
            <a:pPr algn="just"/>
            <a:r>
              <a:rPr lang="it-IT" sz="2200" dirty="0" err="1"/>
              <a:t>Hexagonal</a:t>
            </a:r>
            <a:r>
              <a:rPr lang="it-IT" sz="2200" dirty="0"/>
              <a:t> rooms </a:t>
            </a:r>
            <a:r>
              <a:rPr lang="it-IT" sz="2200" dirty="0" err="1"/>
              <a:t>linked</a:t>
            </a:r>
            <a:r>
              <a:rPr lang="it-IT" sz="2200" dirty="0"/>
              <a:t> by </a:t>
            </a:r>
            <a:r>
              <a:rPr lang="it-IT" sz="2200" dirty="0" err="1"/>
              <a:t>corridors</a:t>
            </a:r>
            <a:r>
              <a:rPr lang="it-IT" sz="2200" dirty="0"/>
              <a:t>.</a:t>
            </a:r>
          </a:p>
          <a:p>
            <a:pPr algn="just"/>
            <a:r>
              <a:rPr lang="it-IT" sz="2200" dirty="0"/>
              <a:t>5 </a:t>
            </a:r>
            <a:r>
              <a:rPr lang="it-IT" sz="2200" dirty="0" err="1"/>
              <a:t>shelves</a:t>
            </a:r>
            <a:r>
              <a:rPr lang="it-IT" sz="2200" dirty="0"/>
              <a:t> on </a:t>
            </a:r>
            <a:r>
              <a:rPr lang="it-IT" sz="2200" dirty="0" err="1"/>
              <a:t>each</a:t>
            </a:r>
            <a:r>
              <a:rPr lang="it-IT" sz="2200" dirty="0"/>
              <a:t> </a:t>
            </a:r>
            <a:r>
              <a:rPr lang="it-IT" sz="2200" dirty="0" err="1"/>
              <a:t>wall</a:t>
            </a:r>
            <a:r>
              <a:rPr lang="it-IT" sz="2200" dirty="0"/>
              <a:t>. On </a:t>
            </a:r>
            <a:r>
              <a:rPr lang="it-IT" sz="2200" dirty="0" err="1"/>
              <a:t>each</a:t>
            </a:r>
            <a:r>
              <a:rPr lang="it-IT" sz="2200" dirty="0"/>
              <a:t> </a:t>
            </a:r>
            <a:r>
              <a:rPr lang="it-IT" sz="2200" dirty="0" err="1"/>
              <a:t>shelf</a:t>
            </a:r>
            <a:r>
              <a:rPr lang="it-IT" sz="2200" dirty="0"/>
              <a:t>, 32 books can be </a:t>
            </a:r>
            <a:r>
              <a:rPr lang="it-IT" sz="2200" dirty="0" err="1"/>
              <a:t>found</a:t>
            </a:r>
            <a:r>
              <a:rPr lang="it-IT" sz="2200" dirty="0"/>
              <a:t>.</a:t>
            </a:r>
          </a:p>
          <a:p>
            <a:pPr algn="just"/>
            <a:r>
              <a:rPr lang="it-IT" sz="2200" dirty="0" err="1"/>
              <a:t>Each</a:t>
            </a:r>
            <a:r>
              <a:rPr lang="it-IT" sz="2200" dirty="0"/>
              <a:t> book </a:t>
            </a:r>
            <a:r>
              <a:rPr lang="it-IT" sz="2200" dirty="0" err="1"/>
              <a:t>is</a:t>
            </a:r>
            <a:r>
              <a:rPr lang="it-IT" sz="2200" dirty="0"/>
              <a:t> made of 410 pages, </a:t>
            </a:r>
            <a:r>
              <a:rPr lang="it-IT" sz="2200" dirty="0" err="1"/>
              <a:t>each</a:t>
            </a:r>
            <a:r>
              <a:rPr lang="it-IT" sz="2200" dirty="0"/>
              <a:t> </a:t>
            </a:r>
            <a:r>
              <a:rPr lang="it-IT" sz="2200" dirty="0" err="1"/>
              <a:t>containing</a:t>
            </a:r>
            <a:r>
              <a:rPr lang="it-IT" sz="2200" dirty="0"/>
              <a:t> 40 lines of 40 </a:t>
            </a:r>
            <a:r>
              <a:rPr lang="it-IT" sz="2200" dirty="0" err="1"/>
              <a:t>letters</a:t>
            </a:r>
            <a:r>
              <a:rPr lang="it-IT" sz="2200" dirty="0"/>
              <a:t>.</a:t>
            </a:r>
          </a:p>
          <a:p>
            <a:pPr algn="just"/>
            <a:r>
              <a:rPr lang="it-IT" sz="2200" dirty="0"/>
              <a:t>The </a:t>
            </a:r>
            <a:r>
              <a:rPr lang="it-IT" sz="2200" dirty="0" err="1"/>
              <a:t>letters</a:t>
            </a:r>
            <a:r>
              <a:rPr lang="it-IT" sz="2200" dirty="0"/>
              <a:t> are the 26 symbols of the </a:t>
            </a:r>
            <a:r>
              <a:rPr lang="it-IT" sz="2200" dirty="0" err="1"/>
              <a:t>alphabet</a:t>
            </a:r>
            <a:r>
              <a:rPr lang="it-IT" sz="2200" dirty="0"/>
              <a:t> + some </a:t>
            </a:r>
            <a:r>
              <a:rPr lang="it-IT" sz="2200" dirty="0" err="1"/>
              <a:t>punctuation</a:t>
            </a:r>
            <a:r>
              <a:rPr lang="it-IT" sz="2200" dirty="0"/>
              <a:t>. </a:t>
            </a:r>
            <a:r>
              <a:rPr lang="it-IT" sz="2200" dirty="0" err="1"/>
              <a:t>Say</a:t>
            </a:r>
            <a:r>
              <a:rPr lang="it-IT" sz="2200" dirty="0"/>
              <a:t> 30 </a:t>
            </a:r>
            <a:r>
              <a:rPr lang="it-IT" sz="2200" dirty="0" err="1"/>
              <a:t>altogether</a:t>
            </a:r>
            <a:r>
              <a:rPr lang="it-IT" sz="2200" dirty="0"/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F6B8A2D-EC44-42C1-86CB-255CAB1A9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4935" y="1890876"/>
            <a:ext cx="4557413" cy="4084474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F3C408D-2E98-4D1C-90B0-15F48B55CA19}"/>
              </a:ext>
            </a:extLst>
          </p:cNvPr>
          <p:cNvSpPr/>
          <p:nvPr/>
        </p:nvSpPr>
        <p:spPr>
          <a:xfrm>
            <a:off x="9463368" y="6488668"/>
            <a:ext cx="2728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(https://libraryofbabel.info/)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2B3FDD2-4F8E-47FE-9A0B-93CE4F779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070" y="1700510"/>
            <a:ext cx="5812996" cy="446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2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F9281B4-19AE-43B3-B1AE-0BA24701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it-IT" dirty="0"/>
              <a:t>THE LIBRARY OF BABEL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ADD1C33-1C6A-489E-B3FD-7C5956E63B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906" y="2340864"/>
                <a:ext cx="3920530" cy="3634486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it-IT" sz="2200" dirty="0"/>
                  <a:t>Hm…</a:t>
                </a:r>
                <a:r>
                  <a:rPr lang="it-IT" sz="2200" dirty="0" err="1"/>
                  <a:t>let’s</a:t>
                </a:r>
                <a:r>
                  <a:rPr lang="it-IT" sz="2200" dirty="0"/>
                  <a:t> make some </a:t>
                </a:r>
                <a:r>
                  <a:rPr lang="it-IT" sz="2200" dirty="0" err="1"/>
                  <a:t>calculations</a:t>
                </a:r>
                <a:r>
                  <a:rPr lang="it-IT" sz="2200" dirty="0"/>
                  <a:t>…</a:t>
                </a:r>
              </a:p>
              <a:p>
                <a:pPr algn="just"/>
                <a:r>
                  <a:rPr lang="it-IT" sz="2200" dirty="0" err="1"/>
                  <a:t>Each</a:t>
                </a:r>
                <a:r>
                  <a:rPr lang="it-IT" sz="2200" dirty="0"/>
                  <a:t> book </a:t>
                </a:r>
                <a:r>
                  <a:rPr lang="it-IT" sz="2200" dirty="0" err="1"/>
                  <a:t>contains</a:t>
                </a:r>
                <a:r>
                  <a:rPr lang="it-IT" sz="2200" dirty="0"/>
                  <a:t> </a:t>
                </a:r>
                <a14:m>
                  <m:oMath xmlns:m="http://schemas.openxmlformats.org/officeDocument/2006/math"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410×40×40=656000</m:t>
                    </m:r>
                  </m:oMath>
                </a14:m>
                <a:r>
                  <a:rPr lang="it-IT" sz="2200" dirty="0"/>
                  <a:t> </a:t>
                </a:r>
                <a:r>
                  <a:rPr lang="it-IT" sz="2200" dirty="0" err="1"/>
                  <a:t>letters</a:t>
                </a:r>
                <a:r>
                  <a:rPr lang="it-IT" sz="2200" dirty="0"/>
                  <a:t>. </a:t>
                </a:r>
                <a:r>
                  <a:rPr lang="it-IT" sz="2200" dirty="0" err="1"/>
                  <a:t>We</a:t>
                </a:r>
                <a:r>
                  <a:rPr lang="it-IT" sz="2200" dirty="0"/>
                  <a:t> can </a:t>
                </a:r>
                <a:r>
                  <a:rPr lang="it-IT" sz="2200" dirty="0" err="1"/>
                  <a:t>choose</a:t>
                </a:r>
                <a:r>
                  <a:rPr lang="it-IT" sz="2200" dirty="0"/>
                  <a:t> </a:t>
                </a:r>
                <a:r>
                  <a:rPr lang="it-IT" sz="2200" dirty="0" err="1"/>
                  <a:t>between</a:t>
                </a:r>
                <a:r>
                  <a:rPr lang="it-IT" sz="2200" dirty="0"/>
                  <a:t> 30 symbols for </a:t>
                </a:r>
                <a:r>
                  <a:rPr lang="it-IT" sz="2200" dirty="0" err="1"/>
                  <a:t>each</a:t>
                </a:r>
                <a:r>
                  <a:rPr lang="it-IT" sz="2200" dirty="0"/>
                  <a:t> position.</a:t>
                </a:r>
              </a:p>
              <a:p>
                <a:pPr algn="just"/>
                <a:r>
                  <a:rPr lang="it-IT" sz="2200" dirty="0" err="1"/>
                  <a:t>This</a:t>
                </a:r>
                <a:r>
                  <a:rPr lang="it-IT" sz="2200" dirty="0"/>
                  <a:t> </a:t>
                </a:r>
                <a:r>
                  <a:rPr lang="it-IT" sz="2200" dirty="0" err="1"/>
                  <a:t>means</a:t>
                </a:r>
                <a:r>
                  <a:rPr lang="it-IT" sz="2200" dirty="0"/>
                  <a:t> </a:t>
                </a:r>
                <a:r>
                  <a:rPr lang="it-IT" sz="2200" dirty="0" err="1"/>
                  <a:t>that</a:t>
                </a:r>
                <a:r>
                  <a:rPr lang="it-IT" sz="2200" dirty="0"/>
                  <a:t> </a:t>
                </a:r>
                <a:r>
                  <a:rPr lang="it-IT" sz="2200" dirty="0" err="1"/>
                  <a:t>there</a:t>
                </a:r>
                <a:r>
                  <a:rPr lang="it-IT" sz="2200" dirty="0"/>
                  <a:t>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sz="22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it-IT" sz="2200" b="0" i="1" dirty="0" smtClean="0">
                            <a:latin typeface="Cambria Math" panose="02040503050406030204" pitchFamily="18" charset="0"/>
                          </a:rPr>
                          <m:t>656000</m:t>
                        </m:r>
                      </m:sup>
                    </m:sSup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it-IT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2200" dirty="0">
                            <a:latin typeface="Cambria Math" panose="02040503050406030204" pitchFamily="18" charset="0"/>
                          </a:rPr>
                          <m:t>968.99</m:t>
                        </m:r>
                        <m:r>
                          <a:rPr lang="it-IT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2200" dirty="0" err="1"/>
                  <a:t>total</a:t>
                </a:r>
                <a:r>
                  <a:rPr lang="it-IT" sz="2200" dirty="0"/>
                  <a:t> </a:t>
                </a:r>
                <a:r>
                  <a:rPr lang="it-IT" sz="2200" dirty="0" err="1"/>
                  <a:t>choices</a:t>
                </a:r>
                <a:r>
                  <a:rPr lang="it-IT" sz="2200" dirty="0"/>
                  <a:t> for </a:t>
                </a:r>
                <a:r>
                  <a:rPr lang="it-IT" sz="2200" dirty="0" err="1"/>
                  <a:t>each</a:t>
                </a:r>
                <a:r>
                  <a:rPr lang="it-IT" sz="2200" dirty="0"/>
                  <a:t> book.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ADD1C33-1C6A-489E-B3FD-7C5956E63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906" y="2340864"/>
                <a:ext cx="3920530" cy="3634486"/>
              </a:xfrm>
              <a:blipFill>
                <a:blip r:embed="rId2"/>
                <a:stretch>
                  <a:fillRect l="-1089" r="-2022" b="-3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AF6B8A2D-EC44-42C1-86CB-255CAB1A9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324646" y="702156"/>
            <a:ext cx="5394571" cy="527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8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F9281B4-19AE-43B3-B1AE-0BA24701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540462" cy="1013800"/>
          </a:xfrm>
        </p:spPr>
        <p:txBody>
          <a:bodyPr>
            <a:normAutofit/>
          </a:bodyPr>
          <a:lstStyle/>
          <a:p>
            <a:r>
              <a:rPr lang="it-IT">
                <a:solidFill>
                  <a:schemeClr val="tx2"/>
                </a:solidFill>
              </a:rPr>
              <a:t>WAIT A MINUTE…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ADD1C33-1C6A-489E-B3FD-7C5956E63B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4" y="1896533"/>
                <a:ext cx="6309003" cy="3962266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it-IT" sz="2200" dirty="0">
                    <a:solidFill>
                      <a:schemeClr val="tx2"/>
                    </a:solidFill>
                  </a:rPr>
                  <a:t>As a </a:t>
                </a:r>
                <a:r>
                  <a:rPr lang="it-IT" sz="2200" dirty="0" err="1">
                    <a:solidFill>
                      <a:schemeClr val="tx2"/>
                    </a:solidFill>
                  </a:rPr>
                  <a:t>comparison</a:t>
                </a:r>
                <a:r>
                  <a:rPr lang="it-IT" sz="2200" dirty="0">
                    <a:solidFill>
                      <a:schemeClr val="tx2"/>
                    </a:solidFill>
                  </a:rPr>
                  <a:t>, the </a:t>
                </a:r>
                <a:r>
                  <a:rPr lang="it-IT" sz="2200" dirty="0" err="1">
                    <a:solidFill>
                      <a:schemeClr val="tx2"/>
                    </a:solidFill>
                  </a:rPr>
                  <a:t>known</a:t>
                </a:r>
                <a:r>
                  <a:rPr lang="it-IT" sz="2200" dirty="0">
                    <a:solidFill>
                      <a:schemeClr val="tx2"/>
                    </a:solidFill>
                  </a:rPr>
                  <a:t> </a:t>
                </a:r>
                <a:r>
                  <a:rPr lang="it-IT" sz="2200" dirty="0" err="1">
                    <a:solidFill>
                      <a:schemeClr val="tx2"/>
                    </a:solidFill>
                  </a:rPr>
                  <a:t>universe</a:t>
                </a:r>
                <a:r>
                  <a:rPr lang="it-IT" sz="2200" dirty="0">
                    <a:solidFill>
                      <a:schemeClr val="tx2"/>
                    </a:solidFill>
                  </a:rPr>
                  <a:t> </a:t>
                </a:r>
                <a:r>
                  <a:rPr lang="it-IT" sz="2200" dirty="0" err="1">
                    <a:solidFill>
                      <a:schemeClr val="tx2"/>
                    </a:solidFill>
                  </a:rPr>
                  <a:t>has</a:t>
                </a:r>
                <a:r>
                  <a:rPr lang="it-IT" sz="2200" dirty="0">
                    <a:solidFill>
                      <a:schemeClr val="tx2"/>
                    </a:solidFill>
                  </a:rPr>
                  <a:t> a </a:t>
                </a:r>
                <a:r>
                  <a:rPr lang="it-IT" sz="2200" dirty="0" err="1">
                    <a:solidFill>
                      <a:schemeClr val="tx2"/>
                    </a:solidFill>
                  </a:rPr>
                  <a:t>diameter</a:t>
                </a:r>
                <a:r>
                  <a:rPr lang="it-IT" sz="2200" dirty="0">
                    <a:solidFill>
                      <a:schemeClr val="tx2"/>
                    </a:solidFill>
                  </a:rPr>
                  <a:t> of </a:t>
                </a:r>
                <a:r>
                  <a:rPr lang="it-IT" sz="2200" dirty="0" err="1">
                    <a:solidFill>
                      <a:schemeClr val="tx2"/>
                    </a:solidFill>
                  </a:rPr>
                  <a:t>about</a:t>
                </a:r>
                <a:r>
                  <a:rPr lang="it-IT" sz="22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8.8×</m:t>
                    </m:r>
                    <m:sSup>
                      <m:sSupPr>
                        <m:ctrlPr>
                          <a:rPr lang="it-IT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2200" b="0" i="1" dirty="0" smtClean="0">
                            <a:latin typeface="Cambria Math" panose="02040503050406030204" pitchFamily="18" charset="0"/>
                          </a:rPr>
                          <m:t>26</m:t>
                        </m:r>
                      </m:sup>
                    </m:sSup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it-IT" sz="2200" dirty="0">
                    <a:solidFill>
                      <a:schemeClr val="tx2"/>
                    </a:solidFill>
                  </a:rPr>
                  <a:t>.</a:t>
                </a:r>
              </a:p>
              <a:p>
                <a:pPr algn="just"/>
                <a:r>
                  <a:rPr lang="it-IT" sz="2200" dirty="0">
                    <a:solidFill>
                      <a:schemeClr val="tx2"/>
                    </a:solidFill>
                  </a:rPr>
                  <a:t>«Volume» of the </a:t>
                </a:r>
                <a:r>
                  <a:rPr lang="it-IT" sz="2200" dirty="0" err="1">
                    <a:solidFill>
                      <a:schemeClr val="tx2"/>
                    </a:solidFill>
                  </a:rPr>
                  <a:t>universe</a:t>
                </a:r>
                <a:r>
                  <a:rPr lang="it-IT" sz="22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dirty="0" smtClean="0">
                            <a:latin typeface="Cambria Math" panose="02040503050406030204" pitchFamily="18" charset="0"/>
                          </a:rPr>
                          <m:t>2.9</m:t>
                        </m:r>
                        <m:r>
                          <a:rPr lang="it-IT" sz="2200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it-IT" sz="22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2200" b="0" i="0" dirty="0" smtClean="0">
                            <a:latin typeface="Cambria Math" panose="02040503050406030204" pitchFamily="18" charset="0"/>
                          </a:rPr>
                          <m:t>81</m:t>
                        </m:r>
                      </m:sup>
                    </m:sSup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it-IT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it-IT" sz="2200" b="0" dirty="0"/>
              </a:p>
              <a:p>
                <a:pPr algn="just"/>
                <a:r>
                  <a:rPr lang="it-IT" sz="2200" dirty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3.79</m:t>
                    </m:r>
                    <m:sSup>
                      <m:sSupPr>
                        <m:ctrlPr>
                          <a:rPr lang="it-IT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it-IT" sz="22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2200" dirty="0">
                            <a:latin typeface="Cambria Math" panose="02040503050406030204" pitchFamily="18" charset="0"/>
                          </a:rPr>
                          <m:t>81</m:t>
                        </m:r>
                      </m:sup>
                    </m:sSup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it-IT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it-IT" sz="2200" dirty="0">
                    <a:solidFill>
                      <a:schemeClr val="tx2"/>
                    </a:solidFill>
                  </a:rPr>
                  <a:t>, in the UK).</a:t>
                </a:r>
              </a:p>
              <a:p>
                <a:pPr algn="just"/>
                <a:r>
                  <a:rPr lang="it-IT" sz="2200" dirty="0">
                    <a:solidFill>
                      <a:schemeClr val="tx2"/>
                    </a:solidFill>
                  </a:rPr>
                  <a:t>The Library of </a:t>
                </a:r>
                <a:r>
                  <a:rPr lang="it-IT" sz="2200" dirty="0" err="1">
                    <a:solidFill>
                      <a:schemeClr val="tx2"/>
                    </a:solidFill>
                  </a:rPr>
                  <a:t>Babel</a:t>
                </a:r>
                <a:r>
                  <a:rPr lang="it-IT" sz="2200" dirty="0">
                    <a:solidFill>
                      <a:schemeClr val="tx2"/>
                    </a:solidFill>
                  </a:rPr>
                  <a:t> </a:t>
                </a:r>
                <a:r>
                  <a:rPr lang="it-IT" sz="2200" dirty="0" err="1">
                    <a:solidFill>
                      <a:schemeClr val="tx2"/>
                    </a:solidFill>
                  </a:rPr>
                  <a:t>is</a:t>
                </a:r>
                <a:r>
                  <a:rPr lang="it-IT" sz="2200" dirty="0">
                    <a:solidFill>
                      <a:schemeClr val="tx2"/>
                    </a:solidFill>
                  </a:rPr>
                  <a:t> (way) </a:t>
                </a:r>
                <a:r>
                  <a:rPr lang="it-IT" sz="2200" dirty="0" err="1">
                    <a:solidFill>
                      <a:schemeClr val="tx2"/>
                    </a:solidFill>
                  </a:rPr>
                  <a:t>bigger</a:t>
                </a:r>
                <a:r>
                  <a:rPr lang="it-IT" sz="2200" dirty="0">
                    <a:solidFill>
                      <a:schemeClr val="tx2"/>
                    </a:solidFill>
                  </a:rPr>
                  <a:t> </a:t>
                </a:r>
                <a:r>
                  <a:rPr lang="it-IT" sz="2200" dirty="0" err="1">
                    <a:solidFill>
                      <a:schemeClr val="tx2"/>
                    </a:solidFill>
                  </a:rPr>
                  <a:t>than</a:t>
                </a:r>
                <a:r>
                  <a:rPr lang="it-IT" sz="2200" dirty="0">
                    <a:solidFill>
                      <a:schemeClr val="tx2"/>
                    </a:solidFill>
                  </a:rPr>
                  <a:t> the </a:t>
                </a:r>
                <a:r>
                  <a:rPr lang="it-IT" sz="2200" dirty="0" err="1">
                    <a:solidFill>
                      <a:schemeClr val="tx2"/>
                    </a:solidFill>
                  </a:rPr>
                  <a:t>whole</a:t>
                </a:r>
                <a:r>
                  <a:rPr lang="it-IT" sz="2200" dirty="0">
                    <a:solidFill>
                      <a:schemeClr val="tx2"/>
                    </a:solidFill>
                  </a:rPr>
                  <a:t> </a:t>
                </a:r>
                <a:r>
                  <a:rPr lang="it-IT" sz="2200" dirty="0" err="1">
                    <a:solidFill>
                      <a:schemeClr val="tx2"/>
                    </a:solidFill>
                  </a:rPr>
                  <a:t>Universe</a:t>
                </a:r>
                <a:r>
                  <a:rPr lang="it-IT" sz="22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ADD1C33-1C6A-489E-B3FD-7C5956E63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4" y="1896533"/>
                <a:ext cx="6309003" cy="3962266"/>
              </a:xfrm>
              <a:blipFill>
                <a:blip r:embed="rId2"/>
                <a:stretch>
                  <a:fillRect l="-676" r="-12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AF6B8A2D-EC44-42C1-86CB-255CAB1A9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9" r="1423" b="1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1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F9281B4-19AE-43B3-B1AE-0BA24701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AN ANTHOLOGY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DD1C33-1C6A-489E-B3FD-7C5956E63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dirty="0">
                <a:solidFill>
                  <a:srgbClr val="FFFFFF"/>
                </a:solidFill>
              </a:rPr>
              <a:t>AAAAAAAAAAAAAAAAAAAAAAAAAAAAAAAAAAAAAAAAAAAAAAAAAAAAAAAAAAAAAAAAAAAAAAAAAAAAAAAAAAAAAAAAAAAAAAAAAAAAAAAAAAAAAAAAAAAAAAAAAAAAAAAAAAAAAAAAAAAAAAAAAAAAAAAAAAAAAAAAAAAAAAAAAAAAAAAAAAAAAAAAAAAAAAAAAAAAAAAAAAAAAAAAAAAAAAAAAAAAAAAAAAAAAAAAAAAAAAAAAAAAAAAAAAAAAAAAAAAAAAAAA.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F6B8A2D-EC44-42C1-86CB-255CAB1A9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95999" y="1623690"/>
            <a:ext cx="4214312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40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F6B8A2D-EC44-42C1-86CB-255CAB1A9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flipH="1">
            <a:off x="1048320" y="1449000"/>
            <a:ext cx="4214312" cy="3960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F9281B4-19AE-43B3-B1AE-0BA24701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AN ANTHOLOGY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DD1C33-1C6A-489E-B3FD-7C5956E63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606" y="2340864"/>
            <a:ext cx="4597758" cy="3793237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.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960294CC-AAB4-41DA-A4C2-745E6F01DC34}"/>
              </a:ext>
            </a:extLst>
          </p:cNvPr>
          <p:cNvSpPr/>
          <p:nvPr/>
        </p:nvSpPr>
        <p:spPr>
          <a:xfrm>
            <a:off x="10856769" y="5317017"/>
            <a:ext cx="602962" cy="60296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sinistra 13">
            <a:extLst>
              <a:ext uri="{FF2B5EF4-FFF2-40B4-BE49-F238E27FC236}">
                <a16:creationId xmlns:a16="http://schemas.microsoft.com/office/drawing/2014/main" id="{6013E50D-615F-4BB5-936F-2A71ACA79944}"/>
              </a:ext>
            </a:extLst>
          </p:cNvPr>
          <p:cNvSpPr/>
          <p:nvPr/>
        </p:nvSpPr>
        <p:spPr>
          <a:xfrm rot="12600000">
            <a:off x="9694152" y="4879984"/>
            <a:ext cx="1049482" cy="3221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017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9281B4-19AE-43B3-B1AE-0BA24701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>
            <a:normAutofit/>
          </a:bodyPr>
          <a:lstStyle/>
          <a:p>
            <a:r>
              <a:rPr lang="it-IT" dirty="0"/>
              <a:t>OR MAYBE…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DD1C33-1C6A-489E-B3FD-7C5956E63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723103" cy="3634486"/>
          </a:xfrm>
        </p:spPr>
        <p:txBody>
          <a:bodyPr>
            <a:normAutofit/>
          </a:bodyPr>
          <a:lstStyle/>
          <a:p>
            <a:pPr algn="just"/>
            <a:r>
              <a:rPr lang="it-IT" sz="2200" dirty="0"/>
              <a:t>My full </a:t>
            </a:r>
            <a:r>
              <a:rPr lang="it-IT" sz="2200" dirty="0" err="1"/>
              <a:t>biography</a:t>
            </a:r>
            <a:r>
              <a:rPr lang="it-IT" sz="2200" dirty="0"/>
              <a:t>, </a:t>
            </a:r>
            <a:r>
              <a:rPr lang="it-IT" sz="2200" dirty="0" err="1"/>
              <a:t>including</a:t>
            </a:r>
            <a:r>
              <a:rPr lang="it-IT" sz="2200" dirty="0"/>
              <a:t> news of </a:t>
            </a:r>
            <a:r>
              <a:rPr lang="it-IT" sz="2200" dirty="0" err="1"/>
              <a:t>my</a:t>
            </a:r>
            <a:r>
              <a:rPr lang="it-IT" sz="2200" dirty="0"/>
              <a:t> </a:t>
            </a:r>
            <a:r>
              <a:rPr lang="it-IT" sz="2200" dirty="0" err="1"/>
              <a:t>death</a:t>
            </a:r>
            <a:r>
              <a:rPr lang="it-IT" sz="2200" dirty="0"/>
              <a:t>.</a:t>
            </a:r>
          </a:p>
          <a:p>
            <a:pPr algn="just"/>
            <a:r>
              <a:rPr lang="it-IT" sz="2200" dirty="0"/>
              <a:t>My </a:t>
            </a:r>
            <a:r>
              <a:rPr lang="it-IT" sz="2200" dirty="0" err="1"/>
              <a:t>biography</a:t>
            </a:r>
            <a:r>
              <a:rPr lang="it-IT" sz="2200" dirty="0"/>
              <a:t>, </a:t>
            </a:r>
            <a:r>
              <a:rPr lang="it-IT" sz="2200" dirty="0" err="1"/>
              <a:t>but</a:t>
            </a:r>
            <a:r>
              <a:rPr lang="it-IT" sz="2200" dirty="0"/>
              <a:t> from </a:t>
            </a:r>
            <a:r>
              <a:rPr lang="it-IT" sz="2200" dirty="0" err="1"/>
              <a:t>your</a:t>
            </a:r>
            <a:r>
              <a:rPr lang="it-IT" sz="2200" dirty="0"/>
              <a:t> </a:t>
            </a:r>
            <a:r>
              <a:rPr lang="it-IT" sz="2200" dirty="0" err="1"/>
              <a:t>own</a:t>
            </a:r>
            <a:r>
              <a:rPr lang="it-IT" sz="2200" dirty="0"/>
              <a:t> point of </a:t>
            </a:r>
            <a:r>
              <a:rPr lang="it-IT" sz="2200" dirty="0" err="1"/>
              <a:t>view</a:t>
            </a:r>
            <a:r>
              <a:rPr lang="it-IT" sz="2200" dirty="0"/>
              <a:t>.</a:t>
            </a:r>
          </a:p>
          <a:p>
            <a:pPr algn="just"/>
            <a:r>
              <a:rPr lang="it-IT" sz="2200" dirty="0"/>
              <a:t>My </a:t>
            </a:r>
            <a:r>
              <a:rPr lang="it-IT" sz="2200" dirty="0" err="1"/>
              <a:t>thesis</a:t>
            </a:r>
            <a:r>
              <a:rPr lang="it-IT" sz="2200" dirty="0"/>
              <a:t>, </a:t>
            </a:r>
            <a:r>
              <a:rPr lang="it-IT" sz="2200" dirty="0" err="1"/>
              <a:t>but</a:t>
            </a:r>
            <a:r>
              <a:rPr lang="it-IT" sz="2200" dirty="0"/>
              <a:t> with a </a:t>
            </a:r>
            <a:r>
              <a:rPr lang="it-IT" sz="2200" dirty="0" err="1"/>
              <a:t>different</a:t>
            </a:r>
            <a:r>
              <a:rPr lang="it-IT" sz="2200" dirty="0"/>
              <a:t> </a:t>
            </a:r>
            <a:r>
              <a:rPr lang="it-IT" sz="2200" dirty="0" err="1"/>
              <a:t>author</a:t>
            </a:r>
            <a:r>
              <a:rPr lang="it-IT" sz="2200" dirty="0"/>
              <a:t>.</a:t>
            </a:r>
          </a:p>
          <a:p>
            <a:pPr algn="just"/>
            <a:r>
              <a:rPr lang="it-IT" sz="2200" dirty="0" err="1"/>
              <a:t>You</a:t>
            </a:r>
            <a:r>
              <a:rPr lang="it-IT" sz="2200" dirty="0"/>
              <a:t> make up </a:t>
            </a:r>
            <a:r>
              <a:rPr lang="it-IT" sz="2200" dirty="0" err="1"/>
              <a:t>your</a:t>
            </a:r>
            <a:r>
              <a:rPr lang="it-IT" sz="2200" dirty="0"/>
              <a:t> </a:t>
            </a:r>
            <a:r>
              <a:rPr lang="it-IT" sz="2200" dirty="0" err="1"/>
              <a:t>own</a:t>
            </a:r>
            <a:r>
              <a:rPr lang="it-IT" sz="2200" dirty="0"/>
              <a:t> library item. </a:t>
            </a:r>
            <a:r>
              <a:rPr lang="it-IT" sz="2200" dirty="0" err="1"/>
              <a:t>It’s</a:t>
            </a:r>
            <a:r>
              <a:rPr lang="it-IT" sz="2200" dirty="0"/>
              <a:t> </a:t>
            </a:r>
            <a:r>
              <a:rPr lang="it-IT" sz="2200" dirty="0" err="1"/>
              <a:t>there</a:t>
            </a:r>
            <a:r>
              <a:rPr lang="it-IT" sz="2200" dirty="0"/>
              <a:t>.</a:t>
            </a:r>
          </a:p>
          <a:p>
            <a:pPr algn="just"/>
            <a:endParaRPr lang="it-IT" sz="22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F6B8A2D-EC44-42C1-86CB-255CAB1A9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22020" r="19884" b="38182"/>
          <a:stretch/>
        </p:blipFill>
        <p:spPr>
          <a:xfrm>
            <a:off x="5024330" y="1296516"/>
            <a:ext cx="6391815" cy="446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6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9281B4-19AE-43B3-B1AE-0BA24701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>
            <a:normAutofit/>
          </a:bodyPr>
          <a:lstStyle/>
          <a:p>
            <a:r>
              <a:rPr lang="it-IT" dirty="0"/>
              <a:t>FICTION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DD1C33-1C6A-489E-B3FD-7C5956E63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3193" y="1890876"/>
            <a:ext cx="3568661" cy="3634486"/>
          </a:xfrm>
        </p:spPr>
        <p:txBody>
          <a:bodyPr>
            <a:normAutofit/>
          </a:bodyPr>
          <a:lstStyle/>
          <a:p>
            <a:r>
              <a:rPr lang="it-IT" sz="3600" dirty="0" err="1"/>
              <a:t>Phew</a:t>
            </a:r>
            <a:r>
              <a:rPr lang="it-IT" sz="3600" dirty="0"/>
              <a:t>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F6B8A2D-EC44-42C1-86CB-255CAB1A9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0851" y="1890876"/>
            <a:ext cx="4330930" cy="433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3483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RightStep">
      <a:dk1>
        <a:srgbClr val="000000"/>
      </a:dk1>
      <a:lt1>
        <a:srgbClr val="FFFFFF"/>
      </a:lt1>
      <a:dk2>
        <a:srgbClr val="413524"/>
      </a:dk2>
      <a:lt2>
        <a:srgbClr val="E2E8E6"/>
      </a:lt2>
      <a:accent1>
        <a:srgbClr val="CC90A0"/>
      </a:accent1>
      <a:accent2>
        <a:srgbClr val="C18377"/>
      </a:accent2>
      <a:accent3>
        <a:srgbClr val="C09F74"/>
      </a:accent3>
      <a:accent4>
        <a:srgbClr val="A8A768"/>
      </a:accent4>
      <a:accent5>
        <a:srgbClr val="96AB78"/>
      </a:accent5>
      <a:accent6>
        <a:srgbClr val="7AB16D"/>
      </a:accent6>
      <a:hlink>
        <a:srgbClr val="568F80"/>
      </a:hlink>
      <a:folHlink>
        <a:srgbClr val="82828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418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Cambria Math</vt:lpstr>
      <vt:lpstr>Gill Sans MT</vt:lpstr>
      <vt:lpstr>Wingdings 2</vt:lpstr>
      <vt:lpstr>DividendVTI</vt:lpstr>
      <vt:lpstr>The true library of Babel</vt:lpstr>
      <vt:lpstr>THE LIBRARY OF BABEL</vt:lpstr>
      <vt:lpstr>THE LIBRARY OF BABEL</vt:lpstr>
      <vt:lpstr>THE LIBRARY OF BABEL</vt:lpstr>
      <vt:lpstr>WAIT A MINUTE…</vt:lpstr>
      <vt:lpstr>AN ANTHOLOGY</vt:lpstr>
      <vt:lpstr>AN ANTHOLOGY</vt:lpstr>
      <vt:lpstr>OR MAYBE…</vt:lpstr>
      <vt:lpstr>FICTION</vt:lpstr>
      <vt:lpstr>π</vt:lpstr>
      <vt:lpstr>IS π NORMAL?</vt:lpstr>
      <vt:lpstr>π</vt:lpstr>
      <vt:lpstr>«Hi, jam»</vt:lpstr>
      <vt:lpstr>My phone number</vt:lpstr>
      <vt:lpstr>π = Library of babel</vt:lpstr>
      <vt:lpstr>π = Library of babel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true library of Babel</dc:title>
  <dc:creator>Daniele Aurelio</dc:creator>
  <cp:lastModifiedBy>Daniele Aurelio</cp:lastModifiedBy>
  <cp:revision>7</cp:revision>
  <dcterms:created xsi:type="dcterms:W3CDTF">2019-11-30T01:39:35Z</dcterms:created>
  <dcterms:modified xsi:type="dcterms:W3CDTF">2019-11-30T11:29:33Z</dcterms:modified>
</cp:coreProperties>
</file>