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77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297" r:id="rId16"/>
    <p:sldId id="324" r:id="rId17"/>
    <p:sldId id="315" r:id="rId18"/>
    <p:sldId id="316" r:id="rId19"/>
    <p:sldId id="314" r:id="rId20"/>
    <p:sldId id="317" r:id="rId21"/>
    <p:sldId id="319" r:id="rId22"/>
    <p:sldId id="320" r:id="rId23"/>
    <p:sldId id="321" r:id="rId24"/>
    <p:sldId id="322" r:id="rId25"/>
    <p:sldId id="323" r:id="rId26"/>
    <p:sldId id="326" r:id="rId27"/>
    <p:sldId id="325" r:id="rId28"/>
    <p:sldId id="298" r:id="rId29"/>
    <p:sldId id="333" r:id="rId30"/>
    <p:sldId id="329" r:id="rId31"/>
    <p:sldId id="330" r:id="rId32"/>
    <p:sldId id="331" r:id="rId33"/>
    <p:sldId id="332" r:id="rId34"/>
    <p:sldId id="327" r:id="rId35"/>
    <p:sldId id="335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9" r:id="rId47"/>
    <p:sldId id="350" r:id="rId48"/>
    <p:sldId id="351" r:id="rId49"/>
    <p:sldId id="336" r:id="rId50"/>
    <p:sldId id="296" r:id="rId51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93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90176" autoAdjust="0"/>
  </p:normalViewPr>
  <p:slideViewPr>
    <p:cSldViewPr snapToGrid="0">
      <p:cViewPr varScale="1">
        <p:scale>
          <a:sx n="74" d="100"/>
          <a:sy n="74" d="100"/>
        </p:scale>
        <p:origin x="7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DD29C0-79AE-4207-A46A-EC9AB4A99B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70936-DF22-4F4B-8F7A-20DB463C97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86604D-7D9D-48E4-9377-26D970E1BF76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538B7-B0FD-461B-BEF9-9FFDAE7C86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46F60-0D0C-4A78-A417-F1E1481303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C531C52-3DC7-435A-B42E-EF5D22DF3E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27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155E39-164A-4A54-9178-E71456E6D21F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15D60-1465-40AF-9B07-98A3ACDE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6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Borrowing &amp; pay-back (aka milk bottle method) was the prevalent method taught in 1950s and 60s.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06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28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pay-back the 10 borrowed  (in hundreds column)</a:t>
            </a:r>
          </a:p>
          <a:p>
            <a:r>
              <a:rPr lang="en-GB" dirty="0"/>
              <a:t>So now subtracting 2 from 5 in thousands column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138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Alternative method which my daughters were all taught (they are in their 30s-40s now!)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11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subtract 8 from zero units, can we ‘borrow from tens?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04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Cannot borrow from zero tens! – Can we borrow from hundreds?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852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hundreds from which to borrow!! Let’s try thousands?!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93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 -  we can – by decomposing 5000 to 4000 + ten hundred!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17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Then decompose Ten hundred as ten hundred = 1000 = 900 + ten tens (100)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58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Ten tens = 100, need to decompose to 90 + ten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4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Cannot subtract 8 from 0 so need to ‘borrow’ 1 ten (from tens column)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82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last – we can subtract!! 10 – 8 = 2; so units sorted!!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4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 – 5 = 4 tens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94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 – 2 = 7 hundreds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30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 – 1 = 3 thousands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2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believe the ‘decomposition’ method was introduced in late1960-70s as it enabled students to utilise &amp; apply the underlying Mathematical principles.</a:t>
            </a:r>
          </a:p>
          <a:p>
            <a:r>
              <a:rPr lang="en-GB" dirty="0"/>
              <a:t>However my 10 year old granddaughter informed me recently that her teacher has given them a shorthand which makes it easier!!</a:t>
            </a:r>
          </a:p>
          <a:p>
            <a:r>
              <a:rPr lang="en-GB" dirty="0"/>
              <a:t>Ironically I suspect the ‘pay-back’ method was a shorthand which went out of favour?!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549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Both methods gain the same solution! (Fortunately!)</a:t>
            </a:r>
          </a:p>
          <a:p>
            <a:r>
              <a:rPr lang="en-GB" dirty="0"/>
              <a:t>We’ve been wondering which technique is the most ‘common’ in the UK? </a:t>
            </a:r>
          </a:p>
          <a:p>
            <a:r>
              <a:rPr lang="en-GB" dirty="0"/>
              <a:t>So we would like to do a quick show of hands! About which technique did you learn in school! (or if you cannot recall – which are you most familiar with!)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1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Subtract 8 from 10 gives 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1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‘payback’ the borrowed ten (on the lower line next to 5)</a:t>
            </a:r>
          </a:p>
          <a:p>
            <a:r>
              <a:rPr lang="en-GB" dirty="0"/>
              <a:t>The ‘paid-back’ 1 (ten) looks like the milk bottles left on the door-step every morning, hence the alternative name!</a:t>
            </a:r>
          </a:p>
          <a:p>
            <a:r>
              <a:rPr lang="en-GB" dirty="0"/>
              <a:t>So now need to subtract 6 (5 + 1) from zero!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6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Cannot subtract 6 from zero so need to ‘borrow’ 1 (hundred)</a:t>
            </a:r>
          </a:p>
          <a:p>
            <a:r>
              <a:rPr lang="en-GB" dirty="0"/>
              <a:t>So calculation becomes subtract 6 from 10 (i.e. 60 from 100)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2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Subtracting 6 from 10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6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‘pay back’ the borrowed 1 (hundred) </a:t>
            </a:r>
          </a:p>
          <a:p>
            <a:r>
              <a:rPr lang="en-GB" dirty="0"/>
              <a:t>Bur cannot subtract 3 from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5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‘borrow’ 1 (i.e. 1 thousand) </a:t>
            </a:r>
          </a:p>
          <a:p>
            <a:r>
              <a:rPr lang="en-GB" dirty="0"/>
              <a:t>So we can subtract 3 from 10 (subtract 300 from ten hundred (1000))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67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subtracted from 10 = 7 (hundreds)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15D60-1465-40AF-9B07-98A3ACDE0D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BDDC0-68E6-40D3-BD48-34FB148D7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3A3E4-ED04-49E4-B7F1-0320D42EF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1B3CF-6E9E-4ABE-8A52-C081A926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B0B5-A317-48A3-A0B4-2DAF1C89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AA131-DBD0-48D8-B367-8F64085B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1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47A0-1705-4687-AA2D-E80D30414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890E0-04FD-4508-B15E-A9C3E2398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0444-776D-47F5-B11A-B4107C5F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F2A77-D366-4B17-97B2-CFF59404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6E98-1102-4E94-B0AF-9EA6315A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8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51F25-9B92-402C-902D-803FE55CB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233F7-0A8E-4AFD-9E72-CC90F0AD1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3D0E2-2DB0-4101-B0CB-B05ABA014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13DAC-E39D-4686-B440-99188C7A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A9B40-D3EB-48E3-BBD0-1B57F53C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7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B349-156A-402C-A682-AD1DE68E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FBA88-6647-402A-B6AA-A4C4EA20A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C7E7-99C6-447F-B1D0-22E3FD06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0CCD5-36D3-4FC7-9BF2-AB5F80CE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A0D85-9572-4D4F-86BC-0603A494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8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096E-33ED-425A-8281-0F06A950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5291D-99D8-418C-87D7-A4B5B7963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F2655-99F9-4884-A2C9-B54751C1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3E517-8382-4CAC-BDA6-30EBE6A7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419B0-5A12-4F4B-AB23-19EB3BBD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8579-4718-42D0-8FA4-A042E31F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06133-4F91-40C0-AB66-E1D1B212F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66219-B92D-4743-AE2C-01A75EB4F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4E539-8DA2-4526-A570-1030DB43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8117D-FA01-4C6C-99FC-E42BBF0C6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2A558-7478-4A2B-8D25-BA3BCC3C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31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3065A-F89F-4647-B4A1-312FB80E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1E59A-9A17-402E-9856-77DB7AD46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E03D4-AEF1-4B99-BAEC-FC62F806A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D2DB5-4861-43BA-BAD5-006A80AE4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533E3-88F9-4C67-A83C-0BE1A56E6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CCB471-DD5E-4831-99FF-3280CD5D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D673D-92B3-45D8-BE12-0BA51723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7AAD2-B28F-4446-A710-693B0FCE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1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FAA3-718C-4882-9061-6789B637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EB85-3EC8-4214-96B6-4F3B8C0A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08F2B-547B-4D55-8A09-FA72BCCB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B72B1-74FD-4EFB-A1AD-2EA25C0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78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F7C45-BE7F-4564-8458-37CE0702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3CD75-5139-466F-BB88-676C896C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2339D-B909-449E-8C68-453F8839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35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8BCA5-E2B7-45D1-B995-B9E471DE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F488-BB11-46CA-BBF2-BD286CE14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9222E-5C82-4BAA-BEEB-842B8102C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3E6FF-C189-4B16-B9FD-CA71262E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04404-F0F7-4181-956E-40A06CBC8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53E58-0CC2-4018-9889-91957487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387A-34BC-4CFB-BE40-3F62FA3B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B423F-1E22-4F0E-BDCB-AD6DEFAF2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5C17B-2BAB-4664-AFE5-8A051E46D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4DDEB-BA14-4D79-A760-47EFE8CC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3FCFD-CC95-43DE-9E21-A7EA16C0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A6295-D1CB-4672-B0A1-30F5B7F9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07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AAF22-4AF4-45DB-8F18-F4706595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75BD4-C1D5-4655-A606-38219D635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BFCFE-214F-4E7B-96E3-AEA41220B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C0349-F084-4661-85F4-135B733E62BD}" type="datetimeFigureOut">
              <a:rPr lang="en-GB" smtClean="0"/>
              <a:t>30/11/2019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9F52D-99EA-400C-A115-8D515BDCA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68DE9-0624-43AC-9CBB-737FA5511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692B-4912-4998-BB7B-254B6841C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4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7256-8849-417C-83CE-D921875BA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34338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chemeClr val="accent1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Chinese </a:t>
            </a:r>
            <a:r>
              <a:rPr lang="en-GB" b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TakeAway</a:t>
            </a:r>
            <a:endParaRPr lang="en-GB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E9511-D183-465E-9387-AE27E4BE6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414" y="3429000"/>
            <a:ext cx="9144000" cy="243918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Subtraction</a:t>
            </a:r>
          </a:p>
          <a:p>
            <a:endParaRPr lang="en-GB" sz="3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Borrowing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65034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2C74E-0D9F-468D-BB01-5E582BE1C281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CF7-BDCC-474B-BE23-A6B751E55763}"/>
              </a:ext>
            </a:extLst>
          </p:cNvPr>
          <p:cNvSpPr txBox="1"/>
          <p:nvPr/>
        </p:nvSpPr>
        <p:spPr>
          <a:xfrm>
            <a:off x="8080341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163E4-FB5C-4BEA-92B2-8203CCEA25FA}"/>
              </a:ext>
            </a:extLst>
          </p:cNvPr>
          <p:cNvSpPr txBox="1"/>
          <p:nvPr/>
        </p:nvSpPr>
        <p:spPr>
          <a:xfrm>
            <a:off x="789180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F8AC7-0D34-4BD1-AEA3-3B2D51858AC9}"/>
              </a:ext>
            </a:extLst>
          </p:cNvPr>
          <p:cNvSpPr txBox="1"/>
          <p:nvPr/>
        </p:nvSpPr>
        <p:spPr>
          <a:xfrm>
            <a:off x="7458172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459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Borrowing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35387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2C74E-0D9F-468D-BB01-5E582BE1C281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CF7-BDCC-474B-BE23-A6B751E55763}"/>
              </a:ext>
            </a:extLst>
          </p:cNvPr>
          <p:cNvSpPr txBox="1"/>
          <p:nvPr/>
        </p:nvSpPr>
        <p:spPr>
          <a:xfrm>
            <a:off x="8080341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163E4-FB5C-4BEA-92B2-8203CCEA25FA}"/>
              </a:ext>
            </a:extLst>
          </p:cNvPr>
          <p:cNvSpPr txBox="1"/>
          <p:nvPr/>
        </p:nvSpPr>
        <p:spPr>
          <a:xfrm>
            <a:off x="789180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F8AC7-0D34-4BD1-AEA3-3B2D51858AC9}"/>
              </a:ext>
            </a:extLst>
          </p:cNvPr>
          <p:cNvSpPr txBox="1"/>
          <p:nvPr/>
        </p:nvSpPr>
        <p:spPr>
          <a:xfrm>
            <a:off x="7458172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3223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Borrowing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51763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2C74E-0D9F-468D-BB01-5E582BE1C281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CF7-BDCC-474B-BE23-A6B751E55763}"/>
              </a:ext>
            </a:extLst>
          </p:cNvPr>
          <p:cNvSpPr txBox="1"/>
          <p:nvPr/>
        </p:nvSpPr>
        <p:spPr>
          <a:xfrm>
            <a:off x="8080341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163E4-FB5C-4BEA-92B2-8203CCEA25FA}"/>
              </a:ext>
            </a:extLst>
          </p:cNvPr>
          <p:cNvSpPr txBox="1"/>
          <p:nvPr/>
        </p:nvSpPr>
        <p:spPr>
          <a:xfrm>
            <a:off x="7282990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F8AC7-0D34-4BD1-AEA3-3B2D51858AC9}"/>
              </a:ext>
            </a:extLst>
          </p:cNvPr>
          <p:cNvSpPr txBox="1"/>
          <p:nvPr/>
        </p:nvSpPr>
        <p:spPr>
          <a:xfrm>
            <a:off x="7458172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06417-E8D6-4ACC-9B96-4DD15EFF85AA}"/>
              </a:ext>
            </a:extLst>
          </p:cNvPr>
          <p:cNvSpPr txBox="1"/>
          <p:nvPr/>
        </p:nvSpPr>
        <p:spPr>
          <a:xfrm>
            <a:off x="7993533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92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Borrowing method</a:t>
            </a:r>
            <a:endParaRPr lang="en-GB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35260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2C74E-0D9F-468D-BB01-5E582BE1C281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CF7-BDCC-474B-BE23-A6B751E55763}"/>
              </a:ext>
            </a:extLst>
          </p:cNvPr>
          <p:cNvSpPr txBox="1"/>
          <p:nvPr/>
        </p:nvSpPr>
        <p:spPr>
          <a:xfrm>
            <a:off x="8080341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163E4-FB5C-4BEA-92B2-8203CCEA25FA}"/>
              </a:ext>
            </a:extLst>
          </p:cNvPr>
          <p:cNvSpPr txBox="1"/>
          <p:nvPr/>
        </p:nvSpPr>
        <p:spPr>
          <a:xfrm>
            <a:off x="7282990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F8AC7-0D34-4BD1-AEA3-3B2D51858AC9}"/>
              </a:ext>
            </a:extLst>
          </p:cNvPr>
          <p:cNvSpPr txBox="1"/>
          <p:nvPr/>
        </p:nvSpPr>
        <p:spPr>
          <a:xfrm>
            <a:off x="7458172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06417-E8D6-4ACC-9B96-4DD15EFF85AA}"/>
              </a:ext>
            </a:extLst>
          </p:cNvPr>
          <p:cNvSpPr txBox="1"/>
          <p:nvPr/>
        </p:nvSpPr>
        <p:spPr>
          <a:xfrm>
            <a:off x="7993533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168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Borrow &amp; pay-back </a:t>
            </a:r>
            <a:r>
              <a:rPr lang="en-GB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‘Milk bottle’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/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2C74E-0D9F-468D-BB01-5E582BE1C281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CF7-BDCC-474B-BE23-A6B751E55763}"/>
              </a:ext>
            </a:extLst>
          </p:cNvPr>
          <p:cNvSpPr txBox="1"/>
          <p:nvPr/>
        </p:nvSpPr>
        <p:spPr>
          <a:xfrm>
            <a:off x="8080341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163E4-FB5C-4BEA-92B2-8203CCEA25FA}"/>
              </a:ext>
            </a:extLst>
          </p:cNvPr>
          <p:cNvSpPr txBox="1"/>
          <p:nvPr/>
        </p:nvSpPr>
        <p:spPr>
          <a:xfrm>
            <a:off x="7282990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F8AC7-0D34-4BD1-AEA3-3B2D51858AC9}"/>
              </a:ext>
            </a:extLst>
          </p:cNvPr>
          <p:cNvSpPr txBox="1"/>
          <p:nvPr/>
        </p:nvSpPr>
        <p:spPr>
          <a:xfrm>
            <a:off x="7458172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06417-E8D6-4ACC-9B96-4DD15EFF85AA}"/>
              </a:ext>
            </a:extLst>
          </p:cNvPr>
          <p:cNvSpPr txBox="1"/>
          <p:nvPr/>
        </p:nvSpPr>
        <p:spPr>
          <a:xfrm>
            <a:off x="7944830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757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45327"/>
              </p:ext>
            </p:extLst>
          </p:nvPr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85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/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4CD92C-00F1-4EDD-AB17-5E57542006C6}"/>
              </a:ext>
            </a:extLst>
          </p:cNvPr>
          <p:cNvSpPr txBox="1"/>
          <p:nvPr/>
        </p:nvSpPr>
        <p:spPr>
          <a:xfrm>
            <a:off x="3268064" y="18226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0715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/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4CD92C-00F1-4EDD-AB17-5E57542006C6}"/>
              </a:ext>
            </a:extLst>
          </p:cNvPr>
          <p:cNvSpPr txBox="1"/>
          <p:nvPr/>
        </p:nvSpPr>
        <p:spPr>
          <a:xfrm>
            <a:off x="3268064" y="18226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D2510-13EA-4A18-B52C-EE6C377F99BA}"/>
              </a:ext>
            </a:extLst>
          </p:cNvPr>
          <p:cNvSpPr txBox="1"/>
          <p:nvPr/>
        </p:nvSpPr>
        <p:spPr>
          <a:xfrm>
            <a:off x="2645895" y="18226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5709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/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4CD92C-00F1-4EDD-AB17-5E57542006C6}"/>
              </a:ext>
            </a:extLst>
          </p:cNvPr>
          <p:cNvSpPr txBox="1"/>
          <p:nvPr/>
        </p:nvSpPr>
        <p:spPr>
          <a:xfrm>
            <a:off x="3268064" y="18226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D2510-13EA-4A18-B52C-EE6C377F99BA}"/>
              </a:ext>
            </a:extLst>
          </p:cNvPr>
          <p:cNvSpPr txBox="1"/>
          <p:nvPr/>
        </p:nvSpPr>
        <p:spPr>
          <a:xfrm>
            <a:off x="2645895" y="18226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A394D-F986-462F-9AEA-25A92AF5248A}"/>
              </a:ext>
            </a:extLst>
          </p:cNvPr>
          <p:cNvSpPr txBox="1"/>
          <p:nvPr/>
        </p:nvSpPr>
        <p:spPr>
          <a:xfrm>
            <a:off x="2086519" y="18226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1244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/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7F616-A98E-4DC7-BA70-38B44F472877}"/>
              </a:ext>
            </a:extLst>
          </p:cNvPr>
          <p:cNvCxnSpPr/>
          <p:nvPr/>
        </p:nvCxnSpPr>
        <p:spPr>
          <a:xfrm flipV="1">
            <a:off x="1589809" y="2067791"/>
            <a:ext cx="410243" cy="42602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747FC-0D64-4FDC-A56E-E03622A0B671}"/>
              </a:ext>
            </a:extLst>
          </p:cNvPr>
          <p:cNvSpPr txBox="1"/>
          <p:nvPr/>
        </p:nvSpPr>
        <p:spPr>
          <a:xfrm>
            <a:off x="1452513" y="184480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E721-3788-4D6A-A546-4F06C92C210A}"/>
              </a:ext>
            </a:extLst>
          </p:cNvPr>
          <p:cNvSpPr txBox="1"/>
          <p:nvPr/>
        </p:nvSpPr>
        <p:spPr>
          <a:xfrm>
            <a:off x="206054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530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90384A3-54A0-48F2-9D54-B4C3B266B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F7256-8849-417C-83CE-D921875BA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Subtraction  distractions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E9511-D183-465E-9387-AE27E4BE6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60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/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7F616-A98E-4DC7-BA70-38B44F472877}"/>
              </a:ext>
            </a:extLst>
          </p:cNvPr>
          <p:cNvCxnSpPr>
            <a:cxnSpLocks/>
          </p:cNvCxnSpPr>
          <p:nvPr/>
        </p:nvCxnSpPr>
        <p:spPr>
          <a:xfrm flipV="1">
            <a:off x="1631373" y="2067792"/>
            <a:ext cx="368679" cy="4052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747FC-0D64-4FDC-A56E-E03622A0B671}"/>
              </a:ext>
            </a:extLst>
          </p:cNvPr>
          <p:cNvSpPr txBox="1"/>
          <p:nvPr/>
        </p:nvSpPr>
        <p:spPr>
          <a:xfrm>
            <a:off x="1452513" y="184480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E721-3788-4D6A-A546-4F06C92C210A}"/>
              </a:ext>
            </a:extLst>
          </p:cNvPr>
          <p:cNvSpPr txBox="1"/>
          <p:nvPr/>
        </p:nvSpPr>
        <p:spPr>
          <a:xfrm>
            <a:off x="206054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D58D0-79B6-402B-9401-646505FD84B7}"/>
              </a:ext>
            </a:extLst>
          </p:cNvPr>
          <p:cNvCxnSpPr>
            <a:cxnSpLocks/>
          </p:cNvCxnSpPr>
          <p:nvPr/>
        </p:nvCxnSpPr>
        <p:spPr>
          <a:xfrm>
            <a:off x="2178912" y="206779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A695C-4B9C-48F4-A5E0-FB6A674959E4}"/>
              </a:ext>
            </a:extLst>
          </p:cNvPr>
          <p:cNvSpPr txBox="1"/>
          <p:nvPr/>
        </p:nvSpPr>
        <p:spPr>
          <a:xfrm>
            <a:off x="2193053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15CA9-1717-4F8C-B802-AE3AAAA9E642}"/>
              </a:ext>
            </a:extLst>
          </p:cNvPr>
          <p:cNvSpPr txBox="1"/>
          <p:nvPr/>
        </p:nvSpPr>
        <p:spPr>
          <a:xfrm>
            <a:off x="269685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291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/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7F616-A98E-4DC7-BA70-38B44F472877}"/>
              </a:ext>
            </a:extLst>
          </p:cNvPr>
          <p:cNvCxnSpPr>
            <a:cxnSpLocks/>
          </p:cNvCxnSpPr>
          <p:nvPr/>
        </p:nvCxnSpPr>
        <p:spPr>
          <a:xfrm flipV="1">
            <a:off x="1631373" y="2067792"/>
            <a:ext cx="368679" cy="4052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747FC-0D64-4FDC-A56E-E03622A0B671}"/>
              </a:ext>
            </a:extLst>
          </p:cNvPr>
          <p:cNvSpPr txBox="1"/>
          <p:nvPr/>
        </p:nvSpPr>
        <p:spPr>
          <a:xfrm>
            <a:off x="1452513" y="184480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E721-3788-4D6A-A546-4F06C92C210A}"/>
              </a:ext>
            </a:extLst>
          </p:cNvPr>
          <p:cNvSpPr txBox="1"/>
          <p:nvPr/>
        </p:nvSpPr>
        <p:spPr>
          <a:xfrm>
            <a:off x="206054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D58D0-79B6-402B-9401-646505FD84B7}"/>
              </a:ext>
            </a:extLst>
          </p:cNvPr>
          <p:cNvCxnSpPr>
            <a:cxnSpLocks/>
          </p:cNvCxnSpPr>
          <p:nvPr/>
        </p:nvCxnSpPr>
        <p:spPr>
          <a:xfrm>
            <a:off x="2178912" y="206779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A695C-4B9C-48F4-A5E0-FB6A674959E4}"/>
              </a:ext>
            </a:extLst>
          </p:cNvPr>
          <p:cNvSpPr txBox="1"/>
          <p:nvPr/>
        </p:nvSpPr>
        <p:spPr>
          <a:xfrm>
            <a:off x="2193053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15CA9-1717-4F8C-B802-AE3AAAA9E642}"/>
              </a:ext>
            </a:extLst>
          </p:cNvPr>
          <p:cNvSpPr txBox="1"/>
          <p:nvPr/>
        </p:nvSpPr>
        <p:spPr>
          <a:xfrm>
            <a:off x="269685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B1C4-FD87-40C2-8ACC-41BC5E648779}"/>
              </a:ext>
            </a:extLst>
          </p:cNvPr>
          <p:cNvCxnSpPr>
            <a:cxnSpLocks/>
          </p:cNvCxnSpPr>
          <p:nvPr/>
        </p:nvCxnSpPr>
        <p:spPr>
          <a:xfrm>
            <a:off x="2795314" y="209317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831585-2599-4D63-86D5-BD4F67A9D767}"/>
              </a:ext>
            </a:extLst>
          </p:cNvPr>
          <p:cNvSpPr txBox="1"/>
          <p:nvPr/>
        </p:nvSpPr>
        <p:spPr>
          <a:xfrm>
            <a:off x="2897295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AECF8-9A4E-4E51-B134-D886FF3B2529}"/>
              </a:ext>
            </a:extLst>
          </p:cNvPr>
          <p:cNvSpPr txBox="1"/>
          <p:nvPr/>
        </p:nvSpPr>
        <p:spPr>
          <a:xfrm>
            <a:off x="3319020" y="18315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9384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14929"/>
              </p:ext>
            </p:extLst>
          </p:nvPr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7F616-A98E-4DC7-BA70-38B44F472877}"/>
              </a:ext>
            </a:extLst>
          </p:cNvPr>
          <p:cNvCxnSpPr>
            <a:cxnSpLocks/>
          </p:cNvCxnSpPr>
          <p:nvPr/>
        </p:nvCxnSpPr>
        <p:spPr>
          <a:xfrm flipV="1">
            <a:off x="1631373" y="2067792"/>
            <a:ext cx="368679" cy="4052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747FC-0D64-4FDC-A56E-E03622A0B671}"/>
              </a:ext>
            </a:extLst>
          </p:cNvPr>
          <p:cNvSpPr txBox="1"/>
          <p:nvPr/>
        </p:nvSpPr>
        <p:spPr>
          <a:xfrm>
            <a:off x="1408127" y="188431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E721-3788-4D6A-A546-4F06C92C210A}"/>
              </a:ext>
            </a:extLst>
          </p:cNvPr>
          <p:cNvSpPr txBox="1"/>
          <p:nvPr/>
        </p:nvSpPr>
        <p:spPr>
          <a:xfrm>
            <a:off x="206054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D58D0-79B6-402B-9401-646505FD84B7}"/>
              </a:ext>
            </a:extLst>
          </p:cNvPr>
          <p:cNvCxnSpPr>
            <a:cxnSpLocks/>
          </p:cNvCxnSpPr>
          <p:nvPr/>
        </p:nvCxnSpPr>
        <p:spPr>
          <a:xfrm>
            <a:off x="2178912" y="206779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A695C-4B9C-48F4-A5E0-FB6A674959E4}"/>
              </a:ext>
            </a:extLst>
          </p:cNvPr>
          <p:cNvSpPr txBox="1"/>
          <p:nvPr/>
        </p:nvSpPr>
        <p:spPr>
          <a:xfrm>
            <a:off x="2193053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15CA9-1717-4F8C-B802-AE3AAAA9E642}"/>
              </a:ext>
            </a:extLst>
          </p:cNvPr>
          <p:cNvSpPr txBox="1"/>
          <p:nvPr/>
        </p:nvSpPr>
        <p:spPr>
          <a:xfrm>
            <a:off x="269685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B1C4-FD87-40C2-8ACC-41BC5E648779}"/>
              </a:ext>
            </a:extLst>
          </p:cNvPr>
          <p:cNvCxnSpPr>
            <a:cxnSpLocks/>
          </p:cNvCxnSpPr>
          <p:nvPr/>
        </p:nvCxnSpPr>
        <p:spPr>
          <a:xfrm>
            <a:off x="2795314" y="209317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831585-2599-4D63-86D5-BD4F67A9D767}"/>
              </a:ext>
            </a:extLst>
          </p:cNvPr>
          <p:cNvSpPr txBox="1"/>
          <p:nvPr/>
        </p:nvSpPr>
        <p:spPr>
          <a:xfrm>
            <a:off x="2897295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AECF8-9A4E-4E51-B134-D886FF3B2529}"/>
              </a:ext>
            </a:extLst>
          </p:cNvPr>
          <p:cNvSpPr txBox="1"/>
          <p:nvPr/>
        </p:nvSpPr>
        <p:spPr>
          <a:xfrm>
            <a:off x="3319020" y="18315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7048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11797"/>
              </p:ext>
            </p:extLst>
          </p:nvPr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7F616-A98E-4DC7-BA70-38B44F472877}"/>
              </a:ext>
            </a:extLst>
          </p:cNvPr>
          <p:cNvCxnSpPr>
            <a:cxnSpLocks/>
          </p:cNvCxnSpPr>
          <p:nvPr/>
        </p:nvCxnSpPr>
        <p:spPr>
          <a:xfrm flipV="1">
            <a:off x="1631373" y="2067792"/>
            <a:ext cx="368679" cy="4052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747FC-0D64-4FDC-A56E-E03622A0B671}"/>
              </a:ext>
            </a:extLst>
          </p:cNvPr>
          <p:cNvSpPr txBox="1"/>
          <p:nvPr/>
        </p:nvSpPr>
        <p:spPr>
          <a:xfrm>
            <a:off x="1452513" y="184480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E721-3788-4D6A-A546-4F06C92C210A}"/>
              </a:ext>
            </a:extLst>
          </p:cNvPr>
          <p:cNvSpPr txBox="1"/>
          <p:nvPr/>
        </p:nvSpPr>
        <p:spPr>
          <a:xfrm>
            <a:off x="206054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D58D0-79B6-402B-9401-646505FD84B7}"/>
              </a:ext>
            </a:extLst>
          </p:cNvPr>
          <p:cNvCxnSpPr>
            <a:cxnSpLocks/>
          </p:cNvCxnSpPr>
          <p:nvPr/>
        </p:nvCxnSpPr>
        <p:spPr>
          <a:xfrm>
            <a:off x="2178912" y="206779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A695C-4B9C-48F4-A5E0-FB6A674959E4}"/>
              </a:ext>
            </a:extLst>
          </p:cNvPr>
          <p:cNvSpPr txBox="1"/>
          <p:nvPr/>
        </p:nvSpPr>
        <p:spPr>
          <a:xfrm>
            <a:off x="2193053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15CA9-1717-4F8C-B802-AE3AAAA9E642}"/>
              </a:ext>
            </a:extLst>
          </p:cNvPr>
          <p:cNvSpPr txBox="1"/>
          <p:nvPr/>
        </p:nvSpPr>
        <p:spPr>
          <a:xfrm>
            <a:off x="269685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B1C4-FD87-40C2-8ACC-41BC5E648779}"/>
              </a:ext>
            </a:extLst>
          </p:cNvPr>
          <p:cNvCxnSpPr>
            <a:cxnSpLocks/>
          </p:cNvCxnSpPr>
          <p:nvPr/>
        </p:nvCxnSpPr>
        <p:spPr>
          <a:xfrm>
            <a:off x="2795314" y="209317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831585-2599-4D63-86D5-BD4F67A9D767}"/>
              </a:ext>
            </a:extLst>
          </p:cNvPr>
          <p:cNvSpPr txBox="1"/>
          <p:nvPr/>
        </p:nvSpPr>
        <p:spPr>
          <a:xfrm>
            <a:off x="2897295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AECF8-9A4E-4E51-B134-D886FF3B2529}"/>
              </a:ext>
            </a:extLst>
          </p:cNvPr>
          <p:cNvSpPr txBox="1"/>
          <p:nvPr/>
        </p:nvSpPr>
        <p:spPr>
          <a:xfrm>
            <a:off x="3319020" y="18315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644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2505"/>
              </p:ext>
            </p:extLst>
          </p:nvPr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7F616-A98E-4DC7-BA70-38B44F472877}"/>
              </a:ext>
            </a:extLst>
          </p:cNvPr>
          <p:cNvCxnSpPr>
            <a:cxnSpLocks/>
          </p:cNvCxnSpPr>
          <p:nvPr/>
        </p:nvCxnSpPr>
        <p:spPr>
          <a:xfrm flipV="1">
            <a:off x="1631373" y="2067792"/>
            <a:ext cx="368679" cy="4052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747FC-0D64-4FDC-A56E-E03622A0B671}"/>
              </a:ext>
            </a:extLst>
          </p:cNvPr>
          <p:cNvSpPr txBox="1"/>
          <p:nvPr/>
        </p:nvSpPr>
        <p:spPr>
          <a:xfrm>
            <a:off x="1452513" y="184480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E721-3788-4D6A-A546-4F06C92C210A}"/>
              </a:ext>
            </a:extLst>
          </p:cNvPr>
          <p:cNvSpPr txBox="1"/>
          <p:nvPr/>
        </p:nvSpPr>
        <p:spPr>
          <a:xfrm>
            <a:off x="206054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D58D0-79B6-402B-9401-646505FD84B7}"/>
              </a:ext>
            </a:extLst>
          </p:cNvPr>
          <p:cNvCxnSpPr>
            <a:cxnSpLocks/>
          </p:cNvCxnSpPr>
          <p:nvPr/>
        </p:nvCxnSpPr>
        <p:spPr>
          <a:xfrm>
            <a:off x="2178912" y="206779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A695C-4B9C-48F4-A5E0-FB6A674959E4}"/>
              </a:ext>
            </a:extLst>
          </p:cNvPr>
          <p:cNvSpPr txBox="1"/>
          <p:nvPr/>
        </p:nvSpPr>
        <p:spPr>
          <a:xfrm>
            <a:off x="2193053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15CA9-1717-4F8C-B802-AE3AAAA9E642}"/>
              </a:ext>
            </a:extLst>
          </p:cNvPr>
          <p:cNvSpPr txBox="1"/>
          <p:nvPr/>
        </p:nvSpPr>
        <p:spPr>
          <a:xfrm>
            <a:off x="269685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B1C4-FD87-40C2-8ACC-41BC5E648779}"/>
              </a:ext>
            </a:extLst>
          </p:cNvPr>
          <p:cNvCxnSpPr>
            <a:cxnSpLocks/>
          </p:cNvCxnSpPr>
          <p:nvPr/>
        </p:nvCxnSpPr>
        <p:spPr>
          <a:xfrm>
            <a:off x="2795314" y="209317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831585-2599-4D63-86D5-BD4F67A9D767}"/>
              </a:ext>
            </a:extLst>
          </p:cNvPr>
          <p:cNvSpPr txBox="1"/>
          <p:nvPr/>
        </p:nvSpPr>
        <p:spPr>
          <a:xfrm>
            <a:off x="2897295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AECF8-9A4E-4E51-B134-D886FF3B2529}"/>
              </a:ext>
            </a:extLst>
          </p:cNvPr>
          <p:cNvSpPr txBox="1"/>
          <p:nvPr/>
        </p:nvSpPr>
        <p:spPr>
          <a:xfrm>
            <a:off x="3319020" y="18315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270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Method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/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7F616-A98E-4DC7-BA70-38B44F472877}"/>
              </a:ext>
            </a:extLst>
          </p:cNvPr>
          <p:cNvCxnSpPr>
            <a:cxnSpLocks/>
          </p:cNvCxnSpPr>
          <p:nvPr/>
        </p:nvCxnSpPr>
        <p:spPr>
          <a:xfrm flipV="1">
            <a:off x="1631373" y="2067792"/>
            <a:ext cx="368679" cy="4052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747FC-0D64-4FDC-A56E-E03622A0B671}"/>
              </a:ext>
            </a:extLst>
          </p:cNvPr>
          <p:cNvSpPr txBox="1"/>
          <p:nvPr/>
        </p:nvSpPr>
        <p:spPr>
          <a:xfrm>
            <a:off x="1452513" y="184480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E721-3788-4D6A-A546-4F06C92C210A}"/>
              </a:ext>
            </a:extLst>
          </p:cNvPr>
          <p:cNvSpPr txBox="1"/>
          <p:nvPr/>
        </p:nvSpPr>
        <p:spPr>
          <a:xfrm>
            <a:off x="206054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D58D0-79B6-402B-9401-646505FD84B7}"/>
              </a:ext>
            </a:extLst>
          </p:cNvPr>
          <p:cNvCxnSpPr>
            <a:cxnSpLocks/>
          </p:cNvCxnSpPr>
          <p:nvPr/>
        </p:nvCxnSpPr>
        <p:spPr>
          <a:xfrm>
            <a:off x="2178912" y="206779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A695C-4B9C-48F4-A5E0-FB6A674959E4}"/>
              </a:ext>
            </a:extLst>
          </p:cNvPr>
          <p:cNvSpPr txBox="1"/>
          <p:nvPr/>
        </p:nvSpPr>
        <p:spPr>
          <a:xfrm>
            <a:off x="2193053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15CA9-1717-4F8C-B802-AE3AAAA9E642}"/>
              </a:ext>
            </a:extLst>
          </p:cNvPr>
          <p:cNvSpPr txBox="1"/>
          <p:nvPr/>
        </p:nvSpPr>
        <p:spPr>
          <a:xfrm>
            <a:off x="269685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B1C4-FD87-40C2-8ACC-41BC5E648779}"/>
              </a:ext>
            </a:extLst>
          </p:cNvPr>
          <p:cNvCxnSpPr>
            <a:cxnSpLocks/>
          </p:cNvCxnSpPr>
          <p:nvPr/>
        </p:nvCxnSpPr>
        <p:spPr>
          <a:xfrm>
            <a:off x="2795314" y="209317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831585-2599-4D63-86D5-BD4F67A9D767}"/>
              </a:ext>
            </a:extLst>
          </p:cNvPr>
          <p:cNvSpPr txBox="1"/>
          <p:nvPr/>
        </p:nvSpPr>
        <p:spPr>
          <a:xfrm>
            <a:off x="2897295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AECF8-9A4E-4E51-B134-D886FF3B2529}"/>
              </a:ext>
            </a:extLst>
          </p:cNvPr>
          <p:cNvSpPr txBox="1"/>
          <p:nvPr/>
        </p:nvSpPr>
        <p:spPr>
          <a:xfrm>
            <a:off x="3319020" y="18315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14932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       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updated?   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/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7F616-A98E-4DC7-BA70-38B44F472877}"/>
              </a:ext>
            </a:extLst>
          </p:cNvPr>
          <p:cNvCxnSpPr>
            <a:cxnSpLocks/>
          </p:cNvCxnSpPr>
          <p:nvPr/>
        </p:nvCxnSpPr>
        <p:spPr>
          <a:xfrm flipV="1">
            <a:off x="1631373" y="2067792"/>
            <a:ext cx="368679" cy="4052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747FC-0D64-4FDC-A56E-E03622A0B671}"/>
              </a:ext>
            </a:extLst>
          </p:cNvPr>
          <p:cNvSpPr txBox="1"/>
          <p:nvPr/>
        </p:nvSpPr>
        <p:spPr>
          <a:xfrm>
            <a:off x="1452513" y="184480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E721-3788-4D6A-A546-4F06C92C210A}"/>
              </a:ext>
            </a:extLst>
          </p:cNvPr>
          <p:cNvSpPr txBox="1"/>
          <p:nvPr/>
        </p:nvSpPr>
        <p:spPr>
          <a:xfrm>
            <a:off x="206054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D58D0-79B6-402B-9401-646505FD84B7}"/>
              </a:ext>
            </a:extLst>
          </p:cNvPr>
          <p:cNvCxnSpPr>
            <a:cxnSpLocks/>
          </p:cNvCxnSpPr>
          <p:nvPr/>
        </p:nvCxnSpPr>
        <p:spPr>
          <a:xfrm>
            <a:off x="2178912" y="206779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A695C-4B9C-48F4-A5E0-FB6A674959E4}"/>
              </a:ext>
            </a:extLst>
          </p:cNvPr>
          <p:cNvSpPr txBox="1"/>
          <p:nvPr/>
        </p:nvSpPr>
        <p:spPr>
          <a:xfrm>
            <a:off x="2193053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15CA9-1717-4F8C-B802-AE3AAAA9E642}"/>
              </a:ext>
            </a:extLst>
          </p:cNvPr>
          <p:cNvSpPr txBox="1"/>
          <p:nvPr/>
        </p:nvSpPr>
        <p:spPr>
          <a:xfrm>
            <a:off x="269685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B1C4-FD87-40C2-8ACC-41BC5E648779}"/>
              </a:ext>
            </a:extLst>
          </p:cNvPr>
          <p:cNvCxnSpPr>
            <a:cxnSpLocks/>
          </p:cNvCxnSpPr>
          <p:nvPr/>
        </p:nvCxnSpPr>
        <p:spPr>
          <a:xfrm>
            <a:off x="2795314" y="209317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831585-2599-4D63-86D5-BD4F67A9D767}"/>
              </a:ext>
            </a:extLst>
          </p:cNvPr>
          <p:cNvSpPr txBox="1"/>
          <p:nvPr/>
        </p:nvSpPr>
        <p:spPr>
          <a:xfrm>
            <a:off x="2897295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AECF8-9A4E-4E51-B134-D886FF3B2529}"/>
              </a:ext>
            </a:extLst>
          </p:cNvPr>
          <p:cNvSpPr txBox="1"/>
          <p:nvPr/>
        </p:nvSpPr>
        <p:spPr>
          <a:xfrm>
            <a:off x="3319020" y="18315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508FD58-79C6-40DE-9795-EA582D6E2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93458"/>
              </p:ext>
            </p:extLst>
          </p:nvPr>
        </p:nvGraphicFramePr>
        <p:xfrm>
          <a:off x="6663181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32B3E1-65C1-4949-A1A4-BC005D0039B2}"/>
              </a:ext>
            </a:extLst>
          </p:cNvPr>
          <p:cNvCxnSpPr>
            <a:cxnSpLocks/>
          </p:cNvCxnSpPr>
          <p:nvPr/>
        </p:nvCxnSpPr>
        <p:spPr>
          <a:xfrm flipV="1">
            <a:off x="7400925" y="2128556"/>
            <a:ext cx="1638300" cy="34448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A9A3520-8A6D-45E1-9B23-85F296DD23BD}"/>
              </a:ext>
            </a:extLst>
          </p:cNvPr>
          <p:cNvSpPr txBox="1"/>
          <p:nvPr/>
        </p:nvSpPr>
        <p:spPr>
          <a:xfrm>
            <a:off x="7497869" y="1690688"/>
            <a:ext cx="207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4    9    9     1  </a:t>
            </a:r>
          </a:p>
        </p:txBody>
      </p:sp>
    </p:spTree>
    <p:extLst>
      <p:ext uri="{BB962C8B-B14F-4D97-AF65-F5344CB8AC3E}">
        <p14:creationId xmlns:p14="http://schemas.microsoft.com/office/powerpoint/2010/main" val="608802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FF34-A645-417F-958F-F12601CC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     </a:t>
            </a:r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Borrowing</a:t>
            </a:r>
            <a:r>
              <a:rPr lang="en-GB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4FFFA0-7581-40CF-906E-F475FC23BF9B}"/>
              </a:ext>
            </a:extLst>
          </p:cNvPr>
          <p:cNvGraphicFramePr>
            <a:graphicFrameLocks noGrp="1"/>
          </p:cNvGraphicFramePr>
          <p:nvPr/>
        </p:nvGraphicFramePr>
        <p:xfrm>
          <a:off x="904973" y="1822662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77F616-A98E-4DC7-BA70-38B44F472877}"/>
              </a:ext>
            </a:extLst>
          </p:cNvPr>
          <p:cNvCxnSpPr>
            <a:cxnSpLocks/>
          </p:cNvCxnSpPr>
          <p:nvPr/>
        </p:nvCxnSpPr>
        <p:spPr>
          <a:xfrm flipV="1">
            <a:off x="1631373" y="2067792"/>
            <a:ext cx="368679" cy="40524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5747FC-0D64-4FDC-A56E-E03622A0B671}"/>
              </a:ext>
            </a:extLst>
          </p:cNvPr>
          <p:cNvSpPr txBox="1"/>
          <p:nvPr/>
        </p:nvSpPr>
        <p:spPr>
          <a:xfrm>
            <a:off x="1452513" y="184480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E721-3788-4D6A-A546-4F06C92C210A}"/>
              </a:ext>
            </a:extLst>
          </p:cNvPr>
          <p:cNvSpPr txBox="1"/>
          <p:nvPr/>
        </p:nvSpPr>
        <p:spPr>
          <a:xfrm>
            <a:off x="206054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3D58D0-79B6-402B-9401-646505FD84B7}"/>
              </a:ext>
            </a:extLst>
          </p:cNvPr>
          <p:cNvCxnSpPr>
            <a:cxnSpLocks/>
          </p:cNvCxnSpPr>
          <p:nvPr/>
        </p:nvCxnSpPr>
        <p:spPr>
          <a:xfrm>
            <a:off x="2178912" y="206779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8A695C-4B9C-48F4-A5E0-FB6A674959E4}"/>
              </a:ext>
            </a:extLst>
          </p:cNvPr>
          <p:cNvSpPr txBox="1"/>
          <p:nvPr/>
        </p:nvSpPr>
        <p:spPr>
          <a:xfrm>
            <a:off x="2193053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15CA9-1717-4F8C-B802-AE3AAAA9E642}"/>
              </a:ext>
            </a:extLst>
          </p:cNvPr>
          <p:cNvSpPr txBox="1"/>
          <p:nvPr/>
        </p:nvSpPr>
        <p:spPr>
          <a:xfrm>
            <a:off x="2696851" y="186694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B1C4-FD87-40C2-8ACC-41BC5E648779}"/>
              </a:ext>
            </a:extLst>
          </p:cNvPr>
          <p:cNvCxnSpPr>
            <a:cxnSpLocks/>
          </p:cNvCxnSpPr>
          <p:nvPr/>
        </p:nvCxnSpPr>
        <p:spPr>
          <a:xfrm>
            <a:off x="2795314" y="2093172"/>
            <a:ext cx="443310" cy="45434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831585-2599-4D63-86D5-BD4F67A9D767}"/>
              </a:ext>
            </a:extLst>
          </p:cNvPr>
          <p:cNvSpPr txBox="1"/>
          <p:nvPr/>
        </p:nvSpPr>
        <p:spPr>
          <a:xfrm>
            <a:off x="2897295" y="16299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0AECF8-9A4E-4E51-B134-D886FF3B2529}"/>
              </a:ext>
            </a:extLst>
          </p:cNvPr>
          <p:cNvSpPr txBox="1"/>
          <p:nvPr/>
        </p:nvSpPr>
        <p:spPr>
          <a:xfrm>
            <a:off x="3319020" y="1831562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432CB77-C582-409D-8737-C28290BEBBA7}"/>
              </a:ext>
            </a:extLst>
          </p:cNvPr>
          <p:cNvGraphicFramePr>
            <a:graphicFrameLocks noGrp="1"/>
          </p:cNvGraphicFramePr>
          <p:nvPr/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9D2BDCD-AD64-4C0E-9A2E-139B01028B44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35261-6B29-4C31-8028-473F981C3E7F}"/>
              </a:ext>
            </a:extLst>
          </p:cNvPr>
          <p:cNvSpPr txBox="1"/>
          <p:nvPr/>
        </p:nvSpPr>
        <p:spPr>
          <a:xfrm>
            <a:off x="8080341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A56928-93E7-470E-A614-A3EA18049615}"/>
              </a:ext>
            </a:extLst>
          </p:cNvPr>
          <p:cNvSpPr txBox="1"/>
          <p:nvPr/>
        </p:nvSpPr>
        <p:spPr>
          <a:xfrm>
            <a:off x="7458172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9B10B4-140E-410B-9058-92FCCDEA2B25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AE1AD1-3AB0-40C3-A829-348E3CE10691}"/>
              </a:ext>
            </a:extLst>
          </p:cNvPr>
          <p:cNvSpPr txBox="1"/>
          <p:nvPr/>
        </p:nvSpPr>
        <p:spPr>
          <a:xfrm>
            <a:off x="7944830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BBFEFD-F366-44C0-8370-E461D38CE001}"/>
              </a:ext>
            </a:extLst>
          </p:cNvPr>
          <p:cNvSpPr txBox="1"/>
          <p:nvPr/>
        </p:nvSpPr>
        <p:spPr>
          <a:xfrm>
            <a:off x="7322661" y="315019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3472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Invisible number line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9E13C-AA13-404F-A6D8-74B5C8EA9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76942"/>
              </p:ext>
            </p:extLst>
          </p:nvPr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0D9E92-6A7E-44F5-BA1F-9BBD07088BB6}"/>
              </a:ext>
            </a:extLst>
          </p:cNvPr>
          <p:cNvSpPr txBox="1"/>
          <p:nvPr/>
        </p:nvSpPr>
        <p:spPr>
          <a:xfrm>
            <a:off x="838200" y="3558264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D58EC-CF30-4E23-8CEB-53D9B2D86BE5}"/>
              </a:ext>
            </a:extLst>
          </p:cNvPr>
          <p:cNvSpPr txBox="1"/>
          <p:nvPr/>
        </p:nvSpPr>
        <p:spPr>
          <a:xfrm>
            <a:off x="838200" y="1858274"/>
            <a:ext cx="650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Effectively changing subtraction</a:t>
            </a:r>
          </a:p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into addition </a:t>
            </a:r>
          </a:p>
        </p:txBody>
      </p:sp>
    </p:spTree>
    <p:extLst>
      <p:ext uri="{BB962C8B-B14F-4D97-AF65-F5344CB8AC3E}">
        <p14:creationId xmlns:p14="http://schemas.microsoft.com/office/powerpoint/2010/main" val="1903007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Invisible number line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9E13C-AA13-404F-A6D8-74B5C8EA927D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0D9E92-6A7E-44F5-BA1F-9BBD07088BB6}"/>
              </a:ext>
            </a:extLst>
          </p:cNvPr>
          <p:cNvSpPr txBox="1"/>
          <p:nvPr/>
        </p:nvSpPr>
        <p:spPr>
          <a:xfrm>
            <a:off x="838200" y="3558264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CACF9-91FD-4EE3-9601-76EBAFBDF66D}"/>
              </a:ext>
            </a:extLst>
          </p:cNvPr>
          <p:cNvSpPr txBox="1"/>
          <p:nvPr/>
        </p:nvSpPr>
        <p:spPr>
          <a:xfrm>
            <a:off x="2884764" y="3545158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D58EC-CF30-4E23-8CEB-53D9B2D86BE5}"/>
              </a:ext>
            </a:extLst>
          </p:cNvPr>
          <p:cNvSpPr txBox="1"/>
          <p:nvPr/>
        </p:nvSpPr>
        <p:spPr>
          <a:xfrm>
            <a:off x="838200" y="1858274"/>
            <a:ext cx="650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Effectively changing subtraction</a:t>
            </a:r>
          </a:p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into addition 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6F661F9-3374-43CA-BA35-1295B3942F7D}"/>
              </a:ext>
            </a:extLst>
          </p:cNvPr>
          <p:cNvSpPr/>
          <p:nvPr/>
        </p:nvSpPr>
        <p:spPr>
          <a:xfrm rot="8665904">
            <a:off x="1211575" y="2121770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4ED80-E7CD-44CE-A993-3021975D298A}"/>
              </a:ext>
            </a:extLst>
          </p:cNvPr>
          <p:cNvSpPr txBox="1"/>
          <p:nvPr/>
        </p:nvSpPr>
        <p:spPr>
          <a:xfrm>
            <a:off x="1911492" y="469115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+2</a:t>
            </a:r>
          </a:p>
        </p:txBody>
      </p:sp>
    </p:spTree>
    <p:extLst>
      <p:ext uri="{BB962C8B-B14F-4D97-AF65-F5344CB8AC3E}">
        <p14:creationId xmlns:p14="http://schemas.microsoft.com/office/powerpoint/2010/main" val="404059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Borrow &amp; pay-back </a:t>
            </a:r>
            <a:r>
              <a:rPr lang="en-GB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GB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Milk bottle</a:t>
            </a:r>
            <a:r>
              <a:rPr lang="en-GB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981217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89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Invisible number line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9E13C-AA13-404F-A6D8-74B5C8EA927D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0D9E92-6A7E-44F5-BA1F-9BBD07088BB6}"/>
              </a:ext>
            </a:extLst>
          </p:cNvPr>
          <p:cNvSpPr txBox="1"/>
          <p:nvPr/>
        </p:nvSpPr>
        <p:spPr>
          <a:xfrm>
            <a:off x="838200" y="3558264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CACF9-91FD-4EE3-9601-76EBAFBDF66D}"/>
              </a:ext>
            </a:extLst>
          </p:cNvPr>
          <p:cNvSpPr txBox="1"/>
          <p:nvPr/>
        </p:nvSpPr>
        <p:spPr>
          <a:xfrm>
            <a:off x="2884764" y="3545158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DDE10-DF59-461D-B78B-248E5B46C2E2}"/>
              </a:ext>
            </a:extLst>
          </p:cNvPr>
          <p:cNvSpPr txBox="1"/>
          <p:nvPr/>
        </p:nvSpPr>
        <p:spPr>
          <a:xfrm>
            <a:off x="5162839" y="3545157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D58EC-CF30-4E23-8CEB-53D9B2D86BE5}"/>
              </a:ext>
            </a:extLst>
          </p:cNvPr>
          <p:cNvSpPr txBox="1"/>
          <p:nvPr/>
        </p:nvSpPr>
        <p:spPr>
          <a:xfrm>
            <a:off x="838200" y="1858274"/>
            <a:ext cx="650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Effectively changing subtraction</a:t>
            </a:r>
          </a:p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into addition 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6F661F9-3374-43CA-BA35-1295B3942F7D}"/>
              </a:ext>
            </a:extLst>
          </p:cNvPr>
          <p:cNvSpPr/>
          <p:nvPr/>
        </p:nvSpPr>
        <p:spPr>
          <a:xfrm rot="8665904">
            <a:off x="1211575" y="2121770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7C331C-7D51-4999-AC53-0B06D80CB061}"/>
              </a:ext>
            </a:extLst>
          </p:cNvPr>
          <p:cNvSpPr/>
          <p:nvPr/>
        </p:nvSpPr>
        <p:spPr>
          <a:xfrm rot="8665904">
            <a:off x="3403973" y="2121771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4ED80-E7CD-44CE-A993-3021975D298A}"/>
              </a:ext>
            </a:extLst>
          </p:cNvPr>
          <p:cNvSpPr txBox="1"/>
          <p:nvPr/>
        </p:nvSpPr>
        <p:spPr>
          <a:xfrm>
            <a:off x="1911492" y="469115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789D2-C014-445D-A2FA-477132620876}"/>
              </a:ext>
            </a:extLst>
          </p:cNvPr>
          <p:cNvSpPr txBox="1"/>
          <p:nvPr/>
        </p:nvSpPr>
        <p:spPr>
          <a:xfrm>
            <a:off x="4067953" y="469115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+40</a:t>
            </a:r>
          </a:p>
        </p:txBody>
      </p:sp>
    </p:spTree>
    <p:extLst>
      <p:ext uri="{BB962C8B-B14F-4D97-AF65-F5344CB8AC3E}">
        <p14:creationId xmlns:p14="http://schemas.microsoft.com/office/powerpoint/2010/main" val="958817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Invisible number line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9E13C-AA13-404F-A6D8-74B5C8EA927D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0D9E92-6A7E-44F5-BA1F-9BBD07088BB6}"/>
              </a:ext>
            </a:extLst>
          </p:cNvPr>
          <p:cNvSpPr txBox="1"/>
          <p:nvPr/>
        </p:nvSpPr>
        <p:spPr>
          <a:xfrm>
            <a:off x="838200" y="3558264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CACF9-91FD-4EE3-9601-76EBAFBDF66D}"/>
              </a:ext>
            </a:extLst>
          </p:cNvPr>
          <p:cNvSpPr txBox="1"/>
          <p:nvPr/>
        </p:nvSpPr>
        <p:spPr>
          <a:xfrm>
            <a:off x="2884764" y="3545158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DDE10-DF59-461D-B78B-248E5B46C2E2}"/>
              </a:ext>
            </a:extLst>
          </p:cNvPr>
          <p:cNvSpPr txBox="1"/>
          <p:nvPr/>
        </p:nvSpPr>
        <p:spPr>
          <a:xfrm>
            <a:off x="5162839" y="3545157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195B7-2EE8-4E51-9BFF-C016572921B3}"/>
              </a:ext>
            </a:extLst>
          </p:cNvPr>
          <p:cNvSpPr txBox="1"/>
          <p:nvPr/>
        </p:nvSpPr>
        <p:spPr>
          <a:xfrm>
            <a:off x="7581764" y="3498972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2000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D58EC-CF30-4E23-8CEB-53D9B2D86BE5}"/>
              </a:ext>
            </a:extLst>
          </p:cNvPr>
          <p:cNvSpPr txBox="1"/>
          <p:nvPr/>
        </p:nvSpPr>
        <p:spPr>
          <a:xfrm>
            <a:off x="838200" y="1858274"/>
            <a:ext cx="650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Effectively changing subtraction</a:t>
            </a:r>
          </a:p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into addition 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6F661F9-3374-43CA-BA35-1295B3942F7D}"/>
              </a:ext>
            </a:extLst>
          </p:cNvPr>
          <p:cNvSpPr/>
          <p:nvPr/>
        </p:nvSpPr>
        <p:spPr>
          <a:xfrm rot="8665904">
            <a:off x="1211575" y="2121770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7C331C-7D51-4999-AC53-0B06D80CB061}"/>
              </a:ext>
            </a:extLst>
          </p:cNvPr>
          <p:cNvSpPr/>
          <p:nvPr/>
        </p:nvSpPr>
        <p:spPr>
          <a:xfrm rot="8665904">
            <a:off x="3403973" y="2121771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D71EF21-3B9B-4C2D-ABDE-ABF922F35F94}"/>
              </a:ext>
            </a:extLst>
          </p:cNvPr>
          <p:cNvSpPr/>
          <p:nvPr/>
        </p:nvSpPr>
        <p:spPr>
          <a:xfrm rot="8665904">
            <a:off x="5777048" y="2121769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4ED80-E7CD-44CE-A993-3021975D298A}"/>
              </a:ext>
            </a:extLst>
          </p:cNvPr>
          <p:cNvSpPr txBox="1"/>
          <p:nvPr/>
        </p:nvSpPr>
        <p:spPr>
          <a:xfrm>
            <a:off x="1911492" y="469115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789D2-C014-445D-A2FA-477132620876}"/>
              </a:ext>
            </a:extLst>
          </p:cNvPr>
          <p:cNvSpPr txBox="1"/>
          <p:nvPr/>
        </p:nvSpPr>
        <p:spPr>
          <a:xfrm>
            <a:off x="4067953" y="469115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DF616-C838-4A4D-94B4-D39A0A6B5A60}"/>
              </a:ext>
            </a:extLst>
          </p:cNvPr>
          <p:cNvSpPr txBox="1"/>
          <p:nvPr/>
        </p:nvSpPr>
        <p:spPr>
          <a:xfrm>
            <a:off x="6390534" y="4644204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+700</a:t>
            </a:r>
          </a:p>
        </p:txBody>
      </p:sp>
    </p:spTree>
    <p:extLst>
      <p:ext uri="{BB962C8B-B14F-4D97-AF65-F5344CB8AC3E}">
        <p14:creationId xmlns:p14="http://schemas.microsoft.com/office/powerpoint/2010/main" val="2655816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Invisible number line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9E13C-AA13-404F-A6D8-74B5C8EA927D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0D9E92-6A7E-44F5-BA1F-9BBD07088BB6}"/>
              </a:ext>
            </a:extLst>
          </p:cNvPr>
          <p:cNvSpPr txBox="1"/>
          <p:nvPr/>
        </p:nvSpPr>
        <p:spPr>
          <a:xfrm>
            <a:off x="838200" y="3558264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CACF9-91FD-4EE3-9601-76EBAFBDF66D}"/>
              </a:ext>
            </a:extLst>
          </p:cNvPr>
          <p:cNvSpPr txBox="1"/>
          <p:nvPr/>
        </p:nvSpPr>
        <p:spPr>
          <a:xfrm>
            <a:off x="2884764" y="3545158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DDE10-DF59-461D-B78B-248E5B46C2E2}"/>
              </a:ext>
            </a:extLst>
          </p:cNvPr>
          <p:cNvSpPr txBox="1"/>
          <p:nvPr/>
        </p:nvSpPr>
        <p:spPr>
          <a:xfrm>
            <a:off x="5162839" y="3545157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195B7-2EE8-4E51-9BFF-C016572921B3}"/>
              </a:ext>
            </a:extLst>
          </p:cNvPr>
          <p:cNvSpPr txBox="1"/>
          <p:nvPr/>
        </p:nvSpPr>
        <p:spPr>
          <a:xfrm>
            <a:off x="7581764" y="3498972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D2952-FC32-488D-8C84-A67CD029E803}"/>
              </a:ext>
            </a:extLst>
          </p:cNvPr>
          <p:cNvSpPr txBox="1"/>
          <p:nvPr/>
        </p:nvSpPr>
        <p:spPr>
          <a:xfrm>
            <a:off x="9870484" y="342900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5000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D58EC-CF30-4E23-8CEB-53D9B2D86BE5}"/>
              </a:ext>
            </a:extLst>
          </p:cNvPr>
          <p:cNvSpPr txBox="1"/>
          <p:nvPr/>
        </p:nvSpPr>
        <p:spPr>
          <a:xfrm>
            <a:off x="838200" y="1858274"/>
            <a:ext cx="650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Effectively changing subtraction</a:t>
            </a:r>
          </a:p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into addition 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6F661F9-3374-43CA-BA35-1295B3942F7D}"/>
              </a:ext>
            </a:extLst>
          </p:cNvPr>
          <p:cNvSpPr/>
          <p:nvPr/>
        </p:nvSpPr>
        <p:spPr>
          <a:xfrm rot="8665904">
            <a:off x="1211575" y="2121770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7C331C-7D51-4999-AC53-0B06D80CB061}"/>
              </a:ext>
            </a:extLst>
          </p:cNvPr>
          <p:cNvSpPr/>
          <p:nvPr/>
        </p:nvSpPr>
        <p:spPr>
          <a:xfrm rot="8665904">
            <a:off x="3403973" y="2121771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D71EF21-3B9B-4C2D-ABDE-ABF922F35F94}"/>
              </a:ext>
            </a:extLst>
          </p:cNvPr>
          <p:cNvSpPr/>
          <p:nvPr/>
        </p:nvSpPr>
        <p:spPr>
          <a:xfrm rot="8665904">
            <a:off x="5777048" y="2121769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6F12870-0728-4502-A144-014703015CCD}"/>
              </a:ext>
            </a:extLst>
          </p:cNvPr>
          <p:cNvSpPr/>
          <p:nvPr/>
        </p:nvSpPr>
        <p:spPr>
          <a:xfrm rot="8665904">
            <a:off x="8112127" y="2121766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4ED80-E7CD-44CE-A993-3021975D298A}"/>
              </a:ext>
            </a:extLst>
          </p:cNvPr>
          <p:cNvSpPr txBox="1"/>
          <p:nvPr/>
        </p:nvSpPr>
        <p:spPr>
          <a:xfrm>
            <a:off x="1911492" y="469115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789D2-C014-445D-A2FA-477132620876}"/>
              </a:ext>
            </a:extLst>
          </p:cNvPr>
          <p:cNvSpPr txBox="1"/>
          <p:nvPr/>
        </p:nvSpPr>
        <p:spPr>
          <a:xfrm>
            <a:off x="4067953" y="469115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DF616-C838-4A4D-94B4-D39A0A6B5A60}"/>
              </a:ext>
            </a:extLst>
          </p:cNvPr>
          <p:cNvSpPr txBox="1"/>
          <p:nvPr/>
        </p:nvSpPr>
        <p:spPr>
          <a:xfrm>
            <a:off x="6390534" y="4644204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+700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D11C77-8BB5-4815-B4B1-359BC04969FB}"/>
              </a:ext>
            </a:extLst>
          </p:cNvPr>
          <p:cNvSpPr txBox="1"/>
          <p:nvPr/>
        </p:nvSpPr>
        <p:spPr>
          <a:xfrm>
            <a:off x="8793933" y="4626087"/>
            <a:ext cx="172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+3000</a:t>
            </a:r>
          </a:p>
        </p:txBody>
      </p:sp>
    </p:spTree>
    <p:extLst>
      <p:ext uri="{BB962C8B-B14F-4D97-AF65-F5344CB8AC3E}">
        <p14:creationId xmlns:p14="http://schemas.microsoft.com/office/powerpoint/2010/main" val="2148461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Invisible number line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9E13C-AA13-404F-A6D8-74B5C8EA927D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0D9E92-6A7E-44F5-BA1F-9BBD07088BB6}"/>
              </a:ext>
            </a:extLst>
          </p:cNvPr>
          <p:cNvSpPr txBox="1"/>
          <p:nvPr/>
        </p:nvSpPr>
        <p:spPr>
          <a:xfrm>
            <a:off x="838200" y="3558264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CACF9-91FD-4EE3-9601-76EBAFBDF66D}"/>
              </a:ext>
            </a:extLst>
          </p:cNvPr>
          <p:cNvSpPr txBox="1"/>
          <p:nvPr/>
        </p:nvSpPr>
        <p:spPr>
          <a:xfrm>
            <a:off x="2884764" y="3545158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1260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DDE10-DF59-461D-B78B-248E5B46C2E2}"/>
              </a:ext>
            </a:extLst>
          </p:cNvPr>
          <p:cNvSpPr txBox="1"/>
          <p:nvPr/>
        </p:nvSpPr>
        <p:spPr>
          <a:xfrm>
            <a:off x="5162839" y="3545157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1300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9195B7-2EE8-4E51-9BFF-C016572921B3}"/>
              </a:ext>
            </a:extLst>
          </p:cNvPr>
          <p:cNvSpPr txBox="1"/>
          <p:nvPr/>
        </p:nvSpPr>
        <p:spPr>
          <a:xfrm>
            <a:off x="7581764" y="3498972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D2952-FC32-488D-8C84-A67CD029E803}"/>
              </a:ext>
            </a:extLst>
          </p:cNvPr>
          <p:cNvSpPr txBox="1"/>
          <p:nvPr/>
        </p:nvSpPr>
        <p:spPr>
          <a:xfrm>
            <a:off x="9870484" y="342900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5000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D58EC-CF30-4E23-8CEB-53D9B2D86BE5}"/>
              </a:ext>
            </a:extLst>
          </p:cNvPr>
          <p:cNvSpPr txBox="1"/>
          <p:nvPr/>
        </p:nvSpPr>
        <p:spPr>
          <a:xfrm>
            <a:off x="838200" y="1858274"/>
            <a:ext cx="6506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Effectively changing subtraction</a:t>
            </a:r>
          </a:p>
          <a:p>
            <a:pPr algn="ctr"/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into addition 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6F661F9-3374-43CA-BA35-1295B3942F7D}"/>
              </a:ext>
            </a:extLst>
          </p:cNvPr>
          <p:cNvSpPr/>
          <p:nvPr/>
        </p:nvSpPr>
        <p:spPr>
          <a:xfrm rot="8665904">
            <a:off x="1211575" y="2121770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7C331C-7D51-4999-AC53-0B06D80CB061}"/>
              </a:ext>
            </a:extLst>
          </p:cNvPr>
          <p:cNvSpPr/>
          <p:nvPr/>
        </p:nvSpPr>
        <p:spPr>
          <a:xfrm rot="8665904">
            <a:off x="3403973" y="2121771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D71EF21-3B9B-4C2D-ABDE-ABF922F35F94}"/>
              </a:ext>
            </a:extLst>
          </p:cNvPr>
          <p:cNvSpPr/>
          <p:nvPr/>
        </p:nvSpPr>
        <p:spPr>
          <a:xfrm rot="8665904">
            <a:off x="5777048" y="2121769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6F12870-0728-4502-A144-014703015CCD}"/>
              </a:ext>
            </a:extLst>
          </p:cNvPr>
          <p:cNvSpPr/>
          <p:nvPr/>
        </p:nvSpPr>
        <p:spPr>
          <a:xfrm rot="8665904">
            <a:off x="8112127" y="2121766"/>
            <a:ext cx="2894286" cy="2369692"/>
          </a:xfrm>
          <a:prstGeom prst="arc">
            <a:avLst>
              <a:gd name="adj1" fmla="val 1582465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94ED80-E7CD-44CE-A993-3021975D298A}"/>
              </a:ext>
            </a:extLst>
          </p:cNvPr>
          <p:cNvSpPr txBox="1"/>
          <p:nvPr/>
        </p:nvSpPr>
        <p:spPr>
          <a:xfrm>
            <a:off x="1911492" y="469115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789D2-C014-445D-A2FA-477132620876}"/>
              </a:ext>
            </a:extLst>
          </p:cNvPr>
          <p:cNvSpPr txBox="1"/>
          <p:nvPr/>
        </p:nvSpPr>
        <p:spPr>
          <a:xfrm>
            <a:off x="4067953" y="4691150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BDF616-C838-4A4D-94B4-D39A0A6B5A60}"/>
              </a:ext>
            </a:extLst>
          </p:cNvPr>
          <p:cNvSpPr txBox="1"/>
          <p:nvPr/>
        </p:nvSpPr>
        <p:spPr>
          <a:xfrm>
            <a:off x="6390534" y="4644204"/>
            <a:ext cx="136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+700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D11C77-8BB5-4815-B4B1-359BC04969FB}"/>
              </a:ext>
            </a:extLst>
          </p:cNvPr>
          <p:cNvSpPr txBox="1"/>
          <p:nvPr/>
        </p:nvSpPr>
        <p:spPr>
          <a:xfrm>
            <a:off x="8793933" y="4626087"/>
            <a:ext cx="1725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+3000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0F27C3-4EBE-40E6-B72C-B2EC3C2220F5}"/>
              </a:ext>
            </a:extLst>
          </p:cNvPr>
          <p:cNvSpPr txBox="1"/>
          <p:nvPr/>
        </p:nvSpPr>
        <p:spPr>
          <a:xfrm>
            <a:off x="7755690" y="5560449"/>
            <a:ext cx="359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75000"/>
                  </a:schemeClr>
                </a:solidFill>
              </a:rPr>
              <a:t>  Answer: 3742</a:t>
            </a:r>
          </a:p>
        </p:txBody>
      </p:sp>
    </p:spTree>
    <p:extLst>
      <p:ext uri="{BB962C8B-B14F-4D97-AF65-F5344CB8AC3E}">
        <p14:creationId xmlns:p14="http://schemas.microsoft.com/office/powerpoint/2010/main" val="3839679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60AD65E-012F-4EA3-A095-CEECD20E55B8}"/>
              </a:ext>
            </a:extLst>
          </p:cNvPr>
          <p:cNvPicPr/>
          <p:nvPr/>
        </p:nvPicPr>
        <p:blipFill rotWithShape="1">
          <a:blip r:embed="rId2"/>
          <a:srcRect l="917" t="18346" r="55398" b="32326"/>
          <a:stretch/>
        </p:blipFill>
        <p:spPr bwMode="auto">
          <a:xfrm>
            <a:off x="838200" y="1430655"/>
            <a:ext cx="2903220" cy="184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EAAA8-BC52-4DD8-9E30-731921A9CDF7}"/>
              </a:ext>
            </a:extLst>
          </p:cNvPr>
          <p:cNvPicPr/>
          <p:nvPr/>
        </p:nvPicPr>
        <p:blipFill rotWithShape="1">
          <a:blip r:embed="rId3"/>
          <a:srcRect l="344" t="18141" r="55283" b="31918"/>
          <a:stretch/>
        </p:blipFill>
        <p:spPr bwMode="auto">
          <a:xfrm>
            <a:off x="838200" y="3675532"/>
            <a:ext cx="2948940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523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62895"/>
              </p:ext>
            </p:extLst>
          </p:nvPr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486859F-E95A-48BE-9285-2CADB537DBC1}"/>
              </a:ext>
            </a:extLst>
          </p:cNvPr>
          <p:cNvPicPr/>
          <p:nvPr/>
        </p:nvPicPr>
        <p:blipFill rotWithShape="1">
          <a:blip r:embed="rId2"/>
          <a:srcRect l="1032" t="17530" r="55743" b="31714"/>
          <a:stretch/>
        </p:blipFill>
        <p:spPr bwMode="auto">
          <a:xfrm>
            <a:off x="838200" y="3804285"/>
            <a:ext cx="2872740" cy="1897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D8C38-2549-432C-AEFD-B7F63B245831}"/>
              </a:ext>
            </a:extLst>
          </p:cNvPr>
          <p:cNvPicPr/>
          <p:nvPr/>
        </p:nvPicPr>
        <p:blipFill rotWithShape="1">
          <a:blip r:embed="rId3"/>
          <a:srcRect l="917" t="18346" r="55398" b="32326"/>
          <a:stretch/>
        </p:blipFill>
        <p:spPr bwMode="auto">
          <a:xfrm>
            <a:off x="838200" y="1430655"/>
            <a:ext cx="2903220" cy="184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1865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53334"/>
              </p:ext>
            </p:extLst>
          </p:nvPr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486859F-E95A-48BE-9285-2CADB537DBC1}"/>
              </a:ext>
            </a:extLst>
          </p:cNvPr>
          <p:cNvPicPr/>
          <p:nvPr/>
        </p:nvPicPr>
        <p:blipFill rotWithShape="1">
          <a:blip r:embed="rId2"/>
          <a:srcRect l="1032" t="17530" r="55743" b="31714"/>
          <a:stretch/>
        </p:blipFill>
        <p:spPr bwMode="auto">
          <a:xfrm>
            <a:off x="838200" y="3804285"/>
            <a:ext cx="2872740" cy="1897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D8C38-2549-432C-AEFD-B7F63B245831}"/>
              </a:ext>
            </a:extLst>
          </p:cNvPr>
          <p:cNvPicPr/>
          <p:nvPr/>
        </p:nvPicPr>
        <p:blipFill rotWithShape="1">
          <a:blip r:embed="rId3"/>
          <a:srcRect l="917" t="18346" r="55398" b="32326"/>
          <a:stretch/>
        </p:blipFill>
        <p:spPr bwMode="auto">
          <a:xfrm>
            <a:off x="838200" y="1430655"/>
            <a:ext cx="2903220" cy="184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3143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486859F-E95A-48BE-9285-2CADB537DBC1}"/>
              </a:ext>
            </a:extLst>
          </p:cNvPr>
          <p:cNvPicPr/>
          <p:nvPr/>
        </p:nvPicPr>
        <p:blipFill rotWithShape="1">
          <a:blip r:embed="rId2"/>
          <a:srcRect l="1032" t="17530" r="55743" b="31714"/>
          <a:stretch/>
        </p:blipFill>
        <p:spPr bwMode="auto">
          <a:xfrm>
            <a:off x="838200" y="1526531"/>
            <a:ext cx="2872740" cy="1897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52002" y="348138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0721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486859F-E95A-48BE-9285-2CADB537DBC1}"/>
              </a:ext>
            </a:extLst>
          </p:cNvPr>
          <p:cNvPicPr/>
          <p:nvPr/>
        </p:nvPicPr>
        <p:blipFill rotWithShape="1">
          <a:blip r:embed="rId2"/>
          <a:srcRect l="1032" t="17530" r="55743" b="31714"/>
          <a:stretch/>
        </p:blipFill>
        <p:spPr bwMode="auto">
          <a:xfrm>
            <a:off x="838200" y="1526531"/>
            <a:ext cx="2872740" cy="1897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52002" y="348138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B39EE6-E107-4A39-A0A4-E4C4F76F6015}"/>
              </a:ext>
            </a:extLst>
          </p:cNvPr>
          <p:cNvPicPr/>
          <p:nvPr/>
        </p:nvPicPr>
        <p:blipFill rotWithShape="1">
          <a:blip r:embed="rId3"/>
          <a:srcRect l="918" t="18346" r="55283" b="32326"/>
          <a:stretch/>
        </p:blipFill>
        <p:spPr bwMode="auto">
          <a:xfrm>
            <a:off x="838200" y="3907155"/>
            <a:ext cx="2910840" cy="184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5818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486859F-E95A-48BE-9285-2CADB537DBC1}"/>
              </a:ext>
            </a:extLst>
          </p:cNvPr>
          <p:cNvPicPr/>
          <p:nvPr/>
        </p:nvPicPr>
        <p:blipFill rotWithShape="1">
          <a:blip r:embed="rId2"/>
          <a:srcRect l="1032" t="17530" r="55743" b="31714"/>
          <a:stretch/>
        </p:blipFill>
        <p:spPr bwMode="auto">
          <a:xfrm>
            <a:off x="838200" y="1526531"/>
            <a:ext cx="2872740" cy="1897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52002" y="348138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B39EE6-E107-4A39-A0A4-E4C4F76F6015}"/>
              </a:ext>
            </a:extLst>
          </p:cNvPr>
          <p:cNvPicPr/>
          <p:nvPr/>
        </p:nvPicPr>
        <p:blipFill rotWithShape="1">
          <a:blip r:embed="rId3"/>
          <a:srcRect l="918" t="18346" r="55283" b="32326"/>
          <a:stretch/>
        </p:blipFill>
        <p:spPr bwMode="auto">
          <a:xfrm>
            <a:off x="838200" y="3907155"/>
            <a:ext cx="2910840" cy="184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179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Borrowing </a:t>
            </a:r>
            <a:r>
              <a:rPr lang="en-GB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‘Milk bottle’ </a:t>
            </a:r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93138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672659" y="1772239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7232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487964"/>
              </p:ext>
            </p:extLst>
          </p:nvPr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52002" y="348138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B39EE6-E107-4A39-A0A4-E4C4F76F6015}"/>
              </a:ext>
            </a:extLst>
          </p:cNvPr>
          <p:cNvPicPr/>
          <p:nvPr/>
        </p:nvPicPr>
        <p:blipFill rotWithShape="1">
          <a:blip r:embed="rId2"/>
          <a:srcRect l="918" t="18346" r="55283" b="32326"/>
          <a:stretch/>
        </p:blipFill>
        <p:spPr bwMode="auto">
          <a:xfrm>
            <a:off x="838200" y="1670685"/>
            <a:ext cx="2910840" cy="1844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8E1130-F9CA-4D71-B0EA-8AF2560DDE10}"/>
              </a:ext>
            </a:extLst>
          </p:cNvPr>
          <p:cNvPicPr/>
          <p:nvPr/>
        </p:nvPicPr>
        <p:blipFill rotWithShape="1">
          <a:blip r:embed="rId3"/>
          <a:srcRect l="1032" t="17938" r="55284" b="32529"/>
          <a:stretch/>
        </p:blipFill>
        <p:spPr bwMode="auto">
          <a:xfrm>
            <a:off x="966219" y="4004608"/>
            <a:ext cx="2903220" cy="185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7999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89371"/>
              </p:ext>
            </p:extLst>
          </p:nvPr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85341" y="346052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8E1130-F9CA-4D71-B0EA-8AF2560DDE10}"/>
              </a:ext>
            </a:extLst>
          </p:cNvPr>
          <p:cNvPicPr/>
          <p:nvPr/>
        </p:nvPicPr>
        <p:blipFill rotWithShape="1">
          <a:blip r:embed="rId2"/>
          <a:srcRect l="1032" t="17938" r="55284" b="32529"/>
          <a:stretch/>
        </p:blipFill>
        <p:spPr bwMode="auto">
          <a:xfrm>
            <a:off x="874395" y="1552576"/>
            <a:ext cx="2903220" cy="185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DF9EA-9CBB-47FB-8740-DB8467870593}"/>
              </a:ext>
            </a:extLst>
          </p:cNvPr>
          <p:cNvCxnSpPr/>
          <p:nvPr/>
        </p:nvCxnSpPr>
        <p:spPr>
          <a:xfrm flipV="1">
            <a:off x="9770931" y="3026570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A7BFBF-A596-4A74-B5A1-C435ADE18FB9}"/>
              </a:ext>
            </a:extLst>
          </p:cNvPr>
          <p:cNvSpPr txBox="1"/>
          <p:nvPr/>
        </p:nvSpPr>
        <p:spPr>
          <a:xfrm>
            <a:off x="9737592" y="34618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E0DC5-CE19-4A86-83C8-80BB9D9335C5}"/>
              </a:ext>
            </a:extLst>
          </p:cNvPr>
          <p:cNvSpPr txBox="1"/>
          <p:nvPr/>
        </p:nvSpPr>
        <p:spPr>
          <a:xfrm>
            <a:off x="10093405" y="104964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8994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85341" y="346052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8E1130-F9CA-4D71-B0EA-8AF2560DDE10}"/>
              </a:ext>
            </a:extLst>
          </p:cNvPr>
          <p:cNvPicPr/>
          <p:nvPr/>
        </p:nvPicPr>
        <p:blipFill rotWithShape="1">
          <a:blip r:embed="rId2"/>
          <a:srcRect l="1032" t="17938" r="55284" b="32529"/>
          <a:stretch/>
        </p:blipFill>
        <p:spPr bwMode="auto">
          <a:xfrm>
            <a:off x="874395" y="1552576"/>
            <a:ext cx="2903220" cy="185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DF9EA-9CBB-47FB-8740-DB8467870593}"/>
              </a:ext>
            </a:extLst>
          </p:cNvPr>
          <p:cNvCxnSpPr/>
          <p:nvPr/>
        </p:nvCxnSpPr>
        <p:spPr>
          <a:xfrm flipV="1">
            <a:off x="9770931" y="3026570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A7BFBF-A596-4A74-B5A1-C435ADE18FB9}"/>
              </a:ext>
            </a:extLst>
          </p:cNvPr>
          <p:cNvSpPr txBox="1"/>
          <p:nvPr/>
        </p:nvSpPr>
        <p:spPr>
          <a:xfrm>
            <a:off x="9737592" y="34618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E0DC5-CE19-4A86-83C8-80BB9D9335C5}"/>
              </a:ext>
            </a:extLst>
          </p:cNvPr>
          <p:cNvSpPr txBox="1"/>
          <p:nvPr/>
        </p:nvSpPr>
        <p:spPr>
          <a:xfrm>
            <a:off x="10093405" y="104964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546202-D4C8-45CA-8F28-712883B3E0BE}"/>
              </a:ext>
            </a:extLst>
          </p:cNvPr>
          <p:cNvPicPr/>
          <p:nvPr/>
        </p:nvPicPr>
        <p:blipFill rotWithShape="1">
          <a:blip r:embed="rId3"/>
          <a:srcRect l="573" t="17326" r="55628" b="32937"/>
          <a:stretch/>
        </p:blipFill>
        <p:spPr bwMode="auto">
          <a:xfrm>
            <a:off x="838200" y="3983746"/>
            <a:ext cx="2910840" cy="185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035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85341" y="346052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DF9EA-9CBB-47FB-8740-DB8467870593}"/>
              </a:ext>
            </a:extLst>
          </p:cNvPr>
          <p:cNvCxnSpPr/>
          <p:nvPr/>
        </p:nvCxnSpPr>
        <p:spPr>
          <a:xfrm flipV="1">
            <a:off x="9770931" y="3026570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A7BFBF-A596-4A74-B5A1-C435ADE18FB9}"/>
              </a:ext>
            </a:extLst>
          </p:cNvPr>
          <p:cNvSpPr txBox="1"/>
          <p:nvPr/>
        </p:nvSpPr>
        <p:spPr>
          <a:xfrm>
            <a:off x="9737592" y="34618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E0DC5-CE19-4A86-83C8-80BB9D9335C5}"/>
              </a:ext>
            </a:extLst>
          </p:cNvPr>
          <p:cNvSpPr txBox="1"/>
          <p:nvPr/>
        </p:nvSpPr>
        <p:spPr>
          <a:xfrm>
            <a:off x="10093405" y="104964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546202-D4C8-45CA-8F28-712883B3E0BE}"/>
              </a:ext>
            </a:extLst>
          </p:cNvPr>
          <p:cNvPicPr/>
          <p:nvPr/>
        </p:nvPicPr>
        <p:blipFill rotWithShape="1">
          <a:blip r:embed="rId2"/>
          <a:srcRect l="573" t="17326" r="55628" b="32937"/>
          <a:stretch/>
        </p:blipFill>
        <p:spPr bwMode="auto">
          <a:xfrm>
            <a:off x="929070" y="1601246"/>
            <a:ext cx="2910840" cy="185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964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38438"/>
              </p:ext>
            </p:extLst>
          </p:nvPr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85341" y="346052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DF9EA-9CBB-47FB-8740-DB8467870593}"/>
              </a:ext>
            </a:extLst>
          </p:cNvPr>
          <p:cNvCxnSpPr/>
          <p:nvPr/>
        </p:nvCxnSpPr>
        <p:spPr>
          <a:xfrm flipV="1">
            <a:off x="9770931" y="3026570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A7BFBF-A596-4A74-B5A1-C435ADE18FB9}"/>
              </a:ext>
            </a:extLst>
          </p:cNvPr>
          <p:cNvSpPr txBox="1"/>
          <p:nvPr/>
        </p:nvSpPr>
        <p:spPr>
          <a:xfrm>
            <a:off x="9737592" y="34618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E0DC5-CE19-4A86-83C8-80BB9D9335C5}"/>
              </a:ext>
            </a:extLst>
          </p:cNvPr>
          <p:cNvSpPr txBox="1"/>
          <p:nvPr/>
        </p:nvSpPr>
        <p:spPr>
          <a:xfrm>
            <a:off x="10093405" y="104964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546202-D4C8-45CA-8F28-712883B3E0BE}"/>
              </a:ext>
            </a:extLst>
          </p:cNvPr>
          <p:cNvPicPr/>
          <p:nvPr/>
        </p:nvPicPr>
        <p:blipFill rotWithShape="1">
          <a:blip r:embed="rId2"/>
          <a:srcRect l="573" t="17326" r="55628" b="32937"/>
          <a:stretch/>
        </p:blipFill>
        <p:spPr bwMode="auto">
          <a:xfrm>
            <a:off x="929070" y="1601246"/>
            <a:ext cx="2910840" cy="185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1CF6A5-42A0-4FDA-A716-9AEF16519F7F}"/>
              </a:ext>
            </a:extLst>
          </p:cNvPr>
          <p:cNvPicPr/>
          <p:nvPr/>
        </p:nvPicPr>
        <p:blipFill rotWithShape="1">
          <a:blip r:embed="rId3"/>
          <a:srcRect l="1261" t="17734" r="56201" b="32733"/>
          <a:stretch/>
        </p:blipFill>
        <p:spPr bwMode="auto">
          <a:xfrm>
            <a:off x="929070" y="4055745"/>
            <a:ext cx="2827020" cy="185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12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48896"/>
              </p:ext>
            </p:extLst>
          </p:nvPr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85341" y="346052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DF9EA-9CBB-47FB-8740-DB8467870593}"/>
              </a:ext>
            </a:extLst>
          </p:cNvPr>
          <p:cNvCxnSpPr/>
          <p:nvPr/>
        </p:nvCxnSpPr>
        <p:spPr>
          <a:xfrm flipV="1">
            <a:off x="9770931" y="3026570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A7BFBF-A596-4A74-B5A1-C435ADE18FB9}"/>
              </a:ext>
            </a:extLst>
          </p:cNvPr>
          <p:cNvSpPr txBox="1"/>
          <p:nvPr/>
        </p:nvSpPr>
        <p:spPr>
          <a:xfrm>
            <a:off x="9737592" y="34618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E0DC5-CE19-4A86-83C8-80BB9D9335C5}"/>
              </a:ext>
            </a:extLst>
          </p:cNvPr>
          <p:cNvSpPr txBox="1"/>
          <p:nvPr/>
        </p:nvSpPr>
        <p:spPr>
          <a:xfrm>
            <a:off x="10093405" y="104964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546202-D4C8-45CA-8F28-712883B3E0BE}"/>
              </a:ext>
            </a:extLst>
          </p:cNvPr>
          <p:cNvPicPr/>
          <p:nvPr/>
        </p:nvPicPr>
        <p:blipFill rotWithShape="1">
          <a:blip r:embed="rId2"/>
          <a:srcRect l="573" t="17326" r="55628" b="32937"/>
          <a:stretch/>
        </p:blipFill>
        <p:spPr bwMode="auto">
          <a:xfrm>
            <a:off x="929070" y="1601246"/>
            <a:ext cx="2910840" cy="185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1CF6A5-42A0-4FDA-A716-9AEF16519F7F}"/>
              </a:ext>
            </a:extLst>
          </p:cNvPr>
          <p:cNvPicPr/>
          <p:nvPr/>
        </p:nvPicPr>
        <p:blipFill rotWithShape="1">
          <a:blip r:embed="rId3"/>
          <a:srcRect l="1261" t="17734" r="56201" b="32733"/>
          <a:stretch/>
        </p:blipFill>
        <p:spPr bwMode="auto">
          <a:xfrm>
            <a:off x="929070" y="4055745"/>
            <a:ext cx="2827020" cy="185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4483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85341" y="346052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DF9EA-9CBB-47FB-8740-DB8467870593}"/>
              </a:ext>
            </a:extLst>
          </p:cNvPr>
          <p:cNvCxnSpPr/>
          <p:nvPr/>
        </p:nvCxnSpPr>
        <p:spPr>
          <a:xfrm flipV="1">
            <a:off x="9770931" y="3026570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A7BFBF-A596-4A74-B5A1-C435ADE18FB9}"/>
              </a:ext>
            </a:extLst>
          </p:cNvPr>
          <p:cNvSpPr txBox="1"/>
          <p:nvPr/>
        </p:nvSpPr>
        <p:spPr>
          <a:xfrm>
            <a:off x="9737592" y="34618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E0DC5-CE19-4A86-83C8-80BB9D9335C5}"/>
              </a:ext>
            </a:extLst>
          </p:cNvPr>
          <p:cNvSpPr txBox="1"/>
          <p:nvPr/>
        </p:nvSpPr>
        <p:spPr>
          <a:xfrm>
            <a:off x="10093405" y="104964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1CF6A5-42A0-4FDA-A716-9AEF16519F7F}"/>
              </a:ext>
            </a:extLst>
          </p:cNvPr>
          <p:cNvPicPr/>
          <p:nvPr/>
        </p:nvPicPr>
        <p:blipFill rotWithShape="1">
          <a:blip r:embed="rId2"/>
          <a:srcRect l="1261" t="17734" r="56201" b="32733"/>
          <a:stretch/>
        </p:blipFill>
        <p:spPr bwMode="auto">
          <a:xfrm>
            <a:off x="838200" y="1608866"/>
            <a:ext cx="2827020" cy="185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8721FF-2FF9-4CF6-A7DC-91DC7814DD04}"/>
              </a:ext>
            </a:extLst>
          </p:cNvPr>
          <p:cNvCxnSpPr/>
          <p:nvPr/>
        </p:nvCxnSpPr>
        <p:spPr>
          <a:xfrm flipV="1">
            <a:off x="10225937" y="3004001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966745-AC11-4DCF-995E-FFB66DFF560E}"/>
              </a:ext>
            </a:extLst>
          </p:cNvPr>
          <p:cNvSpPr txBox="1"/>
          <p:nvPr/>
        </p:nvSpPr>
        <p:spPr>
          <a:xfrm>
            <a:off x="10185929" y="34418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E1E73-BE21-4CAD-B18F-51D3D6A5AB7D}"/>
              </a:ext>
            </a:extLst>
          </p:cNvPr>
          <p:cNvSpPr txBox="1"/>
          <p:nvPr/>
        </p:nvSpPr>
        <p:spPr>
          <a:xfrm>
            <a:off x="10531586" y="106861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6F0EA6-0497-422C-B700-40FEDDC69012}"/>
              </a:ext>
            </a:extLst>
          </p:cNvPr>
          <p:cNvPicPr/>
          <p:nvPr/>
        </p:nvPicPr>
        <p:blipFill rotWithShape="1">
          <a:blip r:embed="rId3"/>
          <a:srcRect l="1261" t="18141" r="56316" b="32121"/>
          <a:stretch/>
        </p:blipFill>
        <p:spPr bwMode="auto">
          <a:xfrm>
            <a:off x="845820" y="4147185"/>
            <a:ext cx="2819400" cy="185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022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Takeaways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154509"/>
              </p:ext>
            </p:extLst>
          </p:nvPr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85341" y="346052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DF9EA-9CBB-47FB-8740-DB8467870593}"/>
              </a:ext>
            </a:extLst>
          </p:cNvPr>
          <p:cNvCxnSpPr/>
          <p:nvPr/>
        </p:nvCxnSpPr>
        <p:spPr>
          <a:xfrm flipV="1">
            <a:off x="9770931" y="3026570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A7BFBF-A596-4A74-B5A1-C435ADE18FB9}"/>
              </a:ext>
            </a:extLst>
          </p:cNvPr>
          <p:cNvSpPr txBox="1"/>
          <p:nvPr/>
        </p:nvSpPr>
        <p:spPr>
          <a:xfrm>
            <a:off x="9737592" y="34618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E0DC5-CE19-4A86-83C8-80BB9D9335C5}"/>
              </a:ext>
            </a:extLst>
          </p:cNvPr>
          <p:cNvSpPr txBox="1"/>
          <p:nvPr/>
        </p:nvSpPr>
        <p:spPr>
          <a:xfrm>
            <a:off x="10093405" y="104964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8721FF-2FF9-4CF6-A7DC-91DC7814DD04}"/>
              </a:ext>
            </a:extLst>
          </p:cNvPr>
          <p:cNvCxnSpPr/>
          <p:nvPr/>
        </p:nvCxnSpPr>
        <p:spPr>
          <a:xfrm flipV="1">
            <a:off x="10225937" y="3004001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966745-AC11-4DCF-995E-FFB66DFF560E}"/>
              </a:ext>
            </a:extLst>
          </p:cNvPr>
          <p:cNvSpPr txBox="1"/>
          <p:nvPr/>
        </p:nvSpPr>
        <p:spPr>
          <a:xfrm>
            <a:off x="10185929" y="34418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E1E73-BE21-4CAD-B18F-51D3D6A5AB7D}"/>
              </a:ext>
            </a:extLst>
          </p:cNvPr>
          <p:cNvSpPr txBox="1"/>
          <p:nvPr/>
        </p:nvSpPr>
        <p:spPr>
          <a:xfrm>
            <a:off x="10531586" y="106861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6F0EA6-0497-422C-B700-40FEDDC69012}"/>
              </a:ext>
            </a:extLst>
          </p:cNvPr>
          <p:cNvPicPr/>
          <p:nvPr/>
        </p:nvPicPr>
        <p:blipFill rotWithShape="1">
          <a:blip r:embed="rId2"/>
          <a:srcRect l="1261" t="18141" r="56316" b="32121"/>
          <a:stretch/>
        </p:blipFill>
        <p:spPr bwMode="auto">
          <a:xfrm>
            <a:off x="838200" y="1552576"/>
            <a:ext cx="2819400" cy="185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9B8964-6749-4B18-8D91-972CF45DDDC5}"/>
              </a:ext>
            </a:extLst>
          </p:cNvPr>
          <p:cNvPicPr/>
          <p:nvPr/>
        </p:nvPicPr>
        <p:blipFill rotWithShape="1">
          <a:blip r:embed="rId3"/>
          <a:srcRect l="1261" t="18141" r="56316" b="32326"/>
          <a:stretch/>
        </p:blipFill>
        <p:spPr bwMode="auto">
          <a:xfrm>
            <a:off x="838200" y="3983746"/>
            <a:ext cx="2819400" cy="185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971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Chinese Takeaways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DCCDE0-9534-4136-98E5-F2DA249B8FD5}"/>
              </a:ext>
            </a:extLst>
          </p:cNvPr>
          <p:cNvGraphicFramePr>
            <a:graphicFrameLocks noGrp="1"/>
          </p:cNvGraphicFramePr>
          <p:nvPr/>
        </p:nvGraphicFramePr>
        <p:xfrm>
          <a:off x="8806070" y="1183792"/>
          <a:ext cx="2311409" cy="2491740"/>
        </p:xfrm>
        <a:graphic>
          <a:graphicData uri="http://schemas.openxmlformats.org/drawingml/2006/table">
            <a:tbl>
              <a:tblPr/>
              <a:tblGrid>
                <a:gridCol w="448249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465790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782917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36432A-24A9-4F1D-85C0-2BE5A23FE056}"/>
              </a:ext>
            </a:extLst>
          </p:cNvPr>
          <p:cNvCxnSpPr/>
          <p:nvPr/>
        </p:nvCxnSpPr>
        <p:spPr>
          <a:xfrm flipV="1">
            <a:off x="9305925" y="3057525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5973B-6B6F-49F7-B691-E1D5DA1C31EC}"/>
              </a:ext>
            </a:extLst>
          </p:cNvPr>
          <p:cNvSpPr txBox="1"/>
          <p:nvPr/>
        </p:nvSpPr>
        <p:spPr>
          <a:xfrm>
            <a:off x="9185341" y="346052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31B2-9CA0-40FB-A9E0-6304D06FA29E}"/>
              </a:ext>
            </a:extLst>
          </p:cNvPr>
          <p:cNvSpPr txBox="1"/>
          <p:nvPr/>
        </p:nvSpPr>
        <p:spPr>
          <a:xfrm>
            <a:off x="9620250" y="1029356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DF9EA-9CBB-47FB-8740-DB8467870593}"/>
              </a:ext>
            </a:extLst>
          </p:cNvPr>
          <p:cNvCxnSpPr/>
          <p:nvPr/>
        </p:nvCxnSpPr>
        <p:spPr>
          <a:xfrm flipV="1">
            <a:off x="9770931" y="3026570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A7BFBF-A596-4A74-B5A1-C435ADE18FB9}"/>
              </a:ext>
            </a:extLst>
          </p:cNvPr>
          <p:cNvSpPr txBox="1"/>
          <p:nvPr/>
        </p:nvSpPr>
        <p:spPr>
          <a:xfrm>
            <a:off x="9737592" y="34618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4E0DC5-CE19-4A86-83C8-80BB9D9335C5}"/>
              </a:ext>
            </a:extLst>
          </p:cNvPr>
          <p:cNvSpPr txBox="1"/>
          <p:nvPr/>
        </p:nvSpPr>
        <p:spPr>
          <a:xfrm>
            <a:off x="10093405" y="1049648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8721FF-2FF9-4CF6-A7DC-91DC7814DD04}"/>
              </a:ext>
            </a:extLst>
          </p:cNvPr>
          <p:cNvCxnSpPr/>
          <p:nvPr/>
        </p:nvCxnSpPr>
        <p:spPr>
          <a:xfrm flipV="1">
            <a:off x="10225937" y="3004001"/>
            <a:ext cx="314325" cy="4572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966745-AC11-4DCF-995E-FFB66DFF560E}"/>
              </a:ext>
            </a:extLst>
          </p:cNvPr>
          <p:cNvSpPr txBox="1"/>
          <p:nvPr/>
        </p:nvSpPr>
        <p:spPr>
          <a:xfrm>
            <a:off x="10185929" y="344182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E1E73-BE21-4CAD-B18F-51D3D6A5AB7D}"/>
              </a:ext>
            </a:extLst>
          </p:cNvPr>
          <p:cNvSpPr txBox="1"/>
          <p:nvPr/>
        </p:nvSpPr>
        <p:spPr>
          <a:xfrm>
            <a:off x="10531586" y="1068614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9B8964-6749-4B18-8D91-972CF45DDDC5}"/>
              </a:ext>
            </a:extLst>
          </p:cNvPr>
          <p:cNvPicPr/>
          <p:nvPr/>
        </p:nvPicPr>
        <p:blipFill rotWithShape="1">
          <a:blip r:embed="rId2"/>
          <a:srcRect l="1261" t="18141" r="56316" b="32326"/>
          <a:stretch/>
        </p:blipFill>
        <p:spPr bwMode="auto">
          <a:xfrm>
            <a:off x="838200" y="1632110"/>
            <a:ext cx="2819400" cy="1851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F2B834-A9DE-4FC6-BF6B-28A851B999E4}"/>
              </a:ext>
            </a:extLst>
          </p:cNvPr>
          <p:cNvSpPr txBox="1"/>
          <p:nvPr/>
        </p:nvSpPr>
        <p:spPr>
          <a:xfrm>
            <a:off x="1031941" y="5225890"/>
            <a:ext cx="735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-8 = -10 </a:t>
            </a:r>
            <a:r>
              <a:rPr lang="en-GB" sz="2800">
                <a:solidFill>
                  <a:schemeClr val="tx2">
                    <a:lumMod val="60000"/>
                    <a:lumOff val="40000"/>
                  </a:schemeClr>
                </a:solidFill>
              </a:rPr>
              <a:t>+ 2   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4F646B-402D-498D-9106-2C77F49F9C2D}"/>
              </a:ext>
            </a:extLst>
          </p:cNvPr>
          <p:cNvSpPr txBox="1"/>
          <p:nvPr/>
        </p:nvSpPr>
        <p:spPr>
          <a:xfrm>
            <a:off x="1031941" y="4702670"/>
            <a:ext cx="977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Some of the ‘ease’ in Chinese Takeaways is lost in translation</a:t>
            </a:r>
          </a:p>
        </p:txBody>
      </p:sp>
    </p:spTree>
    <p:extLst>
      <p:ext uri="{BB962C8B-B14F-4D97-AF65-F5344CB8AC3E}">
        <p14:creationId xmlns:p14="http://schemas.microsoft.com/office/powerpoint/2010/main" val="608171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97B-B080-40B5-8FE5-B2B5047E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9420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Borrow and pay-back</a:t>
            </a:r>
            <a:b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Decomposition</a:t>
            </a:r>
            <a:b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Invisible Number line</a:t>
            </a:r>
            <a:b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Chinese Abacus</a:t>
            </a:r>
            <a:b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Please let me know of any other ‘pupil-proof’ subtraction methods?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Borrowing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81952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672659" y="1772239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994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7256-8849-417C-83CE-D921875BA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E9511-D183-465E-9387-AE27E4BE6E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Elaine.ep.Smith@gmail.com</a:t>
            </a:r>
          </a:p>
        </p:txBody>
      </p:sp>
    </p:spTree>
    <p:extLst>
      <p:ext uri="{BB962C8B-B14F-4D97-AF65-F5344CB8AC3E}">
        <p14:creationId xmlns:p14="http://schemas.microsoft.com/office/powerpoint/2010/main" val="385729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Borrowing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74351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2C74E-0D9F-468D-BB01-5E582BE1C281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01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Borrowing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73526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2C74E-0D9F-468D-BB01-5E582BE1C281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CF7-BDCC-474B-BE23-A6B751E55763}"/>
              </a:ext>
            </a:extLst>
          </p:cNvPr>
          <p:cNvSpPr txBox="1"/>
          <p:nvPr/>
        </p:nvSpPr>
        <p:spPr>
          <a:xfrm>
            <a:off x="8080341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589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Borrowing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04302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2C74E-0D9F-468D-BB01-5E582BE1C281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CF7-BDCC-474B-BE23-A6B751E55763}"/>
              </a:ext>
            </a:extLst>
          </p:cNvPr>
          <p:cNvSpPr txBox="1"/>
          <p:nvPr/>
        </p:nvSpPr>
        <p:spPr>
          <a:xfrm>
            <a:off x="8080341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62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6DC8-115D-43B9-B0C7-DF911C3E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Borrowing method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DD54042-F1D1-4B5F-9E09-8E4D3374F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02345"/>
              </p:ext>
            </p:extLst>
          </p:nvPr>
        </p:nvGraphicFramePr>
        <p:xfrm>
          <a:off x="6325385" y="1690687"/>
          <a:ext cx="3082565" cy="2919018"/>
        </p:xfrm>
        <a:graphic>
          <a:graphicData uri="http://schemas.openxmlformats.org/drawingml/2006/table">
            <a:tbl>
              <a:tblPr/>
              <a:tblGrid>
                <a:gridCol w="616513">
                  <a:extLst>
                    <a:ext uri="{9D8B030D-6E8A-4147-A177-3AD203B41FA5}">
                      <a16:colId xmlns:a16="http://schemas.microsoft.com/office/drawing/2014/main" val="265511695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1063901745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2418044836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4075060628"/>
                    </a:ext>
                  </a:extLst>
                </a:gridCol>
                <a:gridCol w="616513">
                  <a:extLst>
                    <a:ext uri="{9D8B030D-6E8A-4147-A177-3AD203B41FA5}">
                      <a16:colId xmlns:a16="http://schemas.microsoft.com/office/drawing/2014/main" val="3747413575"/>
                    </a:ext>
                  </a:extLst>
                </a:gridCol>
              </a:tblGrid>
              <a:tr h="962488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99053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48130"/>
                  </a:ext>
                </a:extLst>
              </a:tr>
              <a:tr h="978265">
                <a:tc>
                  <a:txBody>
                    <a:bodyPr/>
                    <a:lstStyle/>
                    <a:p>
                      <a:pPr algn="ctr" fontAlgn="ctr"/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5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690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594A53-7907-4117-BB4A-6F34BD35FC2E}"/>
              </a:ext>
            </a:extLst>
          </p:cNvPr>
          <p:cNvSpPr txBox="1"/>
          <p:nvPr/>
        </p:nvSpPr>
        <p:spPr>
          <a:xfrm>
            <a:off x="849433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2C74E-0D9F-468D-BB01-5E582BE1C281}"/>
              </a:ext>
            </a:extLst>
          </p:cNvPr>
          <p:cNvSpPr txBox="1"/>
          <p:nvPr/>
        </p:nvSpPr>
        <p:spPr>
          <a:xfrm>
            <a:off x="8702510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CF7-BDCC-474B-BE23-A6B751E55763}"/>
              </a:ext>
            </a:extLst>
          </p:cNvPr>
          <p:cNvSpPr txBox="1"/>
          <p:nvPr/>
        </p:nvSpPr>
        <p:spPr>
          <a:xfrm>
            <a:off x="8080341" y="1725075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163E4-FB5C-4BEA-92B2-8203CCEA25FA}"/>
              </a:ext>
            </a:extLst>
          </p:cNvPr>
          <p:cNvSpPr txBox="1"/>
          <p:nvPr/>
        </p:nvSpPr>
        <p:spPr>
          <a:xfrm>
            <a:off x="7891806" y="3167390"/>
            <a:ext cx="6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516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1467</Words>
  <Application>Microsoft Office PowerPoint</Application>
  <PresentationFormat>Widescreen</PresentationFormat>
  <Paragraphs>819</Paragraphs>
  <Slides>50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Verdana</vt:lpstr>
      <vt:lpstr>Office Theme</vt:lpstr>
      <vt:lpstr>Chinese TakeAway</vt:lpstr>
      <vt:lpstr>Subtraction  distractions</vt:lpstr>
      <vt:lpstr>Borrow &amp; pay-back ‘Milk bottle’ method</vt:lpstr>
      <vt:lpstr>Borrowing ‘Milk bottle’ method</vt:lpstr>
      <vt:lpstr>    Borrowing method</vt:lpstr>
      <vt:lpstr>    Borrowing method</vt:lpstr>
      <vt:lpstr>    Borrowing method</vt:lpstr>
      <vt:lpstr>    Borrowing method</vt:lpstr>
      <vt:lpstr>    Borrowing method</vt:lpstr>
      <vt:lpstr>    Borrowing method</vt:lpstr>
      <vt:lpstr>    Borrowing method</vt:lpstr>
      <vt:lpstr>    Borrowing method</vt:lpstr>
      <vt:lpstr>Borrowing method</vt:lpstr>
      <vt:lpstr>Borrow &amp; pay-back ‘Milk bottle’ method</vt:lpstr>
      <vt:lpstr>Decomposition Method</vt:lpstr>
      <vt:lpstr>Decomposition Method</vt:lpstr>
      <vt:lpstr>Decomposition Method</vt:lpstr>
      <vt:lpstr>Decomposition Method</vt:lpstr>
      <vt:lpstr>Decomposition Method</vt:lpstr>
      <vt:lpstr>Decomposition Method</vt:lpstr>
      <vt:lpstr>Decomposition Method</vt:lpstr>
      <vt:lpstr>Decomposition Method</vt:lpstr>
      <vt:lpstr>Decomposition Method</vt:lpstr>
      <vt:lpstr>Decomposition Method</vt:lpstr>
      <vt:lpstr>Decomposition Method</vt:lpstr>
      <vt:lpstr>Decomposition         updated?     </vt:lpstr>
      <vt:lpstr>Decomposition     Borrowing   </vt:lpstr>
      <vt:lpstr>Invisible number line</vt:lpstr>
      <vt:lpstr>Invisible number line</vt:lpstr>
      <vt:lpstr>Invisible number line</vt:lpstr>
      <vt:lpstr>Invisible number line</vt:lpstr>
      <vt:lpstr>Invisible number line</vt:lpstr>
      <vt:lpstr>Invisible number line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Chinese Takeaways</vt:lpstr>
      <vt:lpstr>Borrow and pay-back  Decomposition  Invisible Number line  Chinese Abacus  Please let me know of any other ‘pupil-proof’ subtraction methods?</vt:lpstr>
      <vt:lpstr>Subtractions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</dc:title>
  <dc:creator>Smith</dc:creator>
  <cp:lastModifiedBy>Elaine Smith</cp:lastModifiedBy>
  <cp:revision>108</cp:revision>
  <cp:lastPrinted>2019-11-30T08:08:45Z</cp:lastPrinted>
  <dcterms:created xsi:type="dcterms:W3CDTF">2017-11-06T16:12:19Z</dcterms:created>
  <dcterms:modified xsi:type="dcterms:W3CDTF">2019-11-30T12:20:55Z</dcterms:modified>
</cp:coreProperties>
</file>