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sldIdLst>
    <p:sldId id="256" r:id="rId2"/>
    <p:sldId id="266" r:id="rId3"/>
    <p:sldId id="270" r:id="rId4"/>
    <p:sldId id="269" r:id="rId5"/>
    <p:sldId id="258" r:id="rId6"/>
    <p:sldId id="271" r:id="rId7"/>
    <p:sldId id="259" r:id="rId8"/>
    <p:sldId id="263" r:id="rId9"/>
    <p:sldId id="264" r:id="rId10"/>
    <p:sldId id="265" r:id="rId11"/>
    <p:sldId id="267" r:id="rId12"/>
    <p:sldId id="272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Eva Lesny" initials="EL" lastIdx="1" clrIdx="0">
    <p:extLst>
      <p:ext uri="{19B8F6BF-5375-455C-9EA6-DF929625EA0E}">
        <p15:presenceInfo xmlns:p15="http://schemas.microsoft.com/office/powerpoint/2012/main" userId="f4b4c07996a801e8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ittlere Formatvorlage 2 - Akz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10A1B5D5-9B99-4C35-A422-299274C87663}" styleName="Mittlere Formatvorlage 1 - Akz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18603FDC-E32A-4AB5-989C-0864C3EAD2B8}" styleName="Designformatvorlage 2 - Akz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Designformatvorlage 2 - Akz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0E3FDE45-AF77-4B5C-9715-49D594BDF05E}" styleName="Helle Formatvorlage 1 - Akz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37CE84F3-28C3-443E-9E96-99CF82512B78}" styleName="Dunkle Formatvorlage 1 - Akzent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940675A-B579-460E-94D1-54222C63F5DA}" styleName="Keine Formatvorlage, Tabellenras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2833802-FEF1-4C79-8D5D-14CF1EAF98D9}" styleName="Helle Formatvorlage 2 - Akz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69012ECD-51FC-41F1-AA8D-1B2483CD663E}" styleName="Helle Formatvorlage 2 - Akz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77" y="18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Tabelle1!$B$1</c:f>
              <c:strCache>
                <c:ptCount val="1"/>
                <c:pt idx="0">
                  <c:v>Responses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Tabelle1!$A$2:$A$11</c:f>
              <c:numCache>
                <c:formatCode>General</c:formatCode>
                <c:ptCount val="10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</c:numCache>
            </c:numRef>
          </c:cat>
          <c:val>
            <c:numRef>
              <c:f>Tabelle1!$B$2:$B$11</c:f>
              <c:numCache>
                <c:formatCode>General</c:formatCode>
                <c:ptCount val="10"/>
                <c:pt idx="0">
                  <c:v>816</c:v>
                </c:pt>
                <c:pt idx="1">
                  <c:v>32</c:v>
                </c:pt>
                <c:pt idx="2">
                  <c:v>184</c:v>
                </c:pt>
                <c:pt idx="3">
                  <c:v>96</c:v>
                </c:pt>
                <c:pt idx="4">
                  <c:v>81</c:v>
                </c:pt>
                <c:pt idx="5">
                  <c:v>619</c:v>
                </c:pt>
                <c:pt idx="6">
                  <c:v>62</c:v>
                </c:pt>
                <c:pt idx="7">
                  <c:v>82</c:v>
                </c:pt>
                <c:pt idx="8">
                  <c:v>88</c:v>
                </c:pt>
                <c:pt idx="9">
                  <c:v>48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A3C-43E4-9974-8D5B1F482C7F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690190480"/>
        <c:axId val="690191792"/>
      </c:barChart>
      <c:catAx>
        <c:axId val="690190480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 algn="ctr" rtl="0">
                  <a:defRPr lang="de-DE" sz="2000" b="0" i="0" u="none" strike="noStrike" kern="1200" baseline="0" dirty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de-DE" sz="2000" b="0" i="0" u="none" strike="noStrike" kern="1200" baseline="0" dirty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rPr>
                  <a:t>Last </a:t>
                </a:r>
                <a:r>
                  <a:rPr lang="de-DE" sz="2000" b="0" i="0" u="none" strike="noStrike" kern="1200" baseline="0" dirty="0" err="1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rPr>
                  <a:t>digit</a:t>
                </a:r>
                <a:endParaRPr lang="de-DE" sz="2000" b="0" i="0" u="none" strike="noStrike" kern="1200" baseline="0" dirty="0">
                  <a:solidFill>
                    <a:schemeClr val="tx1"/>
                  </a:solidFill>
                  <a:latin typeface="+mn-lt"/>
                  <a:ea typeface="+mn-ea"/>
                  <a:cs typeface="+mn-cs"/>
                </a:endParaRPr>
              </a:p>
            </c:rich>
          </c:tx>
          <c:layout>
            <c:manualLayout>
              <c:xMode val="edge"/>
              <c:yMode val="edge"/>
              <c:x val="0.44956276178524296"/>
              <c:y val="0.90646678990531682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 algn="ctr" rtl="0">
                <a:defRPr lang="de-DE" sz="2000" b="0" i="0" u="none" strike="noStrike" kern="1200" baseline="0" dirty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de-DE"/>
            </a:p>
          </c:txPr>
        </c:title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690191792"/>
        <c:crosses val="autoZero"/>
        <c:auto val="1"/>
        <c:lblAlgn val="ctr"/>
        <c:lblOffset val="100"/>
        <c:noMultiLvlLbl val="0"/>
      </c:catAx>
      <c:valAx>
        <c:axId val="69019179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bg1"/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20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de-DE" sz="2000" dirty="0">
                    <a:solidFill>
                      <a:schemeClr val="tx1"/>
                    </a:solidFill>
                  </a:rPr>
                  <a:t>Responses</a:t>
                </a:r>
              </a:p>
            </c:rich>
          </c:tx>
          <c:layout>
            <c:manualLayout>
              <c:xMode val="edge"/>
              <c:yMode val="edge"/>
              <c:x val="4.0321625875629191E-3"/>
              <c:y val="0.3173398200763039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20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de-DE"/>
            </a:p>
          </c:txPr>
        </c:title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69019048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11/27/2019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9C37B-1D36-470B-8223-D6C91242EC14}" type="datetimeFigureOut">
              <a:rPr lang="en-US" dirty="0"/>
              <a:t>11/27/2019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F52A-A82B-47A2-A83A-8C4C91F2D59F}" type="datetimeFigureOut">
              <a:rPr lang="en-US" dirty="0"/>
              <a:t>11/27/2019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A7B3-6521-4DCA-87E5-044747A908C1}" type="datetimeFigureOut">
              <a:rPr lang="en-US" dirty="0"/>
              <a:t>11/27/2019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Annual </a:t>
            </a:r>
            <a:r>
              <a:rPr lang="en-US" dirty="0" err="1"/>
              <a:t>Mathsjam</a:t>
            </a:r>
            <a:r>
              <a:rPr lang="en-US" dirty="0"/>
              <a:t> Conference 2019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11/27/2019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690-1557-4C89-A502-4959FE7FAD70}" type="datetimeFigureOut">
              <a:rPr lang="en-US" dirty="0"/>
              <a:t>11/27/2019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D4976-E339-4826-83B7-FBD03F55ECF8}" type="datetimeFigureOut">
              <a:rPr lang="en-US" dirty="0"/>
              <a:t>11/27/2019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7C31-9E7A-4F99-8774-A0E530DE1A42}" type="datetimeFigureOut">
              <a:rPr lang="en-US" dirty="0"/>
              <a:t>11/27/2019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504F-A551-4DE0-9316-4DCD1D8CC752}" type="datetimeFigureOut">
              <a:rPr lang="en-US" dirty="0"/>
              <a:t>11/27/2019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E4249-C0D0-4B06-8692-E8BB871AF643}" type="datetimeFigureOut">
              <a:rPr lang="en-US" dirty="0"/>
              <a:t>11/27/2019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042B0DB6-F5C7-45FB-8CF3-31B45F9C2DAC}" type="datetimeFigureOut">
              <a:rPr lang="en-US" dirty="0"/>
              <a:t>11/27/2019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548591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1993392"/>
            <a:ext cx="7729728" cy="350082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r>
              <a:rPr lang="en-US" dirty="0"/>
              <a:t>30.11.2019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r>
              <a:rPr lang="en-US" dirty="0"/>
              <a:t>Annual </a:t>
            </a:r>
            <a:r>
              <a:rPr lang="en-US" dirty="0" err="1"/>
              <a:t>Mathsjam</a:t>
            </a:r>
            <a:r>
              <a:rPr lang="en-US" dirty="0"/>
              <a:t> Conference 2019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8A7A6979-0714-4377-B894-6BE4C2D6E202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forms.gle/fCSwjDoczJtVryVP9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forms.gle/fCSwjDoczJtVryVP9" TargetMode="Externa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F7307BA-3CDA-42A9-AA28-70DA3BD9346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 err="1"/>
              <a:t>How</a:t>
            </a:r>
            <a:r>
              <a:rPr lang="de-DE" dirty="0"/>
              <a:t> </a:t>
            </a:r>
            <a:r>
              <a:rPr lang="de-DE" dirty="0" err="1"/>
              <a:t>many</a:t>
            </a:r>
            <a:r>
              <a:rPr lang="de-DE" dirty="0"/>
              <a:t> </a:t>
            </a:r>
            <a:r>
              <a:rPr lang="de-DE" dirty="0" err="1"/>
              <a:t>are</a:t>
            </a:r>
            <a:r>
              <a:rPr lang="de-DE" dirty="0"/>
              <a:t> in a </a:t>
            </a:r>
            <a:r>
              <a:rPr lang="de-DE" dirty="0" err="1"/>
              <a:t>few</a:t>
            </a:r>
            <a:r>
              <a:rPr lang="de-DE" dirty="0"/>
              <a:t>?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4BE1CF2D-4631-4263-A242-073F7915E5B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de-DE" sz="2800" dirty="0"/>
              <a:t>Eva Lesny</a:t>
            </a:r>
          </a:p>
          <a:p>
            <a:r>
              <a:rPr lang="de-DE" sz="2800" dirty="0"/>
              <a:t>Annual </a:t>
            </a:r>
            <a:r>
              <a:rPr lang="de-DE" sz="2800" dirty="0" err="1"/>
              <a:t>Mathsjam</a:t>
            </a:r>
            <a:r>
              <a:rPr lang="de-DE" sz="2800" dirty="0"/>
              <a:t> Conference 2019</a:t>
            </a:r>
          </a:p>
        </p:txBody>
      </p:sp>
    </p:spTree>
    <p:extLst>
      <p:ext uri="{BB962C8B-B14F-4D97-AF65-F5344CB8AC3E}">
        <p14:creationId xmlns:p14="http://schemas.microsoft.com/office/powerpoint/2010/main" val="24625109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4077E23-9392-4451-A3EE-CD542615BB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238498"/>
            <a:ext cx="7729728" cy="1188720"/>
          </a:xfrm>
        </p:spPr>
        <p:txBody>
          <a:bodyPr>
            <a:normAutofit fontScale="90000"/>
          </a:bodyPr>
          <a:lstStyle/>
          <a:p>
            <a:r>
              <a:rPr lang="en-US" dirty="0"/>
              <a:t>How many “x gummy bears" can you eat in “x minutes"? All of them of course</a:t>
            </a:r>
            <a:endParaRPr lang="de-DE" dirty="0"/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965D6E29-43C8-4962-B95D-DB5ECEAF669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3816" r="9620"/>
          <a:stretch/>
        </p:blipFill>
        <p:spPr>
          <a:xfrm>
            <a:off x="10225632" y="1182255"/>
            <a:ext cx="1601085" cy="5317174"/>
          </a:xfrm>
          <a:prstGeom prst="rect">
            <a:avLst/>
          </a:prstGeom>
        </p:spPr>
      </p:pic>
      <p:pic>
        <p:nvPicPr>
          <p:cNvPr id="6" name="Grafik 5">
            <a:extLst>
              <a:ext uri="{FF2B5EF4-FFF2-40B4-BE49-F238E27FC236}">
                <a16:creationId xmlns:a16="http://schemas.microsoft.com/office/drawing/2014/main" id="{2ABDD31B-0562-4DF7-9FDC-FF6D32113103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3303"/>
          <a:stretch/>
        </p:blipFill>
        <p:spPr>
          <a:xfrm>
            <a:off x="365283" y="1733437"/>
            <a:ext cx="9471444" cy="47659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95304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EFF3C3A-CB4C-45E0-912B-5633B67DBE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So </a:t>
            </a:r>
            <a:r>
              <a:rPr lang="de-DE" dirty="0" err="1"/>
              <a:t>how</a:t>
            </a:r>
            <a:r>
              <a:rPr lang="de-DE" dirty="0"/>
              <a:t> </a:t>
            </a:r>
            <a:r>
              <a:rPr lang="de-DE" dirty="0" err="1"/>
              <a:t>many</a:t>
            </a:r>
            <a:r>
              <a:rPr lang="de-DE" dirty="0"/>
              <a:t> </a:t>
            </a:r>
            <a:r>
              <a:rPr lang="de-DE" b="1" dirty="0" err="1">
                <a:solidFill>
                  <a:schemeClr val="accent2">
                    <a:lumMod val="75000"/>
                  </a:schemeClr>
                </a:solidFill>
              </a:rPr>
              <a:t>are</a:t>
            </a:r>
            <a:r>
              <a:rPr lang="de-DE" dirty="0"/>
              <a:t> in a </a:t>
            </a:r>
            <a:r>
              <a:rPr lang="de-DE" dirty="0" err="1"/>
              <a:t>few</a:t>
            </a:r>
            <a:r>
              <a:rPr lang="de-DE" dirty="0"/>
              <a:t>?</a:t>
            </a:r>
          </a:p>
        </p:txBody>
      </p:sp>
      <p:graphicFrame>
        <p:nvGraphicFramePr>
          <p:cNvPr id="4" name="Tabelle 3">
            <a:extLst>
              <a:ext uri="{FF2B5EF4-FFF2-40B4-BE49-F238E27FC236}">
                <a16:creationId xmlns:a16="http://schemas.microsoft.com/office/drawing/2014/main" id="{D0EDAFAC-0B3C-4BB6-8992-2B1AB5192CC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70827592"/>
              </p:ext>
            </p:extLst>
          </p:nvPr>
        </p:nvGraphicFramePr>
        <p:xfrm>
          <a:off x="2231137" y="2288550"/>
          <a:ext cx="7729727" cy="3048450"/>
        </p:xfrm>
        <a:graphic>
          <a:graphicData uri="http://schemas.openxmlformats.org/drawingml/2006/table">
            <a:tbl>
              <a:tblPr firstRow="1">
                <a:tableStyleId>{69012ECD-51FC-41F1-AA8D-1B2483CD663E}</a:tableStyleId>
              </a:tblPr>
              <a:tblGrid>
                <a:gridCol w="2702520">
                  <a:extLst>
                    <a:ext uri="{9D8B030D-6E8A-4147-A177-3AD203B41FA5}">
                      <a16:colId xmlns:a16="http://schemas.microsoft.com/office/drawing/2014/main" val="10089202"/>
                    </a:ext>
                  </a:extLst>
                </a:gridCol>
                <a:gridCol w="2527088">
                  <a:extLst>
                    <a:ext uri="{9D8B030D-6E8A-4147-A177-3AD203B41FA5}">
                      <a16:colId xmlns:a16="http://schemas.microsoft.com/office/drawing/2014/main" val="4246308513"/>
                    </a:ext>
                  </a:extLst>
                </a:gridCol>
                <a:gridCol w="2500119">
                  <a:extLst>
                    <a:ext uri="{9D8B030D-6E8A-4147-A177-3AD203B41FA5}">
                      <a16:colId xmlns:a16="http://schemas.microsoft.com/office/drawing/2014/main" val="2558889980"/>
                    </a:ext>
                  </a:extLst>
                </a:gridCol>
              </a:tblGrid>
              <a:tr h="1141750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A </a:t>
                      </a:r>
                      <a:r>
                        <a:rPr lang="de-DE" dirty="0" err="1"/>
                        <a:t>few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Gummy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bears</a:t>
                      </a:r>
                      <a:endParaRPr lang="de-DE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A </a:t>
                      </a:r>
                      <a:r>
                        <a:rPr lang="de-DE" dirty="0" err="1"/>
                        <a:t>few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minutes</a:t>
                      </a:r>
                      <a:endParaRPr lang="de-DE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4807222"/>
                  </a:ext>
                </a:extLst>
              </a:tr>
              <a:tr h="476675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de-DE" sz="18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Min. Value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2926490"/>
                  </a:ext>
                </a:extLst>
              </a:tr>
              <a:tr h="476675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de-DE" sz="18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Median Value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83750819"/>
                  </a:ext>
                </a:extLst>
              </a:tr>
              <a:tr h="476675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de-DE" sz="1800" b="1" kern="1200" dirty="0" err="1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Avg</a:t>
                      </a:r>
                      <a:r>
                        <a:rPr lang="de-DE" sz="18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. Value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5.07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5.33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47277864"/>
                  </a:ext>
                </a:extLst>
              </a:tr>
              <a:tr h="476675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de-DE" sz="18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Max. Value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30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15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745613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3767004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CC92E4C-4D93-47AF-B9AD-46D99D22B7B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 err="1"/>
              <a:t>Thanks</a:t>
            </a:r>
            <a:r>
              <a:rPr lang="de-DE" dirty="0"/>
              <a:t>!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19CD126-8401-4462-AC3D-54059E08C42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de-DE" sz="2000" dirty="0" err="1"/>
              <a:t>Respond</a:t>
            </a:r>
            <a:r>
              <a:rPr lang="de-DE" sz="2000" dirty="0"/>
              <a:t> </a:t>
            </a:r>
            <a:r>
              <a:rPr lang="de-DE" sz="2000" dirty="0" err="1"/>
              <a:t>to</a:t>
            </a:r>
            <a:r>
              <a:rPr lang="de-DE" sz="2000" dirty="0"/>
              <a:t> </a:t>
            </a:r>
            <a:r>
              <a:rPr lang="de-DE" sz="2000" dirty="0" err="1"/>
              <a:t>the</a:t>
            </a:r>
            <a:r>
              <a:rPr lang="de-DE" sz="2000" dirty="0"/>
              <a:t> </a:t>
            </a:r>
            <a:r>
              <a:rPr lang="de-DE" sz="2000" dirty="0" err="1"/>
              <a:t>survey</a:t>
            </a:r>
            <a:r>
              <a:rPr lang="de-DE" sz="2000" dirty="0"/>
              <a:t>: </a:t>
            </a:r>
            <a:r>
              <a:rPr lang="de-DE" sz="2000" dirty="0">
                <a:solidFill>
                  <a:schemeClr val="accent2">
                    <a:lumMod val="60000"/>
                    <a:lumOff val="40000"/>
                  </a:schemeClr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https://forms.gle/fCSwjDoczJtVryVP9</a:t>
            </a:r>
            <a:endParaRPr lang="de-DE" sz="2000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r>
              <a:rPr lang="de-DE" sz="2000" dirty="0"/>
              <a:t>Check out </a:t>
            </a:r>
            <a:r>
              <a:rPr lang="de-DE" sz="2000" dirty="0" err="1"/>
              <a:t>the</a:t>
            </a:r>
            <a:r>
              <a:rPr lang="de-DE" sz="2000" dirty="0"/>
              <a:t> </a:t>
            </a:r>
            <a:r>
              <a:rPr lang="de-DE" sz="2000" dirty="0" err="1"/>
              <a:t>results</a:t>
            </a:r>
            <a:r>
              <a:rPr lang="de-DE" sz="2000" dirty="0"/>
              <a:t> </a:t>
            </a:r>
            <a:r>
              <a:rPr lang="de-DE" sz="2000" dirty="0" err="1"/>
              <a:t>from</a:t>
            </a:r>
            <a:r>
              <a:rPr lang="de-DE" sz="2000" dirty="0"/>
              <a:t> </a:t>
            </a:r>
            <a:r>
              <a:rPr lang="de-DE" sz="2000" dirty="0" err="1"/>
              <a:t>the</a:t>
            </a:r>
            <a:r>
              <a:rPr lang="de-DE" sz="2000" dirty="0"/>
              <a:t> </a:t>
            </a:r>
            <a:r>
              <a:rPr lang="de-DE" sz="2000" dirty="0" err="1"/>
              <a:t>slides</a:t>
            </a:r>
            <a:r>
              <a:rPr lang="de-DE" sz="2000" dirty="0"/>
              <a:t> </a:t>
            </a:r>
            <a:r>
              <a:rPr lang="de-DE" sz="2000" dirty="0" err="1"/>
              <a:t>yourself</a:t>
            </a:r>
            <a:r>
              <a:rPr lang="de-DE" sz="2000" dirty="0"/>
              <a:t>: </a:t>
            </a:r>
            <a:r>
              <a:rPr lang="de-DE" sz="20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https://public.tableau.com/profile/fenneklyra#!/vizhome/Howmanyareinafew/Thecrowd</a:t>
            </a:r>
          </a:p>
        </p:txBody>
      </p:sp>
    </p:spTree>
    <p:extLst>
      <p:ext uri="{BB962C8B-B14F-4D97-AF65-F5344CB8AC3E}">
        <p14:creationId xmlns:p14="http://schemas.microsoft.com/office/powerpoint/2010/main" val="20820912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BBB0E39-81CF-4DE6-8733-417C42A182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/>
              <a:t>How</a:t>
            </a:r>
            <a:r>
              <a:rPr lang="de-DE" dirty="0"/>
              <a:t> I </a:t>
            </a:r>
            <a:r>
              <a:rPr lang="de-DE" dirty="0" err="1"/>
              <a:t>found</a:t>
            </a:r>
            <a:r>
              <a:rPr lang="de-DE" dirty="0"/>
              <a:t> out </a:t>
            </a:r>
            <a:r>
              <a:rPr lang="de-DE" dirty="0" err="1"/>
              <a:t>how</a:t>
            </a:r>
            <a:r>
              <a:rPr lang="de-DE" dirty="0"/>
              <a:t> </a:t>
            </a:r>
            <a:r>
              <a:rPr lang="de-DE" dirty="0" err="1"/>
              <a:t>many</a:t>
            </a:r>
            <a:r>
              <a:rPr lang="de-DE" dirty="0"/>
              <a:t> </a:t>
            </a:r>
            <a:r>
              <a:rPr lang="de-DE" dirty="0" err="1"/>
              <a:t>are</a:t>
            </a:r>
            <a:r>
              <a:rPr lang="de-DE" dirty="0"/>
              <a:t> in a </a:t>
            </a:r>
            <a:r>
              <a:rPr lang="de-DE" dirty="0" err="1"/>
              <a:t>few</a:t>
            </a:r>
            <a:r>
              <a:rPr lang="de-DE" dirty="0"/>
              <a:t> – and </a:t>
            </a:r>
            <a:r>
              <a:rPr lang="de-DE" dirty="0" err="1"/>
              <a:t>other</a:t>
            </a:r>
            <a:r>
              <a:rPr lang="de-DE" dirty="0"/>
              <a:t> </a:t>
            </a:r>
            <a:r>
              <a:rPr lang="de-DE" dirty="0" err="1"/>
              <a:t>expressions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177A6AF-828B-466D-BE71-2B3B9B0E755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31305" y="2445773"/>
            <a:ext cx="4271771" cy="3101982"/>
          </a:xfrm>
        </p:spPr>
        <p:txBody>
          <a:bodyPr/>
          <a:lstStyle/>
          <a:p>
            <a:r>
              <a:rPr lang="de-DE" sz="2000" dirty="0"/>
              <a:t>Google Survey </a:t>
            </a:r>
            <a:r>
              <a:rPr lang="de-DE" sz="2000" dirty="0" err="1"/>
              <a:t>with</a:t>
            </a:r>
            <a:r>
              <a:rPr lang="de-DE" sz="2000" dirty="0"/>
              <a:t> 31 </a:t>
            </a:r>
            <a:r>
              <a:rPr lang="de-DE" sz="2000" dirty="0" err="1"/>
              <a:t>expressions</a:t>
            </a:r>
            <a:r>
              <a:rPr lang="de-DE" sz="2000" dirty="0"/>
              <a:t> like „a </a:t>
            </a:r>
            <a:r>
              <a:rPr lang="de-DE" sz="2000" dirty="0" err="1"/>
              <a:t>few</a:t>
            </a:r>
            <a:r>
              <a:rPr lang="de-DE" sz="2000" dirty="0"/>
              <a:t>“, „</a:t>
            </a:r>
            <a:r>
              <a:rPr lang="de-DE" sz="2000" dirty="0" err="1"/>
              <a:t>about</a:t>
            </a:r>
            <a:r>
              <a:rPr lang="de-DE" sz="2000" dirty="0"/>
              <a:t> half“ </a:t>
            </a:r>
            <a:r>
              <a:rPr lang="de-DE" sz="2000" dirty="0" err="1"/>
              <a:t>or</a:t>
            </a:r>
            <a:r>
              <a:rPr lang="de-DE" sz="2000" dirty="0"/>
              <a:t> „</a:t>
            </a:r>
            <a:r>
              <a:rPr lang="de-DE" sz="2000" dirty="0" err="1"/>
              <a:t>many</a:t>
            </a:r>
            <a:r>
              <a:rPr lang="de-DE" sz="2000" dirty="0"/>
              <a:t>“</a:t>
            </a:r>
            <a:endParaRPr lang="de-DE" sz="2000" dirty="0">
              <a:solidFill>
                <a:schemeClr val="accent6">
                  <a:lumMod val="75000"/>
                </a:schemeClr>
              </a:solidFill>
              <a:hlinkClick r:id="rId2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r>
              <a:rPr lang="de-DE" sz="2000" dirty="0"/>
              <a:t>69 </a:t>
            </a:r>
            <a:r>
              <a:rPr lang="de-DE" sz="2000" dirty="0" err="1"/>
              <a:t>answers</a:t>
            </a:r>
            <a:r>
              <a:rPr lang="de-DE" sz="2000" dirty="0"/>
              <a:t> – </a:t>
            </a:r>
            <a:r>
              <a:rPr lang="de-DE" sz="2000" dirty="0" err="1"/>
              <a:t>hopefully</a:t>
            </a:r>
            <a:r>
              <a:rPr lang="de-DE" sz="2000" dirty="0"/>
              <a:t> </a:t>
            </a:r>
            <a:r>
              <a:rPr lang="de-DE" sz="2000" dirty="0" err="1"/>
              <a:t>from</a:t>
            </a:r>
            <a:r>
              <a:rPr lang="de-DE" sz="2000" dirty="0"/>
              <a:t> different </a:t>
            </a:r>
            <a:r>
              <a:rPr lang="de-DE" sz="2000" dirty="0" err="1"/>
              <a:t>people</a:t>
            </a:r>
            <a:endParaRPr lang="de-DE" sz="2000" dirty="0"/>
          </a:p>
          <a:p>
            <a:r>
              <a:rPr lang="de-DE" sz="2000" dirty="0" err="1"/>
              <a:t>Using</a:t>
            </a:r>
            <a:r>
              <a:rPr lang="de-DE" sz="2000" dirty="0"/>
              <a:t> Tableau </a:t>
            </a:r>
            <a:r>
              <a:rPr lang="de-DE" sz="2000" dirty="0" err="1"/>
              <a:t>public</a:t>
            </a:r>
            <a:r>
              <a:rPr lang="de-DE" sz="2000" dirty="0"/>
              <a:t> </a:t>
            </a:r>
            <a:r>
              <a:rPr lang="de-DE" sz="2000" dirty="0" err="1"/>
              <a:t>to</a:t>
            </a:r>
            <a:r>
              <a:rPr lang="de-DE" sz="2000" dirty="0"/>
              <a:t> </a:t>
            </a:r>
            <a:r>
              <a:rPr lang="de-DE" sz="2000" dirty="0" err="1"/>
              <a:t>plot</a:t>
            </a:r>
            <a:r>
              <a:rPr lang="de-DE" sz="2000" dirty="0"/>
              <a:t> </a:t>
            </a:r>
            <a:r>
              <a:rPr lang="de-DE" sz="2000" dirty="0" err="1"/>
              <a:t>results</a:t>
            </a:r>
            <a:endParaRPr lang="de-DE" sz="2000" dirty="0"/>
          </a:p>
        </p:txBody>
      </p:sp>
      <p:graphicFrame>
        <p:nvGraphicFramePr>
          <p:cNvPr id="5" name="Tabelle 4">
            <a:extLst>
              <a:ext uri="{FF2B5EF4-FFF2-40B4-BE49-F238E27FC236}">
                <a16:creationId xmlns:a16="http://schemas.microsoft.com/office/drawing/2014/main" id="{9FADD25D-7339-4200-9E2A-93C59699191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70260210"/>
              </p:ext>
            </p:extLst>
          </p:nvPr>
        </p:nvGraphicFramePr>
        <p:xfrm>
          <a:off x="5938684" y="2445773"/>
          <a:ext cx="5792390" cy="3108960"/>
        </p:xfrm>
        <a:graphic>
          <a:graphicData uri="http://schemas.openxmlformats.org/drawingml/2006/table">
            <a:tbl>
              <a:tblPr firstRow="1">
                <a:tableStyleId>{69012ECD-51FC-41F1-AA8D-1B2483CD663E}</a:tableStyleId>
              </a:tblPr>
              <a:tblGrid>
                <a:gridCol w="1158478">
                  <a:extLst>
                    <a:ext uri="{9D8B030D-6E8A-4147-A177-3AD203B41FA5}">
                      <a16:colId xmlns:a16="http://schemas.microsoft.com/office/drawing/2014/main" val="10089202"/>
                    </a:ext>
                  </a:extLst>
                </a:gridCol>
                <a:gridCol w="1083277">
                  <a:extLst>
                    <a:ext uri="{9D8B030D-6E8A-4147-A177-3AD203B41FA5}">
                      <a16:colId xmlns:a16="http://schemas.microsoft.com/office/drawing/2014/main" val="4246308513"/>
                    </a:ext>
                  </a:extLst>
                </a:gridCol>
                <a:gridCol w="1071716">
                  <a:extLst>
                    <a:ext uri="{9D8B030D-6E8A-4147-A177-3AD203B41FA5}">
                      <a16:colId xmlns:a16="http://schemas.microsoft.com/office/drawing/2014/main" val="2558889980"/>
                    </a:ext>
                  </a:extLst>
                </a:gridCol>
                <a:gridCol w="1504335">
                  <a:extLst>
                    <a:ext uri="{9D8B030D-6E8A-4147-A177-3AD203B41FA5}">
                      <a16:colId xmlns:a16="http://schemas.microsoft.com/office/drawing/2014/main" val="196171288"/>
                    </a:ext>
                  </a:extLst>
                </a:gridCol>
                <a:gridCol w="974584">
                  <a:extLst>
                    <a:ext uri="{9D8B030D-6E8A-4147-A177-3AD203B41FA5}">
                      <a16:colId xmlns:a16="http://schemas.microsoft.com/office/drawing/2014/main" val="390942767"/>
                    </a:ext>
                  </a:extLst>
                </a:gridCol>
              </a:tblGrid>
              <a:tr h="876083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 err="1"/>
                        <a:t>Female</a:t>
                      </a:r>
                      <a:endParaRPr lang="de-DE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Male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Other / </a:t>
                      </a:r>
                    </a:p>
                    <a:p>
                      <a:pPr algn="ctr"/>
                      <a:r>
                        <a:rPr lang="de-DE" dirty="0"/>
                        <a:t>non </a:t>
                      </a:r>
                      <a:r>
                        <a:rPr lang="de-DE" dirty="0" err="1"/>
                        <a:t>binary</a:t>
                      </a:r>
                      <a:r>
                        <a:rPr lang="de-DE" dirty="0"/>
                        <a:t> / -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 err="1"/>
                        <a:t>Sum</a:t>
                      </a:r>
                      <a:endParaRPr lang="de-DE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4807222"/>
                  </a:ext>
                </a:extLst>
              </a:tr>
              <a:tr h="350433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de-DE" sz="18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&lt;29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13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10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25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2926490"/>
                  </a:ext>
                </a:extLst>
              </a:tr>
              <a:tr h="350433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de-DE" sz="18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30-39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14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83750819"/>
                  </a:ext>
                </a:extLst>
              </a:tr>
              <a:tr h="350433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de-DE" sz="18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40-49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14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47277864"/>
                  </a:ext>
                </a:extLst>
              </a:tr>
              <a:tr h="350433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de-DE" sz="18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50+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14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7456134"/>
                  </a:ext>
                </a:extLst>
              </a:tr>
              <a:tr h="350433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de-DE" sz="18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15218149"/>
                  </a:ext>
                </a:extLst>
              </a:tr>
              <a:tr h="350433">
                <a:tc>
                  <a:txBody>
                    <a:bodyPr/>
                    <a:lstStyle/>
                    <a:p>
                      <a:pPr algn="ctr"/>
                      <a:r>
                        <a:rPr lang="de-DE" sz="1800" b="1" kern="1200" dirty="0" err="1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Sum</a:t>
                      </a:r>
                      <a:endParaRPr lang="de-DE" sz="18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35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27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b="1" dirty="0"/>
                        <a:t>69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142673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820523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AD3A610-CE00-4D74-A178-A2F40B30F1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/>
              <a:t>What</a:t>
            </a:r>
            <a:r>
              <a:rPr lang="de-DE" dirty="0"/>
              <a:t> I </a:t>
            </a:r>
            <a:r>
              <a:rPr lang="de-DE" dirty="0" err="1"/>
              <a:t>learned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1111232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B951EAE-585D-4FA8-BBD6-70EEE2602F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A </a:t>
            </a:r>
            <a:r>
              <a:rPr lang="de-DE" dirty="0" err="1"/>
              <a:t>few</a:t>
            </a:r>
            <a:r>
              <a:rPr lang="de-DE" dirty="0"/>
              <a:t> </a:t>
            </a:r>
            <a:r>
              <a:rPr lang="de-DE" dirty="0" err="1"/>
              <a:t>people</a:t>
            </a:r>
            <a:r>
              <a:rPr lang="de-DE" dirty="0"/>
              <a:t> </a:t>
            </a:r>
            <a:r>
              <a:rPr lang="de-DE" dirty="0" err="1"/>
              <a:t>would</a:t>
            </a:r>
            <a:r>
              <a:rPr lang="de-DE" dirty="0"/>
              <a:t> </a:t>
            </a:r>
            <a:r>
              <a:rPr lang="de-DE" dirty="0" err="1"/>
              <a:t>have</a:t>
            </a:r>
            <a:r>
              <a:rPr lang="de-DE" dirty="0"/>
              <a:t> </a:t>
            </a:r>
            <a:r>
              <a:rPr lang="de-DE" dirty="0" err="1"/>
              <a:t>prefered</a:t>
            </a:r>
            <a:r>
              <a:rPr lang="de-DE" dirty="0"/>
              <a:t> </a:t>
            </a:r>
            <a:r>
              <a:rPr lang="de-DE" dirty="0" err="1"/>
              <a:t>ranges</a:t>
            </a:r>
            <a:r>
              <a:rPr lang="de-DE" dirty="0"/>
              <a:t>*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32A729B-230E-4F4D-80AD-34EC046B07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1136" y="2067282"/>
            <a:ext cx="7729728" cy="3871402"/>
          </a:xfrm>
        </p:spPr>
        <p:txBody>
          <a:bodyPr>
            <a:normAutofit/>
          </a:bodyPr>
          <a:lstStyle/>
          <a:p>
            <a:r>
              <a:rPr lang="en-US" sz="2000" dirty="0"/>
              <a:t>The whole point of “a few” is that it’s vague, so it was really tough for me to pick a single number! (…) It almost hurt to have to choose.</a:t>
            </a:r>
          </a:p>
          <a:p>
            <a:r>
              <a:rPr lang="en-US" sz="2000" dirty="0"/>
              <a:t>I think I’d have liked a ‘what is the maximum that this could be?’ and ‘what’s the minimum it could be?’ </a:t>
            </a:r>
          </a:p>
          <a:p>
            <a:r>
              <a:rPr lang="en-US" sz="2000" dirty="0"/>
              <a:t>I can't do this. These vague terms exist because they do a different job to numbers, so just to equate them to one number is not true to how they're used. </a:t>
            </a:r>
          </a:p>
          <a:p>
            <a:r>
              <a:rPr lang="en-US" sz="2000" dirty="0"/>
              <a:t>For me, several doesn’t really have a specific number, it’s just ‘several’…</a:t>
            </a:r>
          </a:p>
          <a:p>
            <a:r>
              <a:rPr lang="en-US" sz="2000" dirty="0"/>
              <a:t>My friend and me say we need ranges to answer this**</a:t>
            </a:r>
            <a:endParaRPr lang="de-DE" sz="2000" dirty="0"/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6B5B8B98-748B-4AE6-979A-75D0255D1A47}"/>
              </a:ext>
            </a:extLst>
          </p:cNvPr>
          <p:cNvSpPr txBox="1"/>
          <p:nvPr/>
        </p:nvSpPr>
        <p:spPr>
          <a:xfrm>
            <a:off x="6594764" y="6140132"/>
            <a:ext cx="523701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dirty="0"/>
              <a:t>* </a:t>
            </a:r>
            <a:r>
              <a:rPr lang="de-DE" sz="1600" dirty="0" err="1"/>
              <a:t>Quotes</a:t>
            </a:r>
            <a:r>
              <a:rPr lang="de-DE" sz="1600" dirty="0"/>
              <a:t> </a:t>
            </a:r>
            <a:r>
              <a:rPr lang="de-DE" sz="1600" dirty="0" err="1"/>
              <a:t>from</a:t>
            </a:r>
            <a:r>
              <a:rPr lang="de-DE" sz="1600" dirty="0"/>
              <a:t> </a:t>
            </a:r>
            <a:r>
              <a:rPr lang="de-DE" sz="1600" dirty="0" err="1"/>
              <a:t>replies</a:t>
            </a:r>
            <a:r>
              <a:rPr lang="de-DE" sz="1600" dirty="0"/>
              <a:t> </a:t>
            </a:r>
            <a:r>
              <a:rPr lang="de-DE" sz="1600" dirty="0" err="1"/>
              <a:t>to</a:t>
            </a:r>
            <a:r>
              <a:rPr lang="de-DE" sz="1600" dirty="0"/>
              <a:t> </a:t>
            </a:r>
            <a:r>
              <a:rPr lang="de-DE" sz="1600" dirty="0" err="1"/>
              <a:t>my</a:t>
            </a:r>
            <a:r>
              <a:rPr lang="de-DE" sz="1600" dirty="0"/>
              <a:t> </a:t>
            </a:r>
            <a:r>
              <a:rPr lang="de-DE" sz="1600" dirty="0" err="1"/>
              <a:t>twitter</a:t>
            </a:r>
            <a:r>
              <a:rPr lang="de-DE" sz="1600" dirty="0"/>
              <a:t> </a:t>
            </a:r>
            <a:r>
              <a:rPr lang="de-DE" sz="1600" dirty="0" err="1"/>
              <a:t>post</a:t>
            </a:r>
            <a:r>
              <a:rPr lang="de-DE" sz="1600" dirty="0"/>
              <a:t> </a:t>
            </a:r>
            <a:r>
              <a:rPr lang="de-DE" sz="1600" dirty="0" err="1"/>
              <a:t>regarding</a:t>
            </a:r>
            <a:r>
              <a:rPr lang="de-DE" sz="1600" dirty="0"/>
              <a:t> </a:t>
            </a:r>
            <a:r>
              <a:rPr lang="de-DE" sz="1600" dirty="0" err="1"/>
              <a:t>the</a:t>
            </a:r>
            <a:r>
              <a:rPr lang="de-DE" sz="1600" dirty="0"/>
              <a:t> </a:t>
            </a:r>
            <a:r>
              <a:rPr lang="de-DE" sz="1600" dirty="0" err="1"/>
              <a:t>poll</a:t>
            </a:r>
            <a:endParaRPr lang="de-DE" sz="1600" dirty="0"/>
          </a:p>
          <a:p>
            <a:r>
              <a:rPr lang="de-DE" sz="1600" dirty="0"/>
              <a:t>** </a:t>
            </a:r>
            <a:r>
              <a:rPr lang="de-DE" sz="1600" dirty="0" err="1"/>
              <a:t>Except</a:t>
            </a:r>
            <a:r>
              <a:rPr lang="de-DE" sz="1600" dirty="0"/>
              <a:t> </a:t>
            </a:r>
            <a:r>
              <a:rPr lang="de-DE" sz="1600" dirty="0" err="1"/>
              <a:t>this</a:t>
            </a:r>
            <a:r>
              <a:rPr lang="de-DE" sz="1600" dirty="0"/>
              <a:t> </a:t>
            </a:r>
            <a:r>
              <a:rPr lang="de-DE" sz="1600" dirty="0" err="1"/>
              <a:t>one</a:t>
            </a:r>
            <a:endParaRPr lang="de-DE" sz="1600" dirty="0"/>
          </a:p>
        </p:txBody>
      </p:sp>
    </p:spTree>
    <p:extLst>
      <p:ext uri="{BB962C8B-B14F-4D97-AF65-F5344CB8AC3E}">
        <p14:creationId xmlns:p14="http://schemas.microsoft.com/office/powerpoint/2010/main" val="20691074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4077E23-9392-4451-A3EE-CD542615BB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People </a:t>
            </a:r>
            <a:r>
              <a:rPr lang="de-DE" dirty="0" err="1"/>
              <a:t>love</a:t>
            </a:r>
            <a:r>
              <a:rPr lang="de-DE" dirty="0"/>
              <a:t> </a:t>
            </a:r>
            <a:r>
              <a:rPr lang="de-DE" dirty="0" err="1"/>
              <a:t>their</a:t>
            </a:r>
            <a:r>
              <a:rPr lang="de-DE" dirty="0"/>
              <a:t> 0</a:t>
            </a:r>
            <a:r>
              <a:rPr lang="de-DE" sz="2000" dirty="0">
                <a:latin typeface="+mn-lt"/>
              </a:rPr>
              <a:t>s</a:t>
            </a:r>
            <a:r>
              <a:rPr lang="de-DE" dirty="0"/>
              <a:t> and 5</a:t>
            </a:r>
            <a:r>
              <a:rPr lang="de-DE" sz="2000" dirty="0">
                <a:latin typeface="+mn-lt"/>
              </a:rPr>
              <a:t>s</a:t>
            </a:r>
            <a:endParaRPr lang="de-DE" dirty="0">
              <a:latin typeface="+mn-lt"/>
            </a:endParaRPr>
          </a:p>
        </p:txBody>
      </p:sp>
      <p:graphicFrame>
        <p:nvGraphicFramePr>
          <p:cNvPr id="12" name="Inhaltsplatzhalter 11">
            <a:extLst>
              <a:ext uri="{FF2B5EF4-FFF2-40B4-BE49-F238E27FC236}">
                <a16:creationId xmlns:a16="http://schemas.microsoft.com/office/drawing/2014/main" id="{2BEC783D-48C3-4B93-8A46-C575804D58A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90862429"/>
              </p:ext>
            </p:extLst>
          </p:nvPr>
        </p:nvGraphicFramePr>
        <p:xfrm>
          <a:off x="1281462" y="2050574"/>
          <a:ext cx="9629076" cy="45072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1488481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D002A17-3EA9-44CB-8E03-E056086DFF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The </a:t>
            </a:r>
            <a:r>
              <a:rPr lang="de-DE" dirty="0" err="1"/>
              <a:t>results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8244248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E2389684-FBBE-45C4-9FA3-300732A3AD3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1745" y="631680"/>
            <a:ext cx="11508509" cy="5987822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64077E23-9392-4451-A3EE-CD542615BB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238498"/>
            <a:ext cx="7729728" cy="1188720"/>
          </a:xfrm>
        </p:spPr>
        <p:txBody>
          <a:bodyPr/>
          <a:lstStyle/>
          <a:p>
            <a:r>
              <a:rPr lang="de-DE" dirty="0"/>
              <a:t>All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gummy</a:t>
            </a:r>
            <a:r>
              <a:rPr lang="de-DE" dirty="0"/>
              <a:t> </a:t>
            </a:r>
            <a:r>
              <a:rPr lang="de-DE" dirty="0" err="1"/>
              <a:t>bears</a:t>
            </a:r>
            <a:r>
              <a:rPr lang="de-DE" dirty="0"/>
              <a:t> – </a:t>
            </a:r>
            <a:r>
              <a:rPr lang="de-DE" dirty="0" err="1"/>
              <a:t>or</a:t>
            </a:r>
            <a:r>
              <a:rPr lang="de-DE" dirty="0"/>
              <a:t> </a:t>
            </a:r>
            <a:r>
              <a:rPr lang="de-DE" dirty="0" err="1"/>
              <a:t>well</a:t>
            </a:r>
            <a:r>
              <a:rPr lang="de-DE" dirty="0"/>
              <a:t>, half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them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1608018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>
            <a:extLst>
              <a:ext uri="{FF2B5EF4-FFF2-40B4-BE49-F238E27FC236}">
                <a16:creationId xmlns:a16="http://schemas.microsoft.com/office/drawing/2014/main" id="{B5130874-1C3F-49FA-B11D-40A18EB1ABF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1145" y="910630"/>
            <a:ext cx="10949710" cy="5708872"/>
          </a:xfrm>
          <a:prstGeom prst="rect">
            <a:avLst/>
          </a:prstGeom>
        </p:spPr>
      </p:pic>
      <p:sp>
        <p:nvSpPr>
          <p:cNvPr id="7" name="Titel 1">
            <a:extLst>
              <a:ext uri="{FF2B5EF4-FFF2-40B4-BE49-F238E27FC236}">
                <a16:creationId xmlns:a16="http://schemas.microsoft.com/office/drawing/2014/main" id="{647EB687-5361-40E9-B966-5187EE40A3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238498"/>
            <a:ext cx="7729728" cy="1188720"/>
          </a:xfrm>
        </p:spPr>
        <p:txBody>
          <a:bodyPr/>
          <a:lstStyle/>
          <a:p>
            <a:r>
              <a:rPr lang="de-DE" dirty="0" err="1"/>
              <a:t>Some</a:t>
            </a:r>
            <a:r>
              <a:rPr lang="de-DE" dirty="0"/>
              <a:t> </a:t>
            </a:r>
            <a:r>
              <a:rPr lang="de-DE" dirty="0" err="1"/>
              <a:t>more</a:t>
            </a:r>
            <a:r>
              <a:rPr lang="de-DE" dirty="0"/>
              <a:t> </a:t>
            </a:r>
            <a:r>
              <a:rPr lang="de-DE" dirty="0" err="1"/>
              <a:t>expressions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9657810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fik 2">
            <a:extLst>
              <a:ext uri="{FF2B5EF4-FFF2-40B4-BE49-F238E27FC236}">
                <a16:creationId xmlns:a16="http://schemas.microsoft.com/office/drawing/2014/main" id="{74966ECE-A889-4B1E-9CE3-0F171588D97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3454" y="956256"/>
            <a:ext cx="10945091" cy="5663246"/>
          </a:xfrm>
          <a:prstGeom prst="rect">
            <a:avLst/>
          </a:prstGeom>
        </p:spPr>
      </p:pic>
      <p:sp>
        <p:nvSpPr>
          <p:cNvPr id="7" name="Titel 1">
            <a:extLst>
              <a:ext uri="{FF2B5EF4-FFF2-40B4-BE49-F238E27FC236}">
                <a16:creationId xmlns:a16="http://schemas.microsoft.com/office/drawing/2014/main" id="{647EB687-5361-40E9-B966-5187EE40A3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238498"/>
            <a:ext cx="7729728" cy="1188720"/>
          </a:xfrm>
        </p:spPr>
        <p:txBody>
          <a:bodyPr/>
          <a:lstStyle/>
          <a:p>
            <a:r>
              <a:rPr lang="de-DE" dirty="0"/>
              <a:t>Just </a:t>
            </a:r>
            <a:r>
              <a:rPr lang="de-DE" dirty="0" err="1"/>
              <a:t>under</a:t>
            </a:r>
            <a:r>
              <a:rPr lang="de-DE" dirty="0"/>
              <a:t> an </a:t>
            </a:r>
            <a:r>
              <a:rPr lang="de-DE" dirty="0" err="1"/>
              <a:t>hour</a:t>
            </a:r>
            <a:r>
              <a:rPr lang="de-DE" dirty="0"/>
              <a:t> </a:t>
            </a:r>
            <a:r>
              <a:rPr lang="de-DE" dirty="0" err="1"/>
              <a:t>is</a:t>
            </a:r>
            <a:r>
              <a:rPr lang="de-DE" dirty="0"/>
              <a:t> 55 min</a:t>
            </a:r>
          </a:p>
        </p:txBody>
      </p:sp>
    </p:spTree>
    <p:extLst>
      <p:ext uri="{BB962C8B-B14F-4D97-AF65-F5344CB8AC3E}">
        <p14:creationId xmlns:p14="http://schemas.microsoft.com/office/powerpoint/2010/main" val="4117545794"/>
      </p:ext>
    </p:extLst>
  </p:cSld>
  <p:clrMapOvr>
    <a:masterClrMapping/>
  </p:clrMapOvr>
</p:sld>
</file>

<file path=ppt/theme/theme1.xml><?xml version="1.0" encoding="utf-8"?>
<a:theme xmlns:a="http://schemas.openxmlformats.org/drawingml/2006/main" name="Paket">
  <a:themeElements>
    <a:clrScheme name="Blaugrün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Paket</Template>
  <TotalTime>0</TotalTime>
  <Words>370</Words>
  <Application>Microsoft Office PowerPoint</Application>
  <PresentationFormat>Breitbild</PresentationFormat>
  <Paragraphs>74</Paragraphs>
  <Slides>12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12</vt:i4>
      </vt:variant>
    </vt:vector>
  </HeadingPairs>
  <TitlesOfParts>
    <vt:vector size="15" baseType="lpstr">
      <vt:lpstr>Arial</vt:lpstr>
      <vt:lpstr>Gill Sans MT</vt:lpstr>
      <vt:lpstr>Paket</vt:lpstr>
      <vt:lpstr>How many are in a few?</vt:lpstr>
      <vt:lpstr>How I found out how many are in a few – and other expressions</vt:lpstr>
      <vt:lpstr>What I learned</vt:lpstr>
      <vt:lpstr>A few people would have prefered ranges*</vt:lpstr>
      <vt:lpstr>People love their 0s and 5s</vt:lpstr>
      <vt:lpstr>The results</vt:lpstr>
      <vt:lpstr>All the gummy bears – or well, half of them</vt:lpstr>
      <vt:lpstr>Some more expressions</vt:lpstr>
      <vt:lpstr>Just under an hour is 55 min</vt:lpstr>
      <vt:lpstr>How many “x gummy bears" can you eat in “x minutes"? All of them of course</vt:lpstr>
      <vt:lpstr>So how many are in a few?</vt:lpstr>
      <vt:lpstr>Thanks!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many are in a few?</dc:title>
  <dc:creator>Eva Lesny</dc:creator>
  <cp:lastModifiedBy>Eva Lesny</cp:lastModifiedBy>
  <cp:revision>29</cp:revision>
  <dcterms:created xsi:type="dcterms:W3CDTF">2019-11-25T18:04:02Z</dcterms:created>
  <dcterms:modified xsi:type="dcterms:W3CDTF">2019-11-27T20:49:34Z</dcterms:modified>
</cp:coreProperties>
</file>