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F0FF"/>
    <a:srgbClr val="0D97FF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53" autoAdjust="0"/>
  </p:normalViewPr>
  <p:slideViewPr>
    <p:cSldViewPr>
      <p:cViewPr varScale="1">
        <p:scale>
          <a:sx n="42" d="100"/>
          <a:sy n="42" d="100"/>
        </p:scale>
        <p:origin x="2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ECABE-537D-41FE-9BD8-C8F0F8AED7A5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B6AEE-BF9C-4C85-B1B2-22B479C222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3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B6AEE-BF9C-4C85-B1B2-22B479C222D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77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Two</a:t>
            </a:r>
            <a:r>
              <a:rPr lang="en-GB" baseline="0" dirty="0" smtClean="0"/>
              <a:t> labelled trees are the same if there is a bijection between the vertices, preserving the edges and the labelling.</a:t>
            </a:r>
          </a:p>
          <a:p>
            <a:r>
              <a:rPr lang="en-GB" baseline="0" dirty="0" smtClean="0"/>
              <a:t>Many more labelled trees than there are trees – for n vertices (top row), #trees, and #labelled trees grow as:</a:t>
            </a:r>
          </a:p>
          <a:p>
            <a:r>
              <a:rPr lang="en-GB" dirty="0" smtClean="0"/>
              <a:t>1,2,3,4,5,6,7,8</a:t>
            </a:r>
            <a:br>
              <a:rPr lang="en-GB" dirty="0" smtClean="0"/>
            </a:br>
            <a:r>
              <a:rPr lang="en-GB" dirty="0" smtClean="0"/>
              <a:t>1,1,1,2,3,6,11,23,47,106</a:t>
            </a:r>
          </a:p>
          <a:p>
            <a:r>
              <a:rPr lang="en-GB" dirty="0" smtClean="0"/>
              <a:t>1,1,3,16,125,1296,16807,262144….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B6AEE-BF9C-4C85-B1B2-22B479C222D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93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A labelled tree gives a unique sequence: Every tree has at least two nodes of</a:t>
            </a:r>
            <a:r>
              <a:rPr lang="en-GB" sz="1200" baseline="0" dirty="0" smtClean="0"/>
              <a:t> index 1 (leaf nodes). T</a:t>
            </a:r>
            <a:r>
              <a:rPr lang="en-GB" sz="1200" dirty="0" smtClean="0"/>
              <a:t>he node v which is adjacent</a:t>
            </a:r>
            <a:r>
              <a:rPr lang="en-GB" sz="1200" baseline="0" dirty="0" smtClean="0"/>
              <a:t> to the lowest labelled leaf is uniquely determined. When this is taken as the first element of the sequence and deleted, the same may be said of the remaining tree.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B6AEE-BF9C-4C85-B1B2-22B479C222D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49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I’m not a chemist!</a:t>
            </a:r>
            <a:br>
              <a:rPr lang="en-GB" dirty="0" smtClean="0"/>
            </a:br>
            <a:r>
              <a:rPr lang="en-GB" dirty="0" smtClean="0"/>
              <a:t>H</a:t>
            </a:r>
            <a:r>
              <a:rPr lang="en-GB" baseline="0" dirty="0" smtClean="0"/>
              <a:t> for Hydrogen replaced by dots.</a:t>
            </a:r>
          </a:p>
          <a:p>
            <a:r>
              <a:rPr lang="en-GB" baseline="0" dirty="0" smtClean="0"/>
              <a:t>Saturated means no double Carbon bonds</a:t>
            </a:r>
          </a:p>
          <a:p>
            <a:r>
              <a:rPr lang="en-GB" baseline="0" dirty="0" smtClean="0"/>
              <a:t>Think the congeners hang onto the oxygen, but not sure.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B6AEE-BF9C-4C85-B1B2-22B479C222D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635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D97FF"/>
            </a:gs>
            <a:gs pos="100000">
              <a:srgbClr val="C5F0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0880FC7E-5085-4C85-9A2E-0962A28AB502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DDB004B3-BC69-4D0B-A5AC-7D01087FBF38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video" Target="../media/media1.mp4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microsoft.com/office/2007/relationships/media" Target="../media/media1.mp4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972" y="5373217"/>
            <a:ext cx="7772400" cy="86409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As far as I can remember no-one has talked about them before.</a:t>
            </a: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5968" y="3145470"/>
            <a:ext cx="7772400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u="sng" dirty="0" smtClean="0"/>
              <a:t>HOW TO AVOID A HANGOVER USING MATHS</a:t>
            </a:r>
            <a:endParaRPr lang="en-GB" sz="32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19796" y="1700808"/>
            <a:ext cx="7772400" cy="10081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Firstly, although I do come back to the title, I should declare it’s just a little intrigue to draw you in.</a:t>
            </a:r>
            <a:endParaRPr lang="en-GB" sz="20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19796" y="2929447"/>
            <a:ext cx="7772400" cy="43204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I just wanted to talk about </a:t>
            </a:r>
            <a:r>
              <a:rPr lang="en-GB" sz="2000" dirty="0" err="1" smtClean="0"/>
              <a:t>Prüfer</a:t>
            </a:r>
            <a:r>
              <a:rPr lang="en-GB" sz="2000" dirty="0" smtClean="0"/>
              <a:t> sequences.</a:t>
            </a:r>
            <a:endParaRPr lang="en-GB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25275" y="3582020"/>
            <a:ext cx="7772400" cy="8640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This is because Graph Theory was one on my favourite subjects in maths at university.</a:t>
            </a:r>
            <a:endParaRPr lang="en-GB" sz="20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68400" y="4666641"/>
            <a:ext cx="7772400" cy="48605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000" dirty="0" smtClean="0"/>
              <a:t>They seemed like a neat little thing for a </a:t>
            </a:r>
            <a:r>
              <a:rPr lang="en-GB" sz="2000" dirty="0" err="1" smtClean="0"/>
              <a:t>MathsJam</a:t>
            </a:r>
            <a:r>
              <a:rPr lang="en-GB" sz="2000" dirty="0" smtClean="0"/>
              <a:t> talk.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4841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0.00069 -0.4099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476673"/>
            <a:ext cx="7125112" cy="792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u="sng" dirty="0" smtClean="0"/>
              <a:t>Definitions:</a:t>
            </a:r>
            <a:br>
              <a:rPr lang="en-GB" sz="2000" b="1" u="sng" dirty="0" smtClean="0"/>
            </a:br>
            <a:r>
              <a:rPr lang="en-GB" sz="2000" dirty="0" smtClean="0"/>
              <a:t>A </a:t>
            </a:r>
            <a:r>
              <a:rPr lang="en-GB" sz="2000" b="1" dirty="0" smtClean="0"/>
              <a:t>tree</a:t>
            </a:r>
            <a:r>
              <a:rPr lang="en-GB" sz="2000" dirty="0" smtClean="0"/>
              <a:t> is a simple connected graph with no circuits.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9592" y="3573016"/>
            <a:ext cx="7125112" cy="826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2000" dirty="0" smtClean="0"/>
              <a:t>A </a:t>
            </a:r>
            <a:r>
              <a:rPr lang="en-GB" sz="2000" b="1" dirty="0" smtClean="0"/>
              <a:t>labelled tree</a:t>
            </a:r>
            <a:r>
              <a:rPr lang="en-GB" sz="2000" dirty="0" smtClean="0"/>
              <a:t> is a tree with a label attached to each vertex.</a:t>
            </a:r>
            <a:endParaRPr lang="en-GB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923" y="1256140"/>
            <a:ext cx="58864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923" y="4395291"/>
            <a:ext cx="58864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341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836713"/>
            <a:ext cx="7125112" cy="5022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 u="sng" dirty="0" smtClean="0"/>
              <a:t>Theorem (Cayley, 1889):</a:t>
            </a:r>
            <a:br>
              <a:rPr lang="en-GB" sz="3600" b="1" u="sng" dirty="0" smtClean="0"/>
            </a:br>
            <a:r>
              <a:rPr lang="en-GB" sz="3600" dirty="0" smtClean="0"/>
              <a:t>There are n</a:t>
            </a:r>
            <a:r>
              <a:rPr lang="en-GB" sz="3600" baseline="30000" dirty="0" smtClean="0"/>
              <a:t>n-2</a:t>
            </a:r>
            <a:r>
              <a:rPr lang="en-GB" sz="3600" dirty="0" smtClean="0"/>
              <a:t> labelled trees with n vertices.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There are several proofs of this, but we’re going to look at a nice easy one due to </a:t>
            </a:r>
            <a:br>
              <a:rPr lang="en-GB" sz="3600" dirty="0" smtClean="0"/>
            </a:br>
            <a:r>
              <a:rPr lang="en-GB" sz="3600" dirty="0" smtClean="0"/>
              <a:t>Heinz </a:t>
            </a:r>
            <a:r>
              <a:rPr lang="en-GB" sz="3600" dirty="0" err="1" smtClean="0"/>
              <a:t>Prüfer</a:t>
            </a:r>
            <a:r>
              <a:rPr lang="en-GB" sz="3600" dirty="0" smtClean="0"/>
              <a:t>, (1896-1934).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6833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446" y="563538"/>
            <a:ext cx="7373962" cy="56737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err="1" smtClean="0"/>
              <a:t>Prüfer</a:t>
            </a:r>
            <a:r>
              <a:rPr lang="en-GB" sz="3200" dirty="0" smtClean="0"/>
              <a:t> assigned a sequence to a labelled tree using the following rule: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Look at the ‘ends’ and choose the one with the smallest label.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Put the label of the adjacent vertex as the first/next, number in the sequence.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/>
              <a:t>Remove the end already used and repeat the process until there are two vertices left.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7223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884" y="943534"/>
            <a:ext cx="2191636" cy="1810482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943534"/>
            <a:ext cx="2191636" cy="1810482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948229"/>
            <a:ext cx="2191636" cy="1810482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884" y="2945844"/>
            <a:ext cx="2191636" cy="1810482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673" y="2930656"/>
            <a:ext cx="2191636" cy="1810482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944343"/>
            <a:ext cx="2191636" cy="1810482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884" y="4930886"/>
            <a:ext cx="2191636" cy="1810482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930886"/>
            <a:ext cx="2191636" cy="1810482"/>
          </a:xfrm>
          <a:prstGeom prst="rect">
            <a:avLst/>
          </a:prstGeom>
        </p:spPr>
      </p:pic>
      <p:pic>
        <p:nvPicPr>
          <p:cNvPr id="11" name="Pictur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43534"/>
            <a:ext cx="2191636" cy="1810482"/>
          </a:xfrm>
          <a:prstGeom prst="rect">
            <a:avLst/>
          </a:prstGeom>
        </p:spPr>
      </p:pic>
      <p:sp>
        <p:nvSpPr>
          <p:cNvPr id="12" name="TextBox"/>
          <p:cNvSpPr txBox="1"/>
          <p:nvPr/>
        </p:nvSpPr>
        <p:spPr>
          <a:xfrm>
            <a:off x="971600" y="118373"/>
            <a:ext cx="7304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1) Look at the ‘ends’ and choose the one with the smallest label.</a:t>
            </a:r>
            <a:br>
              <a:rPr lang="en-GB" sz="1200" dirty="0"/>
            </a:br>
            <a:r>
              <a:rPr lang="en-GB" sz="1200" dirty="0"/>
              <a:t>2) Put the label of the adjacent vertex as the first/(next) number in the sequence.</a:t>
            </a:r>
            <a:br>
              <a:rPr lang="en-GB" sz="1200" dirty="0"/>
            </a:br>
            <a:r>
              <a:rPr lang="en-GB" sz="1200" dirty="0"/>
              <a:t>3) Remove the end already used and repeat the process until there are two vertices left.</a:t>
            </a:r>
          </a:p>
        </p:txBody>
      </p:sp>
    </p:spTree>
    <p:extLst>
      <p:ext uri="{BB962C8B-B14F-4D97-AF65-F5344CB8AC3E}">
        <p14:creationId xmlns:p14="http://schemas.microsoft.com/office/powerpoint/2010/main" val="32007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484784"/>
            <a:ext cx="7125112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In general, a labelled tree gives a unique sequence, (of length n-2 on the labels 1-n). </a:t>
            </a:r>
          </a:p>
          <a:p>
            <a:pPr marL="0" indent="0">
              <a:buNone/>
            </a:pPr>
            <a:r>
              <a:rPr lang="en-GB" sz="2800" dirty="0" smtClean="0"/>
              <a:t>Since there are n</a:t>
            </a:r>
            <a:r>
              <a:rPr lang="en-GB" sz="2800" baseline="30000" dirty="0" smtClean="0"/>
              <a:t>n-2</a:t>
            </a:r>
            <a:r>
              <a:rPr lang="en-GB" sz="2800" dirty="0" smtClean="0"/>
              <a:t> such sequences, then provided we can show there is a 1-1 correspondence between </a:t>
            </a:r>
            <a:r>
              <a:rPr lang="en-GB" sz="2800" dirty="0" err="1" smtClean="0"/>
              <a:t>Prüfer</a:t>
            </a:r>
            <a:r>
              <a:rPr lang="en-GB" sz="2800" dirty="0" smtClean="0"/>
              <a:t> sequences and labelled trees, we will have proven Cayley’s theorem.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0980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272" y="404664"/>
            <a:ext cx="7125112" cy="619268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Draw the n vertices and label them 1,2…,n.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Write down a list of the labels 1,2…,n</a:t>
            </a:r>
            <a:r>
              <a:rPr lang="en-GB" sz="2800" dirty="0" smtClean="0"/>
              <a:t>. Write down the sequence.</a:t>
            </a:r>
            <a:endParaRPr lang="en-GB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Find the smallest number, k, </a:t>
            </a:r>
            <a:r>
              <a:rPr lang="en-GB" sz="2800" b="1" dirty="0" smtClean="0"/>
              <a:t>not </a:t>
            </a:r>
            <a:r>
              <a:rPr lang="en-GB" sz="2800" dirty="0" smtClean="0"/>
              <a:t>in the </a:t>
            </a:r>
            <a:r>
              <a:rPr lang="en-GB" sz="2800" dirty="0" err="1" smtClean="0"/>
              <a:t>Prüfer</a:t>
            </a:r>
            <a:r>
              <a:rPr lang="en-GB" sz="2800" dirty="0" smtClean="0"/>
              <a:t> sequence. Join this vertex to the first element in the sequence.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Remove k from the list and delete the first element of the sequence.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Repeat from </a:t>
            </a:r>
            <a:r>
              <a:rPr lang="en-GB" sz="2800" dirty="0" smtClean="0">
                <a:solidFill>
                  <a:srgbClr val="FFC000"/>
                </a:solidFill>
              </a:rPr>
              <a:t>3.</a:t>
            </a:r>
            <a:r>
              <a:rPr lang="en-GB" sz="2800" dirty="0" smtClean="0"/>
              <a:t> until the list has just two elements. Join them.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9073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899592" y="188640"/>
            <a:ext cx="7125112" cy="18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smtClean="0"/>
              <a:t>1)Draw </a:t>
            </a:r>
            <a:r>
              <a:rPr lang="en-GB" sz="1600" dirty="0"/>
              <a:t>the n vertices and label them 1,2…,</a:t>
            </a:r>
            <a:r>
              <a:rPr lang="en-GB" sz="1600" dirty="0" smtClean="0"/>
              <a:t>n.</a:t>
            </a:r>
            <a:br>
              <a:rPr lang="en-GB" sz="1600" dirty="0" smtClean="0"/>
            </a:br>
            <a:r>
              <a:rPr lang="en-GB" sz="1600" dirty="0" smtClean="0"/>
              <a:t>2)Write </a:t>
            </a:r>
            <a:r>
              <a:rPr lang="en-GB" sz="1600" dirty="0"/>
              <a:t>down a list of the labels 1,2…,</a:t>
            </a:r>
            <a:r>
              <a:rPr lang="en-GB" sz="1600" dirty="0" smtClean="0"/>
              <a:t>n.</a:t>
            </a:r>
            <a:br>
              <a:rPr lang="en-GB" sz="1600" dirty="0" smtClean="0"/>
            </a:br>
            <a:r>
              <a:rPr lang="en-GB" sz="1600" dirty="0" smtClean="0"/>
              <a:t>3)Find </a:t>
            </a:r>
            <a:r>
              <a:rPr lang="en-GB" sz="1600" dirty="0"/>
              <a:t>the smallest number, k, </a:t>
            </a:r>
            <a:r>
              <a:rPr lang="en-GB" sz="1600" b="1" dirty="0"/>
              <a:t>not </a:t>
            </a:r>
            <a:r>
              <a:rPr lang="en-GB" sz="1600" dirty="0"/>
              <a:t>in the </a:t>
            </a:r>
            <a:r>
              <a:rPr lang="en-GB" sz="1600" dirty="0" err="1"/>
              <a:t>Prüfer</a:t>
            </a:r>
            <a:r>
              <a:rPr lang="en-GB" sz="1600" dirty="0"/>
              <a:t> sequence. </a:t>
            </a:r>
            <a:r>
              <a:rPr lang="en-GB" sz="1600" dirty="0" smtClean="0"/>
              <a:t>Join </a:t>
            </a:r>
            <a:r>
              <a:rPr lang="en-GB" sz="1600" dirty="0"/>
              <a:t>this vertex to the first element in the </a:t>
            </a:r>
            <a:r>
              <a:rPr lang="en-GB" sz="1600" dirty="0" smtClean="0"/>
              <a:t>sequence.</a:t>
            </a:r>
            <a:br>
              <a:rPr lang="en-GB" sz="1600" dirty="0" smtClean="0"/>
            </a:br>
            <a:r>
              <a:rPr lang="en-GB" sz="1600" dirty="0" smtClean="0"/>
              <a:t>4)Remove </a:t>
            </a:r>
            <a:r>
              <a:rPr lang="en-GB" sz="1600" dirty="0"/>
              <a:t>k from the list and delete the first element of the </a:t>
            </a:r>
            <a:r>
              <a:rPr lang="en-GB" sz="1600" dirty="0" smtClean="0"/>
              <a:t>sequence.</a:t>
            </a:r>
            <a:br>
              <a:rPr lang="en-GB" sz="1600" dirty="0" smtClean="0"/>
            </a:br>
            <a:r>
              <a:rPr lang="en-GB" sz="1600" dirty="0" smtClean="0"/>
              <a:t>5)Repeat </a:t>
            </a:r>
            <a:r>
              <a:rPr lang="en-GB" sz="1600" dirty="0"/>
              <a:t>from </a:t>
            </a:r>
            <a:r>
              <a:rPr lang="en-GB" sz="1600" dirty="0" smtClean="0"/>
              <a:t>3) </a:t>
            </a:r>
            <a:r>
              <a:rPr lang="en-GB" sz="1600" dirty="0"/>
              <a:t>until the list has just two elements. Join them</a:t>
            </a:r>
            <a:r>
              <a:rPr lang="en-GB" sz="1600" dirty="0" smtClean="0"/>
              <a:t>.</a:t>
            </a:r>
            <a:endParaRPr lang="en-GB" sz="1600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104" y="2278763"/>
            <a:ext cx="4382112" cy="362000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8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9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11" name="Picture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12" name="Picture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319950"/>
            <a:ext cx="4382112" cy="3620006"/>
          </a:xfrm>
          <a:prstGeom prst="rect">
            <a:avLst/>
          </a:prstGeom>
        </p:spPr>
      </p:pic>
      <p:pic>
        <p:nvPicPr>
          <p:cNvPr id="13" name="Picture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14" name="Picture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6"/>
          </a:xfrm>
          <a:prstGeom prst="rect">
            <a:avLst/>
          </a:prstGeom>
        </p:spPr>
      </p:pic>
      <p:pic>
        <p:nvPicPr>
          <p:cNvPr id="15" name="Picture 1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319950"/>
            <a:ext cx="4382112" cy="3620006"/>
          </a:xfrm>
          <a:prstGeom prst="rect">
            <a:avLst/>
          </a:prstGeom>
        </p:spPr>
      </p:pic>
      <p:pic>
        <p:nvPicPr>
          <p:cNvPr id="22" name="Picture 1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30232"/>
            <a:ext cx="4380952" cy="3619048"/>
          </a:xfrm>
          <a:prstGeom prst="rect">
            <a:avLst/>
          </a:prstGeom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5"/>
          </a:xfrm>
          <a:prstGeom prst="rect">
            <a:avLst/>
          </a:prstGeom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319950"/>
            <a:ext cx="4382112" cy="3620005"/>
          </a:xfrm>
          <a:prstGeom prst="rect">
            <a:avLst/>
          </a:prstGeom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684" y="2298651"/>
            <a:ext cx="4382112" cy="3620005"/>
          </a:xfrm>
          <a:prstGeom prst="rect">
            <a:avLst/>
          </a:prstGeom>
        </p:spPr>
      </p:pic>
      <p:pic>
        <p:nvPicPr>
          <p:cNvPr id="2" name="Prufer2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2112684" y="2237576"/>
            <a:ext cx="4403532" cy="371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4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24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5" dur="24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106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3"/>
            <a:ext cx="7125112" cy="1368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u="sng" dirty="0" smtClean="0"/>
              <a:t>About Hangovers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Some drinks seem to cause worse hangovers than others. E.g. Brandy and red wine, worse than vodka.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43608" y="2074333"/>
            <a:ext cx="7125112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2400" dirty="0" smtClean="0"/>
              <a:t>Impurities in the alcohol, called “congeners” are thought to be a contributory factor.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43608" y="3023921"/>
            <a:ext cx="7125112" cy="4931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2400" dirty="0" smtClean="0"/>
              <a:t>(Ethyl) Alcohol is CH</a:t>
            </a:r>
            <a:r>
              <a:rPr lang="en-GB" sz="2400" baseline="-25000" dirty="0" smtClean="0"/>
              <a:t>3</a:t>
            </a:r>
            <a:r>
              <a:rPr lang="en-GB" sz="2400" dirty="0" smtClean="0"/>
              <a:t>CH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OH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43608" y="5085185"/>
            <a:ext cx="7125112" cy="11521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2400" dirty="0" smtClean="0"/>
              <a:t>Leave it as an “exercise to the reader” to continue his good work, focussing on the binding sites of the congeners.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43608" y="3746594"/>
            <a:ext cx="7125112" cy="1109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GB" sz="2400" dirty="0" smtClean="0"/>
              <a:t>It’s a saturated hydrocarbon. One of things Cayley was interested in was counting the number of saturated hydrocarbons.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870172"/>
            <a:ext cx="1638529" cy="87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4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Custom 1">
      <a:dk1>
        <a:srgbClr val="84170B"/>
      </a:dk1>
      <a:lt1>
        <a:srgbClr val="0C0C0C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511</Words>
  <Application>Microsoft Office PowerPoint</Application>
  <PresentationFormat>On-screen Show (4:3)</PresentationFormat>
  <Paragraphs>39</Paragraphs>
  <Slides>9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Trebuchet MS</vt:lpstr>
      <vt:lpstr>Verdana</vt:lpstr>
      <vt:lpstr>Wingdings 2</vt:lpstr>
      <vt:lpstr>Autumn</vt:lpstr>
      <vt:lpstr>As far as I can remember no-one has talked about them before.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Wanted to talk about Prüfer sequences because Graph Theory was one on my favourite subjects in maths at University, and this seemed like a neat little thing for a MathsJam talk, and as far as I can remember no-one has talked about them before.</dc:title>
  <dc:creator>Gordon</dc:creator>
  <cp:lastModifiedBy>Hayes, Gordon (G.J.D.)</cp:lastModifiedBy>
  <cp:revision>40</cp:revision>
  <dcterms:created xsi:type="dcterms:W3CDTF">2018-11-04T14:58:36Z</dcterms:created>
  <dcterms:modified xsi:type="dcterms:W3CDTF">2019-11-14T09:26:56Z</dcterms:modified>
</cp:coreProperties>
</file>