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7" r:id="rId4"/>
    <p:sldId id="273" r:id="rId5"/>
    <p:sldId id="268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46" autoAdjust="0"/>
  </p:normalViewPr>
  <p:slideViewPr>
    <p:cSldViewPr snapToGrid="0">
      <p:cViewPr varScale="1">
        <p:scale>
          <a:sx n="71" d="100"/>
          <a:sy n="71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5A0C5-E533-4F22-80D5-351AF8EB85A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8E815-4374-4EF2-B324-E2F009C7B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27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Historic palace which houses Permanent exhibition of work of M.C. Escher in The Hague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69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might now Escher for his mathematically based works, </a:t>
            </a:r>
            <a:r>
              <a:rPr lang="en-GB" dirty="0" err="1"/>
              <a:t>inc</a:t>
            </a:r>
            <a:r>
              <a:rPr lang="en-GB" dirty="0"/>
              <a:t> </a:t>
            </a:r>
            <a:r>
              <a:rPr lang="en-GB" dirty="0" err="1"/>
              <a:t>tessalations</a:t>
            </a:r>
            <a:r>
              <a:rPr lang="en-GB" dirty="0"/>
              <a:t> &amp; impossible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3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“Instinctive mathematician” later in life.  Loved playing with </a:t>
            </a:r>
            <a:r>
              <a:rPr lang="en-US" dirty="0" err="1"/>
              <a:t>maths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Escher studies architecture (Dad’s advice) at the ‘</a:t>
            </a:r>
            <a:r>
              <a:rPr lang="en-US" dirty="0" err="1"/>
              <a:t>Hogere</a:t>
            </a:r>
            <a:r>
              <a:rPr lang="en-US" dirty="0"/>
              <a:t> </a:t>
            </a:r>
            <a:r>
              <a:rPr lang="en-US" dirty="0" err="1"/>
              <a:t>Technische</a:t>
            </a:r>
            <a:r>
              <a:rPr lang="en-US" dirty="0"/>
              <a:t> School’ in Delft. He doesn’t like it there and he doesn’t pass his exams, partly due to illness.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Escher attends the School for Architecture and Decorative Arts in Haarlem. He starts by studying architecture, but switches to graphic art, encouraged by his teacher, Samuel </a:t>
            </a:r>
            <a:r>
              <a:rPr lang="en-US" dirty="0" err="1"/>
              <a:t>Jessurun</a:t>
            </a:r>
            <a:r>
              <a:rPr lang="en-US" dirty="0"/>
              <a:t> de Mesquita.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61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Choose to be a graphic artist to share his work – an artist </a:t>
            </a:r>
            <a:r>
              <a:rPr lang="en-GB" dirty="0" err="1"/>
              <a:t>prodcues</a:t>
            </a:r>
            <a:r>
              <a:rPr lang="en-GB" dirty="0"/>
              <a:t> one painting but graphic artists produce a series of copies of their prints (Escher = 30 – 650 copies per print run)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Mostly worked with wood engravings and lithographs (local printer)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4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1934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1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First o“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remains an extremely absorbing activity, a real mania to which I have become addicted, and from which I sometimes find it hard to tear myself away.”</a:t>
            </a:r>
          </a:p>
          <a:p>
            <a:r>
              <a:rPr lang="en-GB" dirty="0"/>
              <a:t>ne 1922 then left these till travels… (</a:t>
            </a:r>
            <a:r>
              <a:rPr lang="en-GB" dirty="0" err="1"/>
              <a:t>spain</a:t>
            </a:r>
            <a:r>
              <a:rPr lang="en-GB" dirty="0"/>
              <a:t>)</a:t>
            </a:r>
          </a:p>
          <a:p>
            <a:r>
              <a:rPr lang="en-GB" dirty="0"/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remains an extremely absorbing activity, a real mania to which I have become addicted, and from which I sometimes find it hard to tear myself away.”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Half-brother (prof geology &amp;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crystalography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gave him scientific literature from crystallography which included the 17 symmetry groups on plane – Escher had been discovering these himself through experimentation and took this further and played with tessellations. Creates own systems. 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one 1948.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4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Atrani</a:t>
            </a:r>
            <a:r>
              <a:rPr lang="en-GB" dirty="0"/>
              <a:t> on Amalfi coast.</a:t>
            </a:r>
          </a:p>
          <a:p>
            <a:r>
              <a:rPr lang="en-GB" dirty="0"/>
              <a:t>Jetta (wife) –artist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8E815-4374-4EF2-B324-E2F009C7BD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86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1600-B20F-4C7E-8128-B8C80CE5D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E771E-B246-4021-931C-D7F03C629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DA0BC-D449-448A-BCD9-15A8811E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87773-DAB9-4D21-8F8C-5AE34FC3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359D-F8D8-49F8-B2B5-29AC610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9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5C49-8A86-482E-BE4F-0A92A7EF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80EB3-4747-488F-B304-C002BE8D0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0EB4-C1CC-410D-85E7-B6975468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1708B-8320-40CD-A07D-DF46D005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4638D-D94F-46A8-A52E-13461C7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10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807BC-3924-4E6F-AE1C-74BB2848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FD3B7-6589-47C3-B494-FCF6070F1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4E1B4-50A0-4B73-A76D-A6EBA8CC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EE2E8-EF36-4E35-A0A4-0102633C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201C6-D8DF-41AF-BA87-781FB44F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47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F50A-D715-4565-9F5C-DCC9D80F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2430-D3B9-4A37-A13D-05C6FAA8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F5FD9-FC17-40C3-B75B-17349BEAE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815BA-9C97-4A12-AA19-F074A69C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2CAD-35B3-48F6-9167-C5762547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55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4ADB-F20C-4F73-848C-B1074A58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520A7-B6E7-4A78-A9E1-365DE2A3B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9AA1B-F1B5-48C7-B220-85035623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8E430-9A1E-4DDA-90E3-CE0BA55F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E1D7-1084-41C3-AC53-08EA7F89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84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CE99-0363-41B8-9F32-989725BC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8CE0-E347-41EA-B58B-80186F5C0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05075-46E1-4481-BA86-4228843B9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03A2B-1D6D-4983-8174-9C96BFDE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359FE-A83F-469E-A516-62D858E9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F129-50A2-474B-8771-8372AB86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F27A-9743-4E34-A584-7CD81545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03F87-9169-4AEE-B4E4-1961C2E8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B04E5-6CC7-4B4F-B1BF-7F30E281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74356-6471-44DF-895A-965DA6238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54016-D319-4AD0-8159-D27D3C2C7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5314C-7575-42E9-9FF9-E43E0D989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A28DCC-AB72-406D-AF83-BE9B4EEF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9EA05-F22D-4BC8-9024-CEDE64C9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89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F107-BCAA-45D1-9C67-55ACAF0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838C6-856E-42C9-ACE6-903CCFE2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7A97B-4EC7-42E5-8F6A-D3BCBEE7D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4DF4B-5DFB-4524-8087-E9B2E46B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37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5D7219-03F7-4BFE-93CF-0D3B56A6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37401-4FEC-46AE-ABC3-266CB9E3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99B00-DA89-4525-8AB2-25FDC589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06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BD31-5D42-41AE-979A-EF190B51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AAB67-B68A-43B4-B5A0-F4C7436B6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F8349-6E21-4A5B-BD1F-F0ABC82B8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7039C-3DD4-4DE6-B4A1-AF552CBD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49E80-ACD4-48EB-A980-199FE15B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F7157-FB49-4045-AF88-05329007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5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AAF0-18FC-46A0-8E1E-C452BADF0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B19B2A-7EF6-4E97-BF5C-13D0BD9F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49261-DAE7-454A-BF57-96C7BDD98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A6693-F0F5-4E0A-A56C-B63A43D5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4C54-2C67-4AEC-8520-17FE736B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26F57-9DD9-48C3-8CF8-823846D3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2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E23C9-924E-4CA5-9B31-FEBFE74B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E161A-2966-42E2-873F-5D216DA73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E213-8F5F-43FF-8F24-BFB1E393D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3AF66-563B-49C3-BCEC-1E9E5DA2551D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658F5-6526-4513-9476-56E93A77F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021AB-D189-4421-8543-2F3E805D0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38729-C748-471A-9A98-3E832DC3EE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57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mp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23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, photo, sitting, small&#10;&#10;Description automatically generated">
            <a:extLst>
              <a:ext uri="{FF2B5EF4-FFF2-40B4-BE49-F238E27FC236}">
                <a16:creationId xmlns:a16="http://schemas.microsoft.com/office/drawing/2014/main" id="{58E4EEB7-C44A-4252-A516-C8405C89E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r="1750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8" name="Rectangle 2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8E382-2117-436C-8F73-D2146177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340" y="4727173"/>
            <a:ext cx="5989320" cy="868823"/>
          </a:xfrm>
        </p:spPr>
        <p:txBody>
          <a:bodyPr anchor="ctr">
            <a:normAutofit/>
          </a:bodyPr>
          <a:lstStyle/>
          <a:p>
            <a:r>
              <a:rPr lang="en-GB" sz="3500"/>
              <a:t>Escher in the Palace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8672F-1B38-45B9-93FA-EE8269270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803" y="5680637"/>
            <a:ext cx="5220393" cy="598516"/>
          </a:xfrm>
        </p:spPr>
        <p:txBody>
          <a:bodyPr anchor="ctr">
            <a:normAutofit/>
          </a:bodyPr>
          <a:lstStyle/>
          <a:p>
            <a:r>
              <a:rPr lang="en-GB" sz="1700">
                <a:solidFill>
                  <a:schemeClr val="bg1"/>
                </a:solidFill>
              </a:rPr>
              <a:t>(Escher in Het Paleis)</a:t>
            </a:r>
          </a:p>
        </p:txBody>
      </p:sp>
    </p:spTree>
    <p:extLst>
      <p:ext uri="{BB962C8B-B14F-4D97-AF65-F5344CB8AC3E}">
        <p14:creationId xmlns:p14="http://schemas.microsoft.com/office/powerpoint/2010/main" val="293797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43F13-667F-41C6-A8DD-62C87C16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Maurits Cornelis Escher</a:t>
            </a:r>
            <a:r>
              <a:rPr lang="en-GB">
                <a:solidFill>
                  <a:srgbClr val="FFFFFF"/>
                </a:solidFill>
              </a:rPr>
              <a:t> </a:t>
            </a:r>
          </a:p>
        </p:txBody>
      </p:sp>
      <p:pic>
        <p:nvPicPr>
          <p:cNvPr id="6" name="Picture 5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D13CC4DA-AC9C-464E-9E88-332465030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28" r="42342" b="42595"/>
          <a:stretch/>
        </p:blipFill>
        <p:spPr>
          <a:xfrm rot="5400000">
            <a:off x="-1206358" y="2043218"/>
            <a:ext cx="5918673" cy="278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581B8-3555-46B5-96EF-20A9CEF0D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90"/>
            <a:ext cx="4310390" cy="1105360"/>
          </a:xfrm>
        </p:spPr>
        <p:txBody>
          <a:bodyPr anchor="t">
            <a:normAutofit/>
          </a:bodyPr>
          <a:lstStyle/>
          <a:p>
            <a:r>
              <a:rPr lang="en-GB" sz="2100" dirty="0">
                <a:solidFill>
                  <a:srgbClr val="FFFFFF"/>
                </a:solidFill>
              </a:rPr>
              <a:t>Born 17 June 1898</a:t>
            </a:r>
          </a:p>
          <a:p>
            <a:r>
              <a:rPr lang="en-GB" sz="2100" dirty="0">
                <a:solidFill>
                  <a:srgbClr val="FFFFFF"/>
                </a:solidFill>
              </a:rPr>
              <a:t>Died 27 March 1972</a:t>
            </a:r>
          </a:p>
          <a:p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reptile&#10;&#10;Description automatically generated">
            <a:extLst>
              <a:ext uri="{FF2B5EF4-FFF2-40B4-BE49-F238E27FC236}">
                <a16:creationId xmlns:a16="http://schemas.microsoft.com/office/drawing/2014/main" id="{1B9F3B54-C724-4583-9B93-64C892D47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24" y="3520702"/>
            <a:ext cx="2514380" cy="2879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31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43F13-667F-41C6-A8DD-62C87C16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Did you know?</a:t>
            </a:r>
            <a:br>
              <a:rPr lang="en-GB" b="1" dirty="0">
                <a:solidFill>
                  <a:srgbClr val="FFFFFF"/>
                </a:solidFill>
              </a:rPr>
            </a:br>
            <a:br>
              <a:rPr lang="en-GB" b="1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Education</a:t>
            </a:r>
          </a:p>
        </p:txBody>
      </p:sp>
      <p:sp>
        <p:nvSpPr>
          <p:cNvPr id="5" name="Rectangle 4" descr="Books">
            <a:extLst>
              <a:ext uri="{FF2B5EF4-FFF2-40B4-BE49-F238E27FC236}">
                <a16:creationId xmlns:a16="http://schemas.microsoft.com/office/drawing/2014/main" id="{59475507-F96D-4E02-BD01-6CB8952425C4}"/>
              </a:ext>
            </a:extLst>
          </p:cNvPr>
          <p:cNvSpPr/>
          <p:nvPr/>
        </p:nvSpPr>
        <p:spPr>
          <a:xfrm>
            <a:off x="3365921" y="215849"/>
            <a:ext cx="643716" cy="5101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B340A1-A76E-44E7-8003-F74FEEFF2BFF}"/>
              </a:ext>
            </a:extLst>
          </p:cNvPr>
          <p:cNvSpPr/>
          <p:nvPr/>
        </p:nvSpPr>
        <p:spPr>
          <a:xfrm>
            <a:off x="4530436" y="564905"/>
            <a:ext cx="1839191" cy="589210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3F3F5-5D5A-45DF-BA39-DB61E9E88804}"/>
              </a:ext>
            </a:extLst>
          </p:cNvPr>
          <p:cNvSpPr txBox="1"/>
          <p:nvPr/>
        </p:nvSpPr>
        <p:spPr>
          <a:xfrm>
            <a:off x="4328883" y="258353"/>
            <a:ext cx="4296573" cy="63412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400" kern="1200" dirty="0">
                <a:solidFill>
                  <a:schemeClr val="accent1"/>
                </a:solidFill>
              </a:rPr>
              <a:t>Secondary School</a:t>
            </a:r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kern="1200" dirty="0" err="1"/>
              <a:t>Maths</a:t>
            </a:r>
            <a:r>
              <a:rPr lang="en-US" sz="2400" kern="1200" dirty="0"/>
              <a:t> </a:t>
            </a:r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Art </a:t>
            </a:r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kern="1200" dirty="0"/>
              <a:t>Played in a String Quartet</a:t>
            </a:r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Failed final exams</a:t>
            </a:r>
            <a:endParaRPr lang="en-US" sz="2400" kern="1200" dirty="0"/>
          </a:p>
          <a:p>
            <a:pPr lvl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400" dirty="0">
                <a:solidFill>
                  <a:schemeClr val="accent1"/>
                </a:solidFill>
              </a:rPr>
              <a:t>Higher Education</a:t>
            </a:r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Started on Architecture</a:t>
            </a:r>
          </a:p>
          <a:p>
            <a:pPr marL="800100" lvl="1" indent="-34290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Failed first year…</a:t>
            </a:r>
          </a:p>
          <a:p>
            <a:pPr lvl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400" dirty="0">
                <a:solidFill>
                  <a:schemeClr val="accent1"/>
                </a:solidFill>
              </a:rPr>
              <a:t>New Uni</a:t>
            </a:r>
          </a:p>
          <a:p>
            <a:pPr marL="800100" lvl="1" indent="-34290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Started on Architecture</a:t>
            </a:r>
          </a:p>
          <a:p>
            <a:pPr marL="800100" lvl="1" indent="-342900" defTabSz="10668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r>
              <a:rPr lang="en-US" sz="2400" dirty="0"/>
              <a:t>Graphic Art skills noticed…switches!</a:t>
            </a:r>
          </a:p>
          <a:p>
            <a:pPr lvl="1" defTabSz="1066800">
              <a:spcBef>
                <a:spcPct val="0"/>
              </a:spcBef>
              <a:spcAft>
                <a:spcPct val="35000"/>
              </a:spcAft>
              <a:defRPr b="1"/>
            </a:pPr>
            <a:endParaRPr lang="en-US" sz="2400" kern="1200" dirty="0"/>
          </a:p>
          <a:p>
            <a:pPr marL="342900" lvl="0" indent="-34290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b="1"/>
            </a:pPr>
            <a:endParaRPr lang="en-US" sz="2400" kern="1200" dirty="0"/>
          </a:p>
          <a:p>
            <a:pPr marL="0" lvl="0" indent="0" algn="l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endParaRPr lang="en-US" sz="2400" kern="1200" dirty="0"/>
          </a:p>
        </p:txBody>
      </p:sp>
      <p:pic>
        <p:nvPicPr>
          <p:cNvPr id="1026" name="Picture 2" descr="Image result for tick">
            <a:extLst>
              <a:ext uri="{FF2B5EF4-FFF2-40B4-BE49-F238E27FC236}">
                <a16:creationId xmlns:a16="http://schemas.microsoft.com/office/drawing/2014/main" id="{0E9626C6-9B68-4CD7-ADD7-BE3776CD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1" y="1262513"/>
            <a:ext cx="569117" cy="4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ick">
            <a:extLst>
              <a:ext uri="{FF2B5EF4-FFF2-40B4-BE49-F238E27FC236}">
                <a16:creationId xmlns:a16="http://schemas.microsoft.com/office/drawing/2014/main" id="{6BEDAEF9-F01D-48AA-97C1-F31A228C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536" y="726001"/>
            <a:ext cx="418905" cy="41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43F13-667F-41C6-A8DD-62C87C16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Did you know?</a:t>
            </a:r>
            <a:br>
              <a:rPr lang="en-GB" b="1" dirty="0">
                <a:solidFill>
                  <a:srgbClr val="FFFFFF"/>
                </a:solidFill>
              </a:rPr>
            </a:br>
            <a:br>
              <a:rPr lang="en-GB" b="1" dirty="0">
                <a:solidFill>
                  <a:srgbClr val="FFFFFF"/>
                </a:solidFill>
              </a:rPr>
            </a:b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D303E7-13FA-4BFB-A7D6-E46457BBC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899" y="470925"/>
            <a:ext cx="4257675" cy="4351338"/>
          </a:xfrm>
        </p:spPr>
        <p:txBody>
          <a:bodyPr>
            <a:normAutofit/>
          </a:bodyPr>
          <a:lstStyle/>
          <a:p>
            <a:r>
              <a:rPr lang="en-GB" dirty="0"/>
              <a:t>Escher choose to be a graphic artist to share his work</a:t>
            </a:r>
          </a:p>
          <a:p>
            <a:r>
              <a:rPr lang="en-GB" dirty="0"/>
              <a:t>Escher produced woodcuts himself and supervised the lithographs</a:t>
            </a:r>
          </a:p>
          <a:p>
            <a:endParaRPr lang="en-GB" dirty="0"/>
          </a:p>
        </p:txBody>
      </p:sp>
      <p:pic>
        <p:nvPicPr>
          <p:cNvPr id="6" name="Picture 5" descr="A picture containing indoor, table, sitting, laying&#10;&#10;Description automatically generated">
            <a:extLst>
              <a:ext uri="{FF2B5EF4-FFF2-40B4-BE49-F238E27FC236}">
                <a16:creationId xmlns:a16="http://schemas.microsoft.com/office/drawing/2014/main" id="{6EAE24C9-2A41-454D-A630-5E17F8A1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9" y="3791186"/>
            <a:ext cx="2731719" cy="15365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8472EB-AC6E-4C8A-A8FE-8AC95C64EFD1}"/>
              </a:ext>
            </a:extLst>
          </p:cNvPr>
          <p:cNvGrpSpPr/>
          <p:nvPr/>
        </p:nvGrpSpPr>
        <p:grpSpPr>
          <a:xfrm>
            <a:off x="3933027" y="3509739"/>
            <a:ext cx="5071621" cy="2087367"/>
            <a:chOff x="3855840" y="1642839"/>
            <a:chExt cx="5071621" cy="2087367"/>
          </a:xfrm>
        </p:grpSpPr>
        <p:pic>
          <p:nvPicPr>
            <p:cNvPr id="8" name="Picture 7" descr="A picture containing table, indoor, sitting, piece&#10;&#10;Description automatically generated">
              <a:extLst>
                <a:ext uri="{FF2B5EF4-FFF2-40B4-BE49-F238E27FC236}">
                  <a16:creationId xmlns:a16="http://schemas.microsoft.com/office/drawing/2014/main" id="{A633EF19-433B-4974-B728-5730AB2F23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50000" r="28454" b="16598"/>
            <a:stretch/>
          </p:blipFill>
          <p:spPr>
            <a:xfrm>
              <a:off x="3855840" y="1642839"/>
              <a:ext cx="5071621" cy="17180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FFB4EE-F916-41B3-8468-A8EC2ABEF0BF}"/>
                </a:ext>
              </a:extLst>
            </p:cNvPr>
            <p:cNvSpPr txBox="1"/>
            <p:nvPr/>
          </p:nvSpPr>
          <p:spPr>
            <a:xfrm>
              <a:off x="5548053" y="3360874"/>
              <a:ext cx="1687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Bone egg spoon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46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D167-D031-4B6A-A31D-69A8DBF5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992D-926F-4796-8202-07EB69BA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GB" dirty="0"/>
              <a:t>Travels, particularly Italy </a:t>
            </a:r>
          </a:p>
          <a:p>
            <a:r>
              <a:rPr lang="en-GB" dirty="0"/>
              <a:t>Playing with reality and perspective</a:t>
            </a:r>
          </a:p>
          <a:p>
            <a:r>
              <a:rPr lang="en-GB" dirty="0"/>
              <a:t>Nature</a:t>
            </a:r>
          </a:p>
          <a:p>
            <a:r>
              <a:rPr lang="en-GB" dirty="0"/>
              <a:t>Reflections</a:t>
            </a:r>
          </a:p>
          <a:p>
            <a:r>
              <a:rPr lang="en-GB" dirty="0"/>
              <a:t>Secondary school building (staircases)</a:t>
            </a:r>
          </a:p>
          <a:p>
            <a:r>
              <a:rPr lang="en-GB" dirty="0"/>
              <a:t>Imagination</a:t>
            </a:r>
          </a:p>
          <a:p>
            <a:r>
              <a:rPr lang="en-GB" dirty="0" err="1"/>
              <a:t>Tessalations</a:t>
            </a:r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“Generate amazement”</a:t>
            </a:r>
          </a:p>
          <a:p>
            <a:endParaRPr lang="en-GB" dirty="0"/>
          </a:p>
        </p:txBody>
      </p:sp>
      <p:pic>
        <p:nvPicPr>
          <p:cNvPr id="4" name="Picture 3" descr="A picture containing cat, photo, room, white&#10;&#10;Description automatically generated">
            <a:extLst>
              <a:ext uri="{FF2B5EF4-FFF2-40B4-BE49-F238E27FC236}">
                <a16:creationId xmlns:a16="http://schemas.microsoft.com/office/drawing/2014/main" id="{4D7CAB64-7E65-4346-B803-3395BE681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7321" r="22687" b="8722"/>
          <a:stretch/>
        </p:blipFill>
        <p:spPr>
          <a:xfrm>
            <a:off x="4678330" y="3063660"/>
            <a:ext cx="4031771" cy="3113303"/>
          </a:xfrm>
          <a:prstGeom prst="rect">
            <a:avLst/>
          </a:prstGeom>
        </p:spPr>
      </p:pic>
      <p:pic>
        <p:nvPicPr>
          <p:cNvPr id="7" name="Picture 6" descr="A picture containing text, book, photo&#10;&#10;Description automatically generated">
            <a:extLst>
              <a:ext uri="{FF2B5EF4-FFF2-40B4-BE49-F238E27FC236}">
                <a16:creationId xmlns:a16="http://schemas.microsoft.com/office/drawing/2014/main" id="{85402013-AB20-47B2-92E4-D3F99D13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32" y="2903578"/>
            <a:ext cx="3657260" cy="34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A1AA4-7B35-4340-B476-BBC426B2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Still Life with Mirror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3AA3F4-B005-40DF-AE38-2B74C90F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2679" y="492573"/>
            <a:ext cx="4660532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9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12973-E1C9-49AF-9CED-DAADBD8D9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8" y="357271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Tessalations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raffiti covered wall&#10;&#10;Description automatically generated">
            <a:extLst>
              <a:ext uri="{FF2B5EF4-FFF2-40B4-BE49-F238E27FC236}">
                <a16:creationId xmlns:a16="http://schemas.microsoft.com/office/drawing/2014/main" id="{1B5CCF9F-8050-42D0-9128-0B9668B06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58" y="1078976"/>
            <a:ext cx="4992988" cy="466395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A6922F8-85F7-4E57-835A-1C05EEB2B1F8}"/>
              </a:ext>
            </a:extLst>
          </p:cNvPr>
          <p:cNvSpPr txBox="1">
            <a:spLocks/>
          </p:cNvSpPr>
          <p:nvPr/>
        </p:nvSpPr>
        <p:spPr>
          <a:xfrm>
            <a:off x="505678" y="859821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rgbClr val="FFFFFF"/>
                </a:solidFill>
              </a:rPr>
              <a:t>Sun and Moon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F72E93-CB1C-4DEF-B298-5C6ABB69559C}"/>
              </a:ext>
            </a:extLst>
          </p:cNvPr>
          <p:cNvSpPr txBox="1"/>
          <p:nvPr/>
        </p:nvSpPr>
        <p:spPr>
          <a:xfrm>
            <a:off x="405550" y="4236002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“</a:t>
            </a:r>
            <a:r>
              <a:rPr lang="en-US" sz="2400" dirty="0">
                <a:solidFill>
                  <a:schemeClr val="bg1"/>
                </a:solidFill>
              </a:rPr>
              <a:t>It remains an extremely absorbing activity, a real mania to which I have become addicted…”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bed, table, room, rug&#10;&#10;Description automatically generated">
            <a:extLst>
              <a:ext uri="{FF2B5EF4-FFF2-40B4-BE49-F238E27FC236}">
                <a16:creationId xmlns:a16="http://schemas.microsoft.com/office/drawing/2014/main" id="{D05E4F54-DF2B-4EF2-B767-554CEBEF4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1"/>
          <a:stretch/>
        </p:blipFill>
        <p:spPr>
          <a:xfrm>
            <a:off x="130727" y="431935"/>
            <a:ext cx="8882546" cy="61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7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AA2B-513C-48DD-A7C4-8CC93455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Metamorphosis (x 3)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bag&#10;&#10;Description automatically generated">
            <a:extLst>
              <a:ext uri="{FF2B5EF4-FFF2-40B4-BE49-F238E27FC236}">
                <a16:creationId xmlns:a16="http://schemas.microsoft.com/office/drawing/2014/main" id="{1EE6A339-7C07-4F7C-89FB-B9B8C354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3274779"/>
            <a:ext cx="4091938" cy="230171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photo, room, scene, television&#10;&#10;Description automatically generated">
            <a:extLst>
              <a:ext uri="{FF2B5EF4-FFF2-40B4-BE49-F238E27FC236}">
                <a16:creationId xmlns:a16="http://schemas.microsoft.com/office/drawing/2014/main" id="{BFA33679-FADA-4835-9FAB-86860933C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7" r="20846" b="33633"/>
          <a:stretch/>
        </p:blipFill>
        <p:spPr>
          <a:xfrm>
            <a:off x="4833804" y="3165611"/>
            <a:ext cx="4091938" cy="25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29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271D-4F7F-45B2-9FE1-7D460C03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0B9D8-BA20-44D0-A132-38F758CB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717" y="1690689"/>
            <a:ext cx="4165422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hmgray321@gmail.com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@</a:t>
            </a:r>
            <a:r>
              <a:rPr lang="en-GB" dirty="0" err="1"/>
              <a:t>snowpinga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www.escherinhetpaleis.nl</a:t>
            </a:r>
          </a:p>
        </p:txBody>
      </p:sp>
      <p:pic>
        <p:nvPicPr>
          <p:cNvPr id="1026" name="Picture 2" descr="Image result for twitter logo">
            <a:extLst>
              <a:ext uri="{FF2B5EF4-FFF2-40B4-BE49-F238E27FC236}">
                <a16:creationId xmlns:a16="http://schemas.microsoft.com/office/drawing/2014/main" id="{0A949C5A-8271-47F5-BC08-3C9D97E3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" y="2665272"/>
            <a:ext cx="877194" cy="8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nstagram logo">
            <a:extLst>
              <a:ext uri="{FF2B5EF4-FFF2-40B4-BE49-F238E27FC236}">
                <a16:creationId xmlns:a16="http://schemas.microsoft.com/office/drawing/2014/main" id="{F58ABBE3-10BC-45C1-A661-AA677542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16" y="2665272"/>
            <a:ext cx="877194" cy="8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mail logo">
            <a:extLst>
              <a:ext uri="{FF2B5EF4-FFF2-40B4-BE49-F238E27FC236}">
                <a16:creationId xmlns:a16="http://schemas.microsoft.com/office/drawing/2014/main" id="{0D7A0FE5-745C-42E4-AD15-8C527ADA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4" y="1461277"/>
            <a:ext cx="1214038" cy="8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761831F-A26A-42C4-958E-145C8204E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86187" y="1500187"/>
            <a:ext cx="6858000" cy="3857625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9CC221-4AF5-4273-9A7C-EEE7801C8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8" y="4256372"/>
            <a:ext cx="91447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460</Words>
  <Application>Microsoft Office PowerPoint</Application>
  <PresentationFormat>On-screen Show (4:3)</PresentationFormat>
  <Paragraphs>67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Escher in the Palace</vt:lpstr>
      <vt:lpstr>Maurits Cornelis Escher </vt:lpstr>
      <vt:lpstr>Did you know?  Education</vt:lpstr>
      <vt:lpstr>Did you know?  </vt:lpstr>
      <vt:lpstr>Inspiration</vt:lpstr>
      <vt:lpstr>Still Life with Mirror</vt:lpstr>
      <vt:lpstr>Tessalations</vt:lpstr>
      <vt:lpstr>Metamorphosis (x 3)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Escher in the Palace</dc:title>
  <dc:creator>Hannah Gray</dc:creator>
  <cp:lastModifiedBy>Hannah Gray</cp:lastModifiedBy>
  <cp:revision>12</cp:revision>
  <dcterms:created xsi:type="dcterms:W3CDTF">2019-11-27T14:36:15Z</dcterms:created>
  <dcterms:modified xsi:type="dcterms:W3CDTF">2019-11-28T07:53:14Z</dcterms:modified>
</cp:coreProperties>
</file>