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353" r:id="rId2"/>
    <p:sldId id="375" r:id="rId3"/>
    <p:sldId id="265" r:id="rId4"/>
    <p:sldId id="373" r:id="rId5"/>
    <p:sldId id="374" r:id="rId6"/>
    <p:sldId id="268" r:id="rId7"/>
    <p:sldId id="299" r:id="rId8"/>
    <p:sldId id="283" r:id="rId9"/>
    <p:sldId id="313" r:id="rId10"/>
    <p:sldId id="314" r:id="rId11"/>
    <p:sldId id="315" r:id="rId12"/>
    <p:sldId id="316" r:id="rId13"/>
    <p:sldId id="321" r:id="rId14"/>
    <p:sldId id="376" r:id="rId15"/>
    <p:sldId id="285" r:id="rId16"/>
    <p:sldId id="286" r:id="rId17"/>
    <p:sldId id="287" r:id="rId18"/>
    <p:sldId id="317" r:id="rId19"/>
    <p:sldId id="318" r:id="rId20"/>
    <p:sldId id="324" r:id="rId21"/>
    <p:sldId id="325" r:id="rId22"/>
    <p:sldId id="333" r:id="rId23"/>
    <p:sldId id="334" r:id="rId24"/>
    <p:sldId id="362" r:id="rId25"/>
    <p:sldId id="343" r:id="rId26"/>
    <p:sldId id="346" r:id="rId27"/>
    <p:sldId id="361" r:id="rId28"/>
    <p:sldId id="332" r:id="rId29"/>
    <p:sldId id="360" r:id="rId30"/>
  </p:sldIdLst>
  <p:sldSz cx="12192000" cy="6858000"/>
  <p:notesSz cx="6858000" cy="9144000"/>
  <p:embeddedFontLst>
    <p:embeddedFont>
      <p:font typeface="Arial Black" panose="020B0A04020102020204" pitchFamily="3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Franklin Gothic Book" panose="020B050302010202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Grime" initials="JG" lastIdx="1" clrIdx="0">
    <p:extLst>
      <p:ext uri="{19B8F6BF-5375-455C-9EA6-DF929625EA0E}">
        <p15:presenceInfo xmlns:p15="http://schemas.microsoft.com/office/powerpoint/2012/main" userId="8f4c464fdea5cb3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9" autoAdjust="0"/>
    <p:restoredTop sz="94660"/>
  </p:normalViewPr>
  <p:slideViewPr>
    <p:cSldViewPr snapToGrid="0">
      <p:cViewPr varScale="1">
        <p:scale>
          <a:sx n="83" d="100"/>
          <a:sy n="83" d="100"/>
        </p:scale>
        <p:origin x="52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0T19:42:54.291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A3B14-B639-4F85-AD65-E6F05B19FB5B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6EC42-8BE8-466F-8A30-DBDD7BCAD8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268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6EC42-8BE8-466F-8A30-DBDD7BCAD84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993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6EC42-8BE8-466F-8A30-DBDD7BCAD84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61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6EC42-8BE8-466F-8A30-DBDD7BCAD84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278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D92C-FC8B-4E9E-A4C8-06C9C7A66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84CFCC-FB68-4A3A-AC49-9A56F2759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E5769-482E-4629-A575-69334099E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27E2-D1F4-4ACB-B055-58DEC98C8B77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D1000-752D-4690-9475-187FCFA02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87717-C25A-4F50-B8EA-49DCEA6B1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A435-66D2-4737-B07A-4C67D2560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68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84A23-4975-4F70-BCD8-283172A13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46690B-0BA2-4965-B0AC-33C1CE303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2D80D-DA6C-45FD-A10C-644BD033A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27E2-D1F4-4ACB-B055-58DEC98C8B77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1D621-102F-4245-8BFE-D0E08209A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B9624-9A83-4260-97F3-93622956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A435-66D2-4737-B07A-4C67D2560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55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468CD2-4E8C-4041-85FB-57B2B0766C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640D6-AE49-4167-9368-A03441DA0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CD654-DC02-4F20-A617-22F8B23E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27E2-D1F4-4ACB-B055-58DEC98C8B77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38C90-7C9C-4FE4-8DA6-A446DA8C6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D6018-BAB8-474A-9FFE-3A058633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A435-66D2-4737-B07A-4C67D2560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9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C38A7-9830-4D7A-BD0B-72D036ED7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28718-2AB4-4F4B-B7AD-B21CC9D68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C6EB5-E195-4AB3-B346-C0297BF7E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27E2-D1F4-4ACB-B055-58DEC98C8B77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BA38F-4D1C-4253-A7E5-941CF0D94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20D72-130C-4119-AC7A-5C02CBE43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A435-66D2-4737-B07A-4C67D2560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660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5EB9E-9E3A-42F6-99E9-50A257267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78F1D-6813-496B-B5F2-12094B642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056B6-895D-4DB9-8BA3-663D5E28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27E2-D1F4-4ACB-B055-58DEC98C8B77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352D0-94FA-459A-8F84-424020F4A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7AEFA-225F-40A6-85F0-D81B0BD0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A435-66D2-4737-B07A-4C67D2560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16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495BD-F154-495C-B9A9-36E16D9C7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A729D-20C3-44E7-84F7-2060E9133F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65DBB1-1065-4D91-B618-2C0F0340B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A7C50-C877-4BC4-9FC4-85888EAD4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27E2-D1F4-4ACB-B055-58DEC98C8B77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1534D-9BB1-4BF7-B0CC-C4799273D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F68DE-CBB9-4267-9A66-D6ABD4F1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A435-66D2-4737-B07A-4C67D2560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28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42746-3CDC-477D-B429-2B2A93D68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A856E-05E4-440B-AC71-66A61C796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04722-0939-45F4-A452-F330D6578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B75833-2DE7-45A8-BCFD-76CE48E4B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5B82AE-C101-48C0-BD1E-02208119E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E0A8E2-011E-4E30-9D46-E95A8CD54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27E2-D1F4-4ACB-B055-58DEC98C8B77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457C5-BE33-44FE-9571-549752166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13F106-F273-4BAC-81DF-4EE4E5CE8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A435-66D2-4737-B07A-4C67D2560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163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42B58-156D-4DBD-88B9-05C03214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80A1A3-7F1F-4118-9663-C6B037F6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27E2-D1F4-4ACB-B055-58DEC98C8B77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4C5FD-E184-45AD-9869-23F9DEDE1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5F7D4-E93D-4BF7-BE50-3CB2EE2A1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A435-66D2-4737-B07A-4C67D2560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37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88B8D7-8E1F-4BEA-A319-FE1A4F23C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27E2-D1F4-4ACB-B055-58DEC98C8B77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AD22BC-EEF3-46D2-8D46-5820D06F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00E01-C5CC-4398-AAF3-E4E40397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A435-66D2-4737-B07A-4C67D2560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735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66AC7-5A1E-4DD2-9965-4C10DC7F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BA0D3-F51D-485A-9DB2-EDAE0881A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01C5B-35E7-430F-9C3B-B05FF068A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47C6A-1E73-4675-AE61-D408EC9F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27E2-D1F4-4ACB-B055-58DEC98C8B77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022F4-2233-4660-B781-E60811B1B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22E45-B3A1-46A4-AB19-FD3B668A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A435-66D2-4737-B07A-4C67D2560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29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0B799-3217-4E54-AD9C-97522753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66E57-45C7-43DD-B9CF-6FA9A6E6D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4F8131-F8EA-45A4-98EE-F2D45F369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243B17-C0CD-426C-886B-94A3394B9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27E2-D1F4-4ACB-B055-58DEC98C8B77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DBE91-AF5C-47EC-859B-A0983B24A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9611C-36E9-4A8E-A434-EB7C57757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A435-66D2-4737-B07A-4C67D2560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162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28CBC-0492-43EF-A207-5AF04D09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6508F-84BF-43AA-8EC6-0AD185FC0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4B88E-0F16-44C4-83DA-0DAC3577F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C27E2-D1F4-4ACB-B055-58DEC98C8B77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597E-9666-4EB5-8014-F2E50FBAD0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B3638-A500-43DF-A38D-5BF796A26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EA435-66D2-4737-B07A-4C67D2560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23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5BCF41-2EB2-4FB0-8233-C31E366A7A50}"/>
              </a:ext>
            </a:extLst>
          </p:cNvPr>
          <p:cNvSpPr txBox="1"/>
          <p:nvPr/>
        </p:nvSpPr>
        <p:spPr>
          <a:xfrm>
            <a:off x="1413164" y="1859340"/>
            <a:ext cx="9365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latin typeface="Arial Black" panose="020B0A04020102020204" pitchFamily="34" charset="0"/>
              </a:rPr>
              <a:t>S.O.X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8AB536-CFF8-4ADA-B49D-E369EC206682}"/>
              </a:ext>
            </a:extLst>
          </p:cNvPr>
          <p:cNvSpPr txBox="1"/>
          <p:nvPr/>
        </p:nvSpPr>
        <p:spPr>
          <a:xfrm>
            <a:off x="1339273" y="5029201"/>
            <a:ext cx="9365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Black" panose="020B0A04020102020204" pitchFamily="34" charset="0"/>
              </a:rPr>
              <a:t>James Grime</a:t>
            </a:r>
          </a:p>
        </p:txBody>
      </p:sp>
    </p:spTree>
    <p:extLst>
      <p:ext uri="{BB962C8B-B14F-4D97-AF65-F5344CB8AC3E}">
        <p14:creationId xmlns:p14="http://schemas.microsoft.com/office/powerpoint/2010/main" val="3609239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CB3AF-461B-4888-B304-8605E8107D26}"/>
              </a:ext>
            </a:extLst>
          </p:cNvPr>
          <p:cNvSpPr txBox="1"/>
          <p:nvPr/>
        </p:nvSpPr>
        <p:spPr>
          <a:xfrm>
            <a:off x="720000" y="720000"/>
            <a:ext cx="1088348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0" dirty="0">
                <a:latin typeface="Arial Black" panose="020B0A04020102020204" pitchFamily="34" charset="0"/>
              </a:rPr>
              <a:t>371</a:t>
            </a:r>
            <a:br>
              <a:rPr lang="en-GB" sz="20000" dirty="0">
                <a:latin typeface="Arial Black" panose="020B0A04020102020204" pitchFamily="34" charset="0"/>
              </a:rPr>
            </a:br>
            <a:r>
              <a:rPr lang="en-GB" sz="4400" dirty="0">
                <a:latin typeface="Arial Black" panose="020B0A04020102020204" pitchFamily="34" charset="0"/>
              </a:rPr>
              <a:t>Losses (75%)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B30703A-F39D-4708-9D0F-B589D0A04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790408"/>
              </p:ext>
            </p:extLst>
          </p:nvPr>
        </p:nvGraphicFramePr>
        <p:xfrm>
          <a:off x="775855" y="5083234"/>
          <a:ext cx="10046780" cy="115824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3960940">
                  <a:extLst>
                    <a:ext uri="{9D8B030D-6E8A-4147-A177-3AD203B41FA5}">
                      <a16:colId xmlns:a16="http://schemas.microsoft.com/office/drawing/2014/main" val="3213150974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3400705253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2697324933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1547617787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427076102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1154063975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1789714831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484918914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3632525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Starting Square: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561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Losses: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45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42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45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45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49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52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45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48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0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39085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CB3AF-461B-4888-B304-8605E8107D26}"/>
              </a:ext>
            </a:extLst>
          </p:cNvPr>
          <p:cNvSpPr txBox="1"/>
          <p:nvPr/>
        </p:nvSpPr>
        <p:spPr>
          <a:xfrm>
            <a:off x="720000" y="720000"/>
            <a:ext cx="1088348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0" dirty="0">
                <a:latin typeface="Arial Black" panose="020B0A04020102020204" pitchFamily="34" charset="0"/>
              </a:rPr>
              <a:t>99</a:t>
            </a:r>
            <a:br>
              <a:rPr lang="en-GB" sz="20000" dirty="0">
                <a:latin typeface="Arial Black" panose="020B0A04020102020204" pitchFamily="34" charset="0"/>
              </a:rPr>
            </a:br>
            <a:r>
              <a:rPr lang="en-GB" sz="4400" dirty="0">
                <a:latin typeface="Arial Black" panose="020B0A04020102020204" pitchFamily="34" charset="0"/>
              </a:rPr>
              <a:t>Draws (20%)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30FF08-8049-452D-B17B-8972A9B10B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756224"/>
              </p:ext>
            </p:extLst>
          </p:nvPr>
        </p:nvGraphicFramePr>
        <p:xfrm>
          <a:off x="775855" y="5083234"/>
          <a:ext cx="10046780" cy="115824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3960940">
                  <a:extLst>
                    <a:ext uri="{9D8B030D-6E8A-4147-A177-3AD203B41FA5}">
                      <a16:colId xmlns:a16="http://schemas.microsoft.com/office/drawing/2014/main" val="3213150974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3400705253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2697324933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1547617787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427076102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1154063975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1789714831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484918914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3632525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Starting Square: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561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Draws: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23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17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27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21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0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07639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CB3AF-461B-4888-B304-8605E8107D26}"/>
              </a:ext>
            </a:extLst>
          </p:cNvPr>
          <p:cNvSpPr txBox="1"/>
          <p:nvPr/>
        </p:nvSpPr>
        <p:spPr>
          <a:xfrm>
            <a:off x="720000" y="720000"/>
            <a:ext cx="1088348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0" dirty="0">
                <a:latin typeface="Arial Black" panose="020B0A04020102020204" pitchFamily="34" charset="0"/>
              </a:rPr>
              <a:t>22</a:t>
            </a:r>
            <a:br>
              <a:rPr lang="en-GB" sz="20000" dirty="0">
                <a:latin typeface="Arial Black" panose="020B0A04020102020204" pitchFamily="34" charset="0"/>
              </a:rPr>
            </a:br>
            <a:r>
              <a:rPr lang="en-GB" sz="4400" dirty="0">
                <a:latin typeface="Arial Black" panose="020B0A04020102020204" pitchFamily="34" charset="0"/>
              </a:rPr>
              <a:t>Wins (4.5%)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29C005F-CE95-4E35-AA4B-FA49EA71E0C9}"/>
              </a:ext>
            </a:extLst>
          </p:cNvPr>
          <p:cNvGraphicFramePr>
            <a:graphicFrameLocks noGrp="1"/>
          </p:cNvGraphicFramePr>
          <p:nvPr/>
        </p:nvGraphicFramePr>
        <p:xfrm>
          <a:off x="775855" y="5083234"/>
          <a:ext cx="10046780" cy="115824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3960940">
                  <a:extLst>
                    <a:ext uri="{9D8B030D-6E8A-4147-A177-3AD203B41FA5}">
                      <a16:colId xmlns:a16="http://schemas.microsoft.com/office/drawing/2014/main" val="3213150974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3400705253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2697324933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1547617787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427076102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1154063975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1789714831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484918914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3632525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Starting Square: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561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Wins: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0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683771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07A30E-8C37-431B-A57F-22530F8FE413}"/>
              </a:ext>
            </a:extLst>
          </p:cNvPr>
          <p:cNvSpPr txBox="1"/>
          <p:nvPr/>
        </p:nvSpPr>
        <p:spPr>
          <a:xfrm>
            <a:off x="1413164" y="2151727"/>
            <a:ext cx="93656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latin typeface="Arial Black" panose="020B0A04020102020204" pitchFamily="34" charset="0"/>
              </a:rPr>
              <a:t>Reader Plays Optimally</a:t>
            </a:r>
          </a:p>
        </p:txBody>
      </p:sp>
    </p:spTree>
    <p:extLst>
      <p:ext uri="{BB962C8B-B14F-4D97-AF65-F5344CB8AC3E}">
        <p14:creationId xmlns:p14="http://schemas.microsoft.com/office/powerpoint/2010/main" val="195660483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8E84B-8FD5-4B94-A7A8-9F1EB13CB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215" y="217750"/>
            <a:ext cx="5453565" cy="5252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7745BB-1CD0-4FED-AF95-FE25CF87E1D9}"/>
              </a:ext>
            </a:extLst>
          </p:cNvPr>
          <p:cNvSpPr txBox="1"/>
          <p:nvPr/>
        </p:nvSpPr>
        <p:spPr>
          <a:xfrm>
            <a:off x="3140360" y="5787621"/>
            <a:ext cx="5911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bit.do/</a:t>
            </a:r>
            <a:r>
              <a:rPr lang="en-GB" sz="4400" i="1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soxbook</a:t>
            </a:r>
            <a:endParaRPr lang="en-GB" sz="44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831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0E75A2-9D41-4F12-B38D-4D3572D86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80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4582B6-41DF-43B3-BC23-74FA09E13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38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CB2BAA-D2E4-4766-B5C7-48C7AAC6D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8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62C5BA-A7C4-4AD9-ACE5-A812790B0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89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C66D4-28B7-4438-877D-06B90DF96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38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73A445-4CDF-474E-A016-E30DD6EB5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54" y="941981"/>
            <a:ext cx="314613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28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CB3AF-461B-4888-B304-8605E8107D26}"/>
              </a:ext>
            </a:extLst>
          </p:cNvPr>
          <p:cNvSpPr txBox="1"/>
          <p:nvPr/>
        </p:nvSpPr>
        <p:spPr>
          <a:xfrm>
            <a:off x="654259" y="1166842"/>
            <a:ext cx="108834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Arial Black" panose="020B0A04020102020204" pitchFamily="34" charset="0"/>
              </a:rPr>
              <a:t>Reader Plays Optimally</a:t>
            </a:r>
          </a:p>
          <a:p>
            <a:pPr algn="ctr"/>
            <a:r>
              <a:rPr lang="en-GB" sz="20000" dirty="0">
                <a:latin typeface="Arial Black" panose="020B0A04020102020204" pitchFamily="34" charset="0"/>
              </a:rPr>
              <a:t>12</a:t>
            </a:r>
          </a:p>
          <a:p>
            <a:pPr algn="ctr"/>
            <a:r>
              <a:rPr lang="en-GB" sz="4400" dirty="0">
                <a:latin typeface="Arial Black" panose="020B0A04020102020204" pitchFamily="34" charset="0"/>
              </a:rPr>
              <a:t>Possible Games</a:t>
            </a:r>
          </a:p>
        </p:txBody>
      </p:sp>
    </p:spTree>
    <p:extLst>
      <p:ext uri="{BB962C8B-B14F-4D97-AF65-F5344CB8AC3E}">
        <p14:creationId xmlns:p14="http://schemas.microsoft.com/office/powerpoint/2010/main" val="1344451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CB3AF-461B-4888-B304-8605E8107D26}"/>
              </a:ext>
            </a:extLst>
          </p:cNvPr>
          <p:cNvSpPr txBox="1"/>
          <p:nvPr/>
        </p:nvSpPr>
        <p:spPr>
          <a:xfrm>
            <a:off x="720000" y="720000"/>
            <a:ext cx="1088348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0" dirty="0">
                <a:latin typeface="Arial Black" panose="020B0A04020102020204" pitchFamily="34" charset="0"/>
              </a:rPr>
              <a:t>10</a:t>
            </a:r>
            <a:br>
              <a:rPr lang="en-GB" sz="20000" dirty="0">
                <a:latin typeface="Arial Black" panose="020B0A04020102020204" pitchFamily="34" charset="0"/>
              </a:rPr>
            </a:br>
            <a:r>
              <a:rPr lang="en-GB" sz="4400" dirty="0">
                <a:latin typeface="Arial Black" panose="020B0A04020102020204" pitchFamily="34" charset="0"/>
              </a:rPr>
              <a:t>Wins (83%)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29C005F-CE95-4E35-AA4B-FA49EA71E0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342002"/>
              </p:ext>
            </p:extLst>
          </p:nvPr>
        </p:nvGraphicFramePr>
        <p:xfrm>
          <a:off x="775855" y="5083234"/>
          <a:ext cx="10046780" cy="115824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3960940">
                  <a:extLst>
                    <a:ext uri="{9D8B030D-6E8A-4147-A177-3AD203B41FA5}">
                      <a16:colId xmlns:a16="http://schemas.microsoft.com/office/drawing/2014/main" val="3213150974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3400705253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2697324933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1547617787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427076102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1154063975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1789714831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484918914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3632525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Starting Square: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561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Wins: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0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77831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CB3AF-461B-4888-B304-8605E8107D26}"/>
              </a:ext>
            </a:extLst>
          </p:cNvPr>
          <p:cNvSpPr txBox="1"/>
          <p:nvPr/>
        </p:nvSpPr>
        <p:spPr>
          <a:xfrm>
            <a:off x="263236" y="421837"/>
            <a:ext cx="1166552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Arial Black" panose="020B0A04020102020204" pitchFamily="34" charset="0"/>
              </a:rPr>
              <a:t>Reader and Book Play Optimally:</a:t>
            </a:r>
          </a:p>
          <a:p>
            <a:pPr algn="ctr"/>
            <a:endParaRPr lang="en-GB" sz="4800" dirty="0">
              <a:latin typeface="Arial Black" panose="020B0A04020102020204" pitchFamily="34" charset="0"/>
            </a:endParaRPr>
          </a:p>
          <a:p>
            <a:pPr algn="ctr"/>
            <a:endParaRPr lang="en-GB" sz="4800" dirty="0">
              <a:latin typeface="Arial Black" panose="020B0A04020102020204" pitchFamily="34" charset="0"/>
            </a:endParaRPr>
          </a:p>
          <a:p>
            <a:pPr algn="ctr"/>
            <a:endParaRPr lang="en-GB" sz="4800" dirty="0">
              <a:latin typeface="Arial Black" panose="020B0A04020102020204" pitchFamily="34" charset="0"/>
            </a:endParaRPr>
          </a:p>
          <a:p>
            <a:pPr algn="ctr"/>
            <a:endParaRPr lang="en-GB" sz="4800" dirty="0">
              <a:latin typeface="Arial Black" panose="020B0A04020102020204" pitchFamily="34" charset="0"/>
            </a:endParaRPr>
          </a:p>
          <a:p>
            <a:pPr algn="ctr"/>
            <a:endParaRPr lang="en-GB" sz="4800" dirty="0">
              <a:latin typeface="Arial Black" panose="020B0A04020102020204" pitchFamily="34" charset="0"/>
            </a:endParaRPr>
          </a:p>
          <a:p>
            <a:pPr algn="ctr"/>
            <a:endParaRPr lang="en-GB" sz="4800" dirty="0">
              <a:latin typeface="Arial Black" panose="020B0A04020102020204" pitchFamily="34" charset="0"/>
            </a:endParaRPr>
          </a:p>
          <a:p>
            <a:pPr algn="ctr"/>
            <a:r>
              <a:rPr lang="en-GB" sz="4800" dirty="0">
                <a:latin typeface="Arial Black" panose="020B0A04020102020204" pitchFamily="34" charset="0"/>
              </a:rPr>
              <a:t>Every game would end in a draw.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8B670A-A292-4523-A749-780CCAF8F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4" y="1774833"/>
            <a:ext cx="60769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84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07A30E-8C37-431B-A57F-22530F8FE413}"/>
              </a:ext>
            </a:extLst>
          </p:cNvPr>
          <p:cNvSpPr txBox="1"/>
          <p:nvPr/>
        </p:nvSpPr>
        <p:spPr>
          <a:xfrm>
            <a:off x="1339273" y="2410691"/>
            <a:ext cx="9365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latin typeface="Arial Black" panose="020B0A04020102020204" pitchFamily="34" charset="0"/>
              </a:rPr>
              <a:t>Dennis Guerrier</a:t>
            </a:r>
          </a:p>
        </p:txBody>
      </p:sp>
    </p:spTree>
    <p:extLst>
      <p:ext uri="{BB962C8B-B14F-4D97-AF65-F5344CB8AC3E}">
        <p14:creationId xmlns:p14="http://schemas.microsoft.com/office/powerpoint/2010/main" val="3476444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CB3AF-461B-4888-B304-8605E8107D26}"/>
              </a:ext>
            </a:extLst>
          </p:cNvPr>
          <p:cNvSpPr txBox="1"/>
          <p:nvPr/>
        </p:nvSpPr>
        <p:spPr>
          <a:xfrm>
            <a:off x="263236" y="421837"/>
            <a:ext cx="11665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Arial Black" panose="020B0A04020102020204" pitchFamily="34" charset="0"/>
              </a:rPr>
              <a:t>Guerrier’s Miracle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0DBB8-BA10-4794-B84A-BE82F984C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398" y="1404295"/>
            <a:ext cx="1573069" cy="25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D4F92E-04FA-4764-BF7A-531CD855B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64" y="4066738"/>
            <a:ext cx="1568703" cy="25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BF2DC7-415F-46E4-B91E-D2961B764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839" y="1403554"/>
            <a:ext cx="1552107" cy="25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F13F53-081B-42B4-997A-27963731D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64" y="1403554"/>
            <a:ext cx="1596589" cy="25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A53BA1-9D34-4CD5-AC52-51B92D682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63" y="4066738"/>
            <a:ext cx="1646333" cy="25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E357FB-EA3C-4A41-B4B7-9EF218C27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839" y="4066738"/>
            <a:ext cx="154816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47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CB3AF-461B-4888-B304-8605E8107D26}"/>
              </a:ext>
            </a:extLst>
          </p:cNvPr>
          <p:cNvSpPr txBox="1"/>
          <p:nvPr/>
        </p:nvSpPr>
        <p:spPr>
          <a:xfrm>
            <a:off x="263236" y="421837"/>
            <a:ext cx="11665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Arial Black" panose="020B0A04020102020204" pitchFamily="34" charset="0"/>
              </a:rPr>
              <a:t>Guerrier’s Miracle Year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BF2DC7-415F-46E4-B91E-D2961B764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99" y="1550532"/>
            <a:ext cx="2882485" cy="46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1550A-BB59-48B1-B509-472CD5D2F670}"/>
              </a:ext>
            </a:extLst>
          </p:cNvPr>
          <p:cNvSpPr txBox="1"/>
          <p:nvPr/>
        </p:nvSpPr>
        <p:spPr>
          <a:xfrm>
            <a:off x="5993463" y="1905506"/>
            <a:ext cx="52878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i="1" dirty="0">
                <a:latin typeface="Arial Black" panose="020B0A04020102020204" pitchFamily="34" charset="0"/>
              </a:rPr>
              <a:t>"A Programmed Entertainment. </a:t>
            </a:r>
            <a:br>
              <a:rPr lang="en-GB" sz="3200" i="1" dirty="0">
                <a:latin typeface="Arial Black" panose="020B0A04020102020204" pitchFamily="34" charset="0"/>
              </a:rPr>
            </a:br>
            <a:r>
              <a:rPr lang="en-GB" sz="3200" i="1" dirty="0">
                <a:latin typeface="Arial Black" panose="020B0A04020102020204" pitchFamily="34" charset="0"/>
              </a:rPr>
              <a:t>The first do-it-yourself novel in which the reader directs the course of action"</a:t>
            </a:r>
          </a:p>
        </p:txBody>
      </p:sp>
    </p:spTree>
    <p:extLst>
      <p:ext uri="{BB962C8B-B14F-4D97-AF65-F5344CB8AC3E}">
        <p14:creationId xmlns:p14="http://schemas.microsoft.com/office/powerpoint/2010/main" val="2414044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CB3AF-461B-4888-B304-8605E8107D26}"/>
              </a:ext>
            </a:extLst>
          </p:cNvPr>
          <p:cNvSpPr txBox="1"/>
          <p:nvPr/>
        </p:nvSpPr>
        <p:spPr>
          <a:xfrm>
            <a:off x="263236" y="421837"/>
            <a:ext cx="11665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Arial Black" panose="020B0A04020102020204" pitchFamily="34" charset="0"/>
              </a:rPr>
              <a:t>Catch The Star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15054F-34C7-4639-983E-43B710722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05" y="1499063"/>
            <a:ext cx="5699788" cy="4680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38C159F-E97F-4AEC-B724-F3B43A250702}"/>
              </a:ext>
            </a:extLst>
          </p:cNvPr>
          <p:cNvSpPr/>
          <p:nvPr/>
        </p:nvSpPr>
        <p:spPr>
          <a:xfrm>
            <a:off x="8295652" y="208557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077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CB3AF-461B-4888-B304-8605E8107D26}"/>
              </a:ext>
            </a:extLst>
          </p:cNvPr>
          <p:cNvSpPr txBox="1"/>
          <p:nvPr/>
        </p:nvSpPr>
        <p:spPr>
          <a:xfrm>
            <a:off x="263236" y="421837"/>
            <a:ext cx="11665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Arial Black" panose="020B0A04020102020204" pitchFamily="34" charset="0"/>
              </a:rPr>
              <a:t>Catch The Star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15054F-34C7-4639-983E-43B710722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05" y="1499063"/>
            <a:ext cx="5699788" cy="4680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1CF9C9C-44A9-453C-9343-0485EAEA0FA5}"/>
              </a:ext>
            </a:extLst>
          </p:cNvPr>
          <p:cNvCxnSpPr>
            <a:cxnSpLocks/>
          </p:cNvCxnSpPr>
          <p:nvPr/>
        </p:nvCxnSpPr>
        <p:spPr>
          <a:xfrm flipH="1">
            <a:off x="5394037" y="3124556"/>
            <a:ext cx="95725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413C93-35AF-4669-A3AF-F5DE5E9848D0}"/>
              </a:ext>
            </a:extLst>
          </p:cNvPr>
          <p:cNvCxnSpPr>
            <a:cxnSpLocks/>
          </p:cNvCxnSpPr>
          <p:nvPr/>
        </p:nvCxnSpPr>
        <p:spPr>
          <a:xfrm flipH="1">
            <a:off x="5394037" y="3124556"/>
            <a:ext cx="957254" cy="9394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0F2125-4E09-490A-AA4D-7754776EF645}"/>
              </a:ext>
            </a:extLst>
          </p:cNvPr>
          <p:cNvCxnSpPr>
            <a:cxnSpLocks/>
          </p:cNvCxnSpPr>
          <p:nvPr/>
        </p:nvCxnSpPr>
        <p:spPr>
          <a:xfrm flipH="1">
            <a:off x="6345008" y="3124556"/>
            <a:ext cx="1" cy="9394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38C159F-E97F-4AEC-B724-F3B43A250702}"/>
              </a:ext>
            </a:extLst>
          </p:cNvPr>
          <p:cNvSpPr/>
          <p:nvPr/>
        </p:nvSpPr>
        <p:spPr>
          <a:xfrm>
            <a:off x="6171290" y="2944556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390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859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F97941-5E7B-4BBE-A77E-85782852F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54" y="941981"/>
            <a:ext cx="3146138" cy="504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DA169A-8FAF-4E4C-A580-0822F49102C0}"/>
              </a:ext>
            </a:extLst>
          </p:cNvPr>
          <p:cNvSpPr txBox="1"/>
          <p:nvPr/>
        </p:nvSpPr>
        <p:spPr>
          <a:xfrm>
            <a:off x="5597676" y="5417993"/>
            <a:ext cx="5911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i="1" dirty="0">
                <a:latin typeface="Arial Black" panose="020B0A04020102020204" pitchFamily="34" charset="0"/>
              </a:rPr>
              <a:t>“Hours of enjoyment.”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A5EEFC-712F-4F64-88F5-FBFE4C4D5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12" y="941981"/>
            <a:ext cx="4053600" cy="40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1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144850-B753-4007-B906-AA5AE3B5C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85" y="883843"/>
            <a:ext cx="3043387" cy="5052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54BDA0-016A-4213-95E2-EE6B4B9EF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225" y="883843"/>
            <a:ext cx="3043387" cy="505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7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73A445-4CDF-474E-A016-E30DD6EB5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54" y="941981"/>
            <a:ext cx="314613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4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F97941-5E7B-4BBE-A77E-85782852F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54" y="941981"/>
            <a:ext cx="3146138" cy="504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DA169A-8FAF-4E4C-A580-0822F49102C0}"/>
              </a:ext>
            </a:extLst>
          </p:cNvPr>
          <p:cNvSpPr txBox="1"/>
          <p:nvPr/>
        </p:nvSpPr>
        <p:spPr>
          <a:xfrm>
            <a:off x="5597676" y="5417993"/>
            <a:ext cx="5911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i="1" dirty="0">
                <a:latin typeface="Arial Black" panose="020B0A04020102020204" pitchFamily="34" charset="0"/>
              </a:rPr>
              <a:t>“Hours of enjoyment.”</a:t>
            </a:r>
          </a:p>
        </p:txBody>
      </p:sp>
      <p:pic>
        <p:nvPicPr>
          <p:cNvPr id="3" name="20190520_184652">
            <a:hlinkClick r:id="" action="ppaction://media"/>
            <a:extLst>
              <a:ext uri="{FF2B5EF4-FFF2-40B4-BE49-F238E27FC236}">
                <a16:creationId xmlns:a16="http://schemas.microsoft.com/office/drawing/2014/main" id="{997A1A77-FAE6-4776-B162-99EA771365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6894" y="941981"/>
            <a:ext cx="4052835" cy="405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6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8E84B-8FD5-4B94-A7A8-9F1EB13CB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215" y="217750"/>
            <a:ext cx="5453565" cy="5252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7745BB-1CD0-4FED-AF95-FE25CF87E1D9}"/>
              </a:ext>
            </a:extLst>
          </p:cNvPr>
          <p:cNvSpPr txBox="1"/>
          <p:nvPr/>
        </p:nvSpPr>
        <p:spPr>
          <a:xfrm>
            <a:off x="3140360" y="5787621"/>
            <a:ext cx="5911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bit.do/</a:t>
            </a:r>
            <a:r>
              <a:rPr lang="en-GB" sz="4400" i="1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soxbook</a:t>
            </a:r>
            <a:endParaRPr lang="en-GB" sz="44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935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07A30E-8C37-431B-A57F-22530F8FE413}"/>
              </a:ext>
            </a:extLst>
          </p:cNvPr>
          <p:cNvSpPr txBox="1"/>
          <p:nvPr/>
        </p:nvSpPr>
        <p:spPr>
          <a:xfrm>
            <a:off x="1339273" y="2410691"/>
            <a:ext cx="9365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latin typeface="Arial Black" panose="020B0A04020102020204" pitchFamily="34" charset="0"/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132359056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CB3AF-461B-4888-B304-8605E8107D26}"/>
              </a:ext>
            </a:extLst>
          </p:cNvPr>
          <p:cNvSpPr txBox="1"/>
          <p:nvPr/>
        </p:nvSpPr>
        <p:spPr>
          <a:xfrm>
            <a:off x="654259" y="1505396"/>
            <a:ext cx="1088348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0" dirty="0">
                <a:latin typeface="Arial Black" panose="020B0A04020102020204" pitchFamily="34" charset="0"/>
              </a:rPr>
              <a:t>492</a:t>
            </a:r>
          </a:p>
          <a:p>
            <a:pPr algn="ctr"/>
            <a:r>
              <a:rPr lang="en-GB" sz="4400" dirty="0">
                <a:latin typeface="Arial Black" panose="020B0A04020102020204" pitchFamily="34" charset="0"/>
              </a:rPr>
              <a:t>Possible Games</a:t>
            </a:r>
          </a:p>
        </p:txBody>
      </p:sp>
    </p:spTree>
    <p:extLst>
      <p:ext uri="{BB962C8B-B14F-4D97-AF65-F5344CB8AC3E}">
        <p14:creationId xmlns:p14="http://schemas.microsoft.com/office/powerpoint/2010/main" val="157471964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CB3AF-461B-4888-B304-8605E8107D26}"/>
              </a:ext>
            </a:extLst>
          </p:cNvPr>
          <p:cNvSpPr txBox="1"/>
          <p:nvPr/>
        </p:nvSpPr>
        <p:spPr>
          <a:xfrm>
            <a:off x="720000" y="720000"/>
            <a:ext cx="1088348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0" dirty="0">
                <a:latin typeface="Arial Black" panose="020B0A04020102020204" pitchFamily="34" charset="0"/>
              </a:rPr>
              <a:t>22</a:t>
            </a:r>
            <a:br>
              <a:rPr lang="en-GB" sz="20000" dirty="0">
                <a:latin typeface="Arial Black" panose="020B0A04020102020204" pitchFamily="34" charset="0"/>
              </a:rPr>
            </a:br>
            <a:r>
              <a:rPr lang="en-GB" sz="4400" dirty="0">
                <a:latin typeface="Arial Black" panose="020B0A04020102020204" pitchFamily="34" charset="0"/>
              </a:rPr>
              <a:t>Wins (4.5%)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29C005F-CE95-4E35-AA4B-FA49EA71E0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951044"/>
              </p:ext>
            </p:extLst>
          </p:nvPr>
        </p:nvGraphicFramePr>
        <p:xfrm>
          <a:off x="775855" y="5083234"/>
          <a:ext cx="10046780" cy="115824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3960940">
                  <a:extLst>
                    <a:ext uri="{9D8B030D-6E8A-4147-A177-3AD203B41FA5}">
                      <a16:colId xmlns:a16="http://schemas.microsoft.com/office/drawing/2014/main" val="3213150974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3400705253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2697324933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1547617787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427076102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1154063975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1789714831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484918914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3632525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Starting Square: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561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Wins: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Franklin Gothic Book" panose="020B0503020102020204" pitchFamily="34" charset="0"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0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549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227</Words>
  <Application>Microsoft Office PowerPoint</Application>
  <PresentationFormat>Widescreen</PresentationFormat>
  <Paragraphs>126</Paragraphs>
  <Slides>29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 Black</vt:lpstr>
      <vt:lpstr>Calibri Light</vt:lpstr>
      <vt:lpstr>Franklin Gothic Book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Grime</dc:creator>
  <cp:lastModifiedBy>James Grime</cp:lastModifiedBy>
  <cp:revision>136</cp:revision>
  <dcterms:created xsi:type="dcterms:W3CDTF">2019-05-11T09:13:26Z</dcterms:created>
  <dcterms:modified xsi:type="dcterms:W3CDTF">2019-11-28T15:22:34Z</dcterms:modified>
</cp:coreProperties>
</file>