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765" autoAdjust="0"/>
  </p:normalViewPr>
  <p:slideViewPr>
    <p:cSldViewPr snapToGrid="0">
      <p:cViewPr varScale="1">
        <p:scale>
          <a:sx n="61" d="100"/>
          <a:sy n="61" d="100"/>
        </p:scale>
        <p:origin x="1098" y="78"/>
      </p:cViewPr>
      <p:guideLst/>
    </p:cSldViewPr>
  </p:slideViewPr>
  <p:notesTextViewPr>
    <p:cViewPr>
      <p:scale>
        <a:sx n="1" d="1"/>
        <a:sy n="1" d="1"/>
      </p:scale>
      <p:origin x="0" y="-40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5CFA62-86A0-49C2-93DE-330E0A595B7F}" type="datetimeFigureOut">
              <a:rPr lang="en-GB" smtClean="0"/>
              <a:t>28/11/2019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66B9D-8CD8-46C5-87F0-448D3D59100F}" type="slidenum">
              <a:rPr lang="en-GB" smtClean="0"/>
              <a:t>‹#›</a:t>
            </a:fld>
            <a:endParaRPr lang="en-GB"/>
          </a:p>
        </p:txBody>
      </p:sp>
    </p:spTree>
    <p:extLst>
      <p:ext uri="{BB962C8B-B14F-4D97-AF65-F5344CB8AC3E}">
        <p14:creationId xmlns:p14="http://schemas.microsoft.com/office/powerpoint/2010/main" val="76063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Hello, I’m Mark Fisher, and I’ll be talking about two mathematicians </a:t>
            </a:r>
            <a:r>
              <a:rPr lang="en-GB" dirty="0" err="1" smtClean="0"/>
              <a:t>Mersenne</a:t>
            </a:r>
            <a:r>
              <a:rPr lang="en-GB" dirty="0" smtClean="0"/>
              <a:t> and Cole.</a:t>
            </a:r>
            <a:r>
              <a:rPr lang="en-GB" baseline="0" dirty="0" smtClean="0"/>
              <a:t> Who were they, what connected them, and why should we care today?</a:t>
            </a:r>
            <a:endParaRPr lang="en-GB" dirty="0"/>
          </a:p>
        </p:txBody>
      </p:sp>
      <p:sp>
        <p:nvSpPr>
          <p:cNvPr id="4" name="Slide Number Placeholder 3"/>
          <p:cNvSpPr>
            <a:spLocks noGrp="1"/>
          </p:cNvSpPr>
          <p:nvPr>
            <p:ph type="sldNum" sz="quarter" idx="10"/>
          </p:nvPr>
        </p:nvSpPr>
        <p:spPr/>
        <p:txBody>
          <a:bodyPr/>
          <a:lstStyle/>
          <a:p>
            <a:fld id="{23866B9D-8CD8-46C5-87F0-448D3D59100F}" type="slidenum">
              <a:rPr lang="en-GB" smtClean="0"/>
              <a:t>1</a:t>
            </a:fld>
            <a:endParaRPr lang="en-GB"/>
          </a:p>
        </p:txBody>
      </p:sp>
    </p:spTree>
    <p:extLst>
      <p:ext uri="{BB962C8B-B14F-4D97-AF65-F5344CB8AC3E}">
        <p14:creationId xmlns:p14="http://schemas.microsoft.com/office/powerpoint/2010/main" val="3175412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GB" sz="1200" b="0" i="0" u="none" strike="noStrike" kern="1200" dirty="0" smtClean="0">
                <a:solidFill>
                  <a:schemeClr val="tx1"/>
                </a:solidFill>
                <a:effectLst/>
                <a:latin typeface="+mn-lt"/>
                <a:ea typeface="+mn-ea"/>
                <a:cs typeface="+mn-cs"/>
              </a:rPr>
              <a:t>Let’s start with one</a:t>
            </a:r>
            <a:r>
              <a:rPr lang="en-GB" sz="1200" b="0" i="0" u="none" strike="noStrike" kern="1200" baseline="0" dirty="0" smtClean="0">
                <a:solidFill>
                  <a:schemeClr val="tx1"/>
                </a:solidFill>
                <a:effectLst/>
                <a:latin typeface="+mn-lt"/>
                <a:ea typeface="+mn-ea"/>
                <a:cs typeface="+mn-cs"/>
              </a:rPr>
              <a:t> of my favourite sets in maths, the prime numbers. I think the p</a:t>
            </a:r>
            <a:r>
              <a:rPr lang="en-GB" sz="1200" b="0" i="0" u="none" strike="noStrike" kern="1200" dirty="0" smtClean="0">
                <a:solidFill>
                  <a:schemeClr val="tx1"/>
                </a:solidFill>
                <a:effectLst/>
                <a:latin typeface="+mn-lt"/>
                <a:ea typeface="+mn-ea"/>
                <a:cs typeface="+mn-cs"/>
              </a:rPr>
              <a:t>rime numbers are endlessly fascinating, and perhaps the most famous</a:t>
            </a:r>
            <a:r>
              <a:rPr lang="en-GB" sz="1200" b="0" i="0" u="none" strike="noStrike" kern="1200" baseline="0" dirty="0" smtClean="0">
                <a:solidFill>
                  <a:schemeClr val="tx1"/>
                </a:solidFill>
                <a:effectLst/>
                <a:latin typeface="+mn-lt"/>
                <a:ea typeface="+mn-ea"/>
                <a:cs typeface="+mn-cs"/>
              </a:rPr>
              <a:t> type of prime number is the </a:t>
            </a:r>
            <a:r>
              <a:rPr lang="en-GB" sz="1200" b="0" i="0" u="none" strike="noStrike" kern="1200" dirty="0" err="1" smtClean="0">
                <a:solidFill>
                  <a:schemeClr val="tx1"/>
                </a:solidFill>
                <a:effectLst/>
                <a:latin typeface="+mn-lt"/>
                <a:ea typeface="+mn-ea"/>
                <a:cs typeface="+mn-cs"/>
              </a:rPr>
              <a:t>Mersenne</a:t>
            </a:r>
            <a:r>
              <a:rPr lang="en-GB" sz="1200" b="0" i="0" u="none" strike="noStrike" kern="1200" dirty="0" smtClean="0">
                <a:solidFill>
                  <a:schemeClr val="tx1"/>
                </a:solidFill>
                <a:effectLst/>
                <a:latin typeface="+mn-lt"/>
                <a:ea typeface="+mn-ea"/>
                <a:cs typeface="+mn-cs"/>
              </a:rPr>
              <a:t> prime. </a:t>
            </a:r>
            <a:r>
              <a:rPr lang="en-GB" sz="1200" b="0" i="0" u="none" strike="noStrike" kern="1200" dirty="0" err="1" smtClean="0">
                <a:solidFill>
                  <a:schemeClr val="tx1"/>
                </a:solidFill>
                <a:effectLst/>
                <a:latin typeface="+mn-lt"/>
                <a:ea typeface="+mn-ea"/>
                <a:cs typeface="+mn-cs"/>
              </a:rPr>
              <a:t>Mersenne</a:t>
            </a:r>
            <a:r>
              <a:rPr lang="en-GB" sz="1200" b="0" i="0" u="none" strike="noStrike" kern="1200" dirty="0" smtClean="0">
                <a:solidFill>
                  <a:schemeClr val="tx1"/>
                </a:solidFill>
                <a:effectLst/>
                <a:latin typeface="+mn-lt"/>
                <a:ea typeface="+mn-ea"/>
                <a:cs typeface="+mn-cs"/>
              </a:rPr>
              <a:t> primes are of the form </a:t>
            </a:r>
            <a:r>
              <a:rPr lang="en-GB" sz="1200" b="0" i="0" u="none" strike="noStrike" kern="1200" dirty="0" err="1" smtClean="0">
                <a:solidFill>
                  <a:schemeClr val="tx1"/>
                </a:solidFill>
                <a:effectLst/>
                <a:latin typeface="+mn-lt"/>
                <a:ea typeface="+mn-ea"/>
                <a:cs typeface="+mn-cs"/>
              </a:rPr>
              <a:t>Mn</a:t>
            </a:r>
            <a:r>
              <a:rPr lang="en-GB" sz="1200" b="0" i="0" u="none" strike="noStrike" kern="1200" dirty="0" smtClean="0">
                <a:solidFill>
                  <a:schemeClr val="tx1"/>
                </a:solidFill>
                <a:effectLst/>
                <a:latin typeface="+mn-lt"/>
                <a:ea typeface="+mn-ea"/>
                <a:cs typeface="+mn-cs"/>
              </a:rPr>
              <a:t>= 2^n -1. It can easily be shown that for </a:t>
            </a:r>
            <a:r>
              <a:rPr lang="en-GB" sz="1200" b="0" i="0" u="none" strike="noStrike" kern="1200" dirty="0" err="1" smtClean="0">
                <a:solidFill>
                  <a:schemeClr val="tx1"/>
                </a:solidFill>
                <a:effectLst/>
                <a:latin typeface="+mn-lt"/>
                <a:ea typeface="+mn-ea"/>
                <a:cs typeface="+mn-cs"/>
              </a:rPr>
              <a:t>Mn</a:t>
            </a:r>
            <a:r>
              <a:rPr lang="en-GB" sz="1200" b="0" i="0" u="none" strike="noStrike" kern="1200" dirty="0" smtClean="0">
                <a:solidFill>
                  <a:schemeClr val="tx1"/>
                </a:solidFill>
                <a:effectLst/>
                <a:latin typeface="+mn-lt"/>
                <a:ea typeface="+mn-ea"/>
                <a:cs typeface="+mn-cs"/>
              </a:rPr>
              <a:t> to be prime then n has to be prime, however not all prime n generate a </a:t>
            </a:r>
            <a:r>
              <a:rPr lang="en-GB" sz="1200" b="0" i="0" u="none" strike="noStrike" kern="1200" dirty="0" err="1" smtClean="0">
                <a:solidFill>
                  <a:schemeClr val="tx1"/>
                </a:solidFill>
                <a:effectLst/>
                <a:latin typeface="+mn-lt"/>
                <a:ea typeface="+mn-ea"/>
                <a:cs typeface="+mn-cs"/>
              </a:rPr>
              <a:t>Mersenne</a:t>
            </a:r>
            <a:r>
              <a:rPr lang="en-GB" sz="1200" b="0" i="0" u="none" strike="noStrike" kern="1200" dirty="0" smtClean="0">
                <a:solidFill>
                  <a:schemeClr val="tx1"/>
                </a:solidFill>
                <a:effectLst/>
                <a:latin typeface="+mn-lt"/>
                <a:ea typeface="+mn-ea"/>
                <a:cs typeface="+mn-cs"/>
              </a:rPr>
              <a:t> Prime. In fact, the ones that do are named for Marin </a:t>
            </a:r>
            <a:r>
              <a:rPr lang="en-GB" sz="1200" b="0" i="0" u="none" strike="noStrike" kern="1200" dirty="0" err="1" smtClean="0">
                <a:solidFill>
                  <a:schemeClr val="tx1"/>
                </a:solidFill>
                <a:effectLst/>
                <a:latin typeface="+mn-lt"/>
                <a:ea typeface="+mn-ea"/>
                <a:cs typeface="+mn-cs"/>
              </a:rPr>
              <a:t>Mersenne</a:t>
            </a:r>
            <a:r>
              <a:rPr lang="en-GB" sz="1200" b="0" i="0" u="none" strike="noStrike" kern="1200" dirty="0" smtClean="0">
                <a:solidFill>
                  <a:schemeClr val="tx1"/>
                </a:solidFill>
                <a:effectLst/>
                <a:latin typeface="+mn-lt"/>
                <a:ea typeface="+mn-ea"/>
                <a:cs typeface="+mn-cs"/>
              </a:rPr>
              <a:t>, a French monk who</a:t>
            </a:r>
            <a:r>
              <a:rPr lang="en-GB" sz="1200" b="0" i="0" u="none" strike="noStrike" kern="1200" baseline="0" dirty="0" smtClean="0">
                <a:solidFill>
                  <a:schemeClr val="tx1"/>
                </a:solidFill>
                <a:effectLst/>
                <a:latin typeface="+mn-lt"/>
                <a:ea typeface="+mn-ea"/>
                <a:cs typeface="+mn-cs"/>
              </a:rPr>
              <a:t> worked in the first half of the 1</a:t>
            </a:r>
            <a:r>
              <a:rPr lang="en-GB" sz="1200" b="0" i="0" u="none" strike="noStrike" kern="1200" dirty="0" smtClean="0">
                <a:solidFill>
                  <a:schemeClr val="tx1"/>
                </a:solidFill>
                <a:effectLst/>
                <a:latin typeface="+mn-lt"/>
                <a:ea typeface="+mn-ea"/>
                <a:cs typeface="+mn-cs"/>
              </a:rPr>
              <a:t>7th century. He came to</a:t>
            </a:r>
            <a:r>
              <a:rPr lang="en-GB" sz="1200" b="0" i="0" u="none" strike="noStrike" kern="1200" baseline="0" dirty="0" smtClean="0">
                <a:solidFill>
                  <a:schemeClr val="tx1"/>
                </a:solidFill>
                <a:effectLst/>
                <a:latin typeface="+mn-lt"/>
                <a:ea typeface="+mn-ea"/>
                <a:cs typeface="+mn-cs"/>
              </a:rPr>
              <a:t> prominence through several different scientific fields of study, including harmonics and music theory, and he corresponded with many other luminaries of the day including Descartes and Galileo. And most importantly for us, h</a:t>
            </a:r>
            <a:r>
              <a:rPr lang="en-GB" sz="1200" b="0" i="0" u="none" strike="noStrike" kern="1200" dirty="0" smtClean="0">
                <a:solidFill>
                  <a:schemeClr val="tx1"/>
                </a:solidFill>
                <a:effectLst/>
                <a:latin typeface="+mn-lt"/>
                <a:ea typeface="+mn-ea"/>
                <a:cs typeface="+mn-cs"/>
              </a:rPr>
              <a:t>e came up with a list of n that give primes (up to 257):</a:t>
            </a:r>
            <a:endParaRPr lang="en-GB" b="0" dirty="0" smtClean="0">
              <a:effectLst/>
            </a:endParaRPr>
          </a:p>
          <a:p>
            <a:pPr rtl="0"/>
            <a:r>
              <a:rPr lang="en-GB" sz="1200" b="0" i="0" u="none" strike="noStrike" kern="1200" dirty="0" smtClean="0">
                <a:solidFill>
                  <a:schemeClr val="tx1"/>
                </a:solidFill>
                <a:effectLst/>
                <a:latin typeface="+mn-lt"/>
                <a:ea typeface="+mn-ea"/>
                <a:cs typeface="+mn-cs"/>
              </a:rPr>
              <a:t>n = 2, 3, 5, 7, 13, 17, 19, 31, 67, 127, 257</a:t>
            </a:r>
          </a:p>
          <a:p>
            <a:pPr rtl="0"/>
            <a:r>
              <a:rPr lang="en-GB" sz="1200" b="0" i="0" u="none" strike="noStrike" kern="1200" dirty="0" smtClean="0">
                <a:solidFill>
                  <a:schemeClr val="tx1"/>
                </a:solidFill>
                <a:effectLst/>
                <a:latin typeface="+mn-lt"/>
                <a:ea typeface="+mn-ea"/>
                <a:cs typeface="+mn-cs"/>
              </a:rPr>
              <a:t>So did </a:t>
            </a:r>
            <a:r>
              <a:rPr lang="en-GB" sz="1200" b="0" i="0" u="none" strike="noStrike" kern="1200" dirty="0" err="1" smtClean="0">
                <a:solidFill>
                  <a:schemeClr val="tx1"/>
                </a:solidFill>
                <a:effectLst/>
                <a:latin typeface="+mn-lt"/>
                <a:ea typeface="+mn-ea"/>
                <a:cs typeface="+mn-cs"/>
              </a:rPr>
              <a:t>Mersenne</a:t>
            </a:r>
            <a:r>
              <a:rPr lang="en-GB" sz="1200" b="0" i="0" u="none" strike="noStrike" kern="1200" dirty="0" smtClean="0">
                <a:solidFill>
                  <a:schemeClr val="tx1"/>
                </a:solidFill>
                <a:effectLst/>
                <a:latin typeface="+mn-lt"/>
                <a:ea typeface="+mn-ea"/>
                <a:cs typeface="+mn-cs"/>
              </a:rPr>
              <a:t> have a formula for working out which </a:t>
            </a:r>
            <a:r>
              <a:rPr lang="en-GB" sz="1200" b="0" i="0" u="none" strike="noStrike" kern="1200" dirty="0" err="1" smtClean="0">
                <a:solidFill>
                  <a:schemeClr val="tx1"/>
                </a:solidFill>
                <a:effectLst/>
                <a:latin typeface="+mn-lt"/>
                <a:ea typeface="+mn-ea"/>
                <a:cs typeface="+mn-cs"/>
              </a:rPr>
              <a:t>Mersenne</a:t>
            </a:r>
            <a:r>
              <a:rPr lang="en-GB" sz="1200" b="0" i="0" u="none" strike="noStrike" kern="1200" baseline="0" dirty="0" smtClean="0">
                <a:solidFill>
                  <a:schemeClr val="tx1"/>
                </a:solidFill>
                <a:effectLst/>
                <a:latin typeface="+mn-lt"/>
                <a:ea typeface="+mn-ea"/>
                <a:cs typeface="+mn-cs"/>
              </a:rPr>
              <a:t> numbers were prime?</a:t>
            </a:r>
            <a:endParaRPr lang="en-GB" b="0" dirty="0" smtClean="0">
              <a:effectLst/>
            </a:endParaRPr>
          </a:p>
        </p:txBody>
      </p:sp>
      <p:sp>
        <p:nvSpPr>
          <p:cNvPr id="4" name="Slide Number Placeholder 3"/>
          <p:cNvSpPr>
            <a:spLocks noGrp="1"/>
          </p:cNvSpPr>
          <p:nvPr>
            <p:ph type="sldNum" sz="quarter" idx="10"/>
          </p:nvPr>
        </p:nvSpPr>
        <p:spPr/>
        <p:txBody>
          <a:bodyPr/>
          <a:lstStyle/>
          <a:p>
            <a:fld id="{23866B9D-8CD8-46C5-87F0-448D3D59100F}" type="slidenum">
              <a:rPr lang="en-GB" smtClean="0"/>
              <a:t>2</a:t>
            </a:fld>
            <a:endParaRPr lang="en-GB"/>
          </a:p>
        </p:txBody>
      </p:sp>
    </p:spTree>
    <p:extLst>
      <p:ext uri="{BB962C8B-B14F-4D97-AF65-F5344CB8AC3E}">
        <p14:creationId xmlns:p14="http://schemas.microsoft.com/office/powerpoint/2010/main" val="3322686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GB" sz="1200" b="0" i="0" u="none" strike="noStrike" kern="1200" dirty="0" smtClean="0">
                <a:solidFill>
                  <a:schemeClr val="tx1"/>
                </a:solidFill>
                <a:effectLst/>
                <a:latin typeface="+mn-lt"/>
                <a:ea typeface="+mn-ea"/>
                <a:cs typeface="+mn-cs"/>
              </a:rPr>
              <a:t>Unfortunately for us, and for </a:t>
            </a:r>
            <a:r>
              <a:rPr lang="en-GB" sz="1200" b="0" i="0" u="none" strike="noStrike" kern="1200" dirty="0" err="1" smtClean="0">
                <a:solidFill>
                  <a:schemeClr val="tx1"/>
                </a:solidFill>
                <a:effectLst/>
                <a:latin typeface="+mn-lt"/>
                <a:ea typeface="+mn-ea"/>
                <a:cs typeface="+mn-cs"/>
              </a:rPr>
              <a:t>Mersenne</a:t>
            </a:r>
            <a:r>
              <a:rPr lang="en-GB" sz="1200" b="0" i="0" u="none" strike="noStrike" kern="1200" dirty="0" smtClean="0">
                <a:solidFill>
                  <a:schemeClr val="tx1"/>
                </a:solidFill>
                <a:effectLst/>
                <a:latin typeface="+mn-lt"/>
                <a:ea typeface="+mn-ea"/>
                <a:cs typeface="+mn-cs"/>
              </a:rPr>
              <a:t>, his list was wrong! He was correct up to n=31, and also</a:t>
            </a:r>
            <a:r>
              <a:rPr lang="en-GB" sz="1200" b="0" i="0" u="none" strike="noStrike" kern="1200" baseline="0" dirty="0" smtClean="0">
                <a:solidFill>
                  <a:schemeClr val="tx1"/>
                </a:solidFill>
                <a:effectLst/>
                <a:latin typeface="+mn-lt"/>
                <a:ea typeface="+mn-ea"/>
                <a:cs typeface="+mn-cs"/>
              </a:rPr>
              <a:t> about M127, </a:t>
            </a:r>
            <a:r>
              <a:rPr lang="en-GB" sz="1200" b="0" i="0" u="none" strike="noStrike" kern="1200" dirty="0" smtClean="0">
                <a:solidFill>
                  <a:schemeClr val="tx1"/>
                </a:solidFill>
                <a:effectLst/>
                <a:latin typeface="+mn-lt"/>
                <a:ea typeface="+mn-ea"/>
                <a:cs typeface="+mn-cs"/>
              </a:rPr>
              <a:t>but M67 and M257 are composite, and he missed out 3 correct primes (M61, M89, M107).</a:t>
            </a:r>
          </a:p>
          <a:p>
            <a:pPr rtl="0"/>
            <a:r>
              <a:rPr lang="en-GB" sz="1200" b="0" i="0" u="none" strike="noStrike" kern="1200" dirty="0" smtClean="0">
                <a:solidFill>
                  <a:schemeClr val="tx1"/>
                </a:solidFill>
                <a:effectLst/>
                <a:latin typeface="+mn-lt"/>
                <a:ea typeface="+mn-ea"/>
                <a:cs typeface="+mn-cs"/>
              </a:rPr>
              <a:t>During the latter half of the 19th century French mathematician</a:t>
            </a:r>
            <a:r>
              <a:rPr lang="en-GB" sz="1200" b="0" i="0" u="none" strike="noStrike" kern="1200" baseline="0" dirty="0" smtClean="0">
                <a:solidFill>
                  <a:schemeClr val="tx1"/>
                </a:solidFill>
                <a:effectLst/>
                <a:latin typeface="+mn-lt"/>
                <a:ea typeface="+mn-ea"/>
                <a:cs typeface="+mn-cs"/>
              </a:rPr>
              <a:t> </a:t>
            </a:r>
            <a:r>
              <a:rPr lang="en-GB" sz="1200" b="0" i="0" u="none" strike="noStrike" kern="1200" baseline="0" dirty="0" err="1" smtClean="0">
                <a:solidFill>
                  <a:schemeClr val="tx1"/>
                </a:solidFill>
                <a:effectLst/>
                <a:latin typeface="+mn-lt"/>
                <a:ea typeface="+mn-ea"/>
                <a:cs typeface="+mn-cs"/>
              </a:rPr>
              <a:t>É</a:t>
            </a:r>
            <a:r>
              <a:rPr lang="en-GB" sz="1200" b="0" i="0" u="none" strike="noStrike" kern="1200" dirty="0" err="1" smtClean="0">
                <a:solidFill>
                  <a:schemeClr val="tx1"/>
                </a:solidFill>
                <a:effectLst/>
                <a:latin typeface="+mn-lt"/>
                <a:ea typeface="+mn-ea"/>
                <a:cs typeface="+mn-cs"/>
              </a:rPr>
              <a:t>douard</a:t>
            </a:r>
            <a:r>
              <a:rPr lang="en-GB" sz="1200" b="0" i="0" u="none" strike="noStrike" kern="1200" dirty="0" smtClean="0">
                <a:solidFill>
                  <a:schemeClr val="tx1"/>
                </a:solidFill>
                <a:effectLst/>
                <a:latin typeface="+mn-lt"/>
                <a:ea typeface="+mn-ea"/>
                <a:cs typeface="+mn-cs"/>
              </a:rPr>
              <a:t> Lucas came up with some primality tests, which enabled him and others to prove whether a number is prime or composite without finding out the exact factors. Descendants of those primality tests, such as the Lucas-</a:t>
            </a:r>
            <a:r>
              <a:rPr lang="en-GB" sz="1200" b="0" i="0" u="none" strike="noStrike" kern="1200" dirty="0" err="1" smtClean="0">
                <a:solidFill>
                  <a:schemeClr val="tx1"/>
                </a:solidFill>
                <a:effectLst/>
                <a:latin typeface="+mn-lt"/>
                <a:ea typeface="+mn-ea"/>
                <a:cs typeface="+mn-cs"/>
              </a:rPr>
              <a:t>Lehmer</a:t>
            </a:r>
            <a:r>
              <a:rPr lang="en-GB" sz="1200" b="0" i="0" u="none" strike="noStrike" kern="1200" dirty="0" smtClean="0">
                <a:solidFill>
                  <a:schemeClr val="tx1"/>
                </a:solidFill>
                <a:effectLst/>
                <a:latin typeface="+mn-lt"/>
                <a:ea typeface="+mn-ea"/>
                <a:cs typeface="+mn-cs"/>
              </a:rPr>
              <a:t> test, are still used today in searching for </a:t>
            </a:r>
            <a:r>
              <a:rPr lang="en-GB" sz="1200" b="0" i="0" u="none" strike="noStrike" kern="1200" dirty="0" smtClean="0">
                <a:solidFill>
                  <a:schemeClr val="tx1"/>
                </a:solidFill>
                <a:effectLst/>
                <a:latin typeface="+mn-lt"/>
                <a:ea typeface="+mn-ea"/>
                <a:cs typeface="+mn-cs"/>
              </a:rPr>
              <a:t>new, </a:t>
            </a:r>
            <a:r>
              <a:rPr lang="en-GB" sz="1200" b="0" i="0" u="none" strike="noStrike" kern="1200" dirty="0" smtClean="0">
                <a:solidFill>
                  <a:schemeClr val="tx1"/>
                </a:solidFill>
                <a:effectLst/>
                <a:latin typeface="+mn-lt"/>
                <a:ea typeface="+mn-ea"/>
                <a:cs typeface="+mn-cs"/>
              </a:rPr>
              <a:t>bigger prime </a:t>
            </a:r>
            <a:r>
              <a:rPr lang="en-GB" sz="1200" b="0" i="0" u="none" strike="noStrike" kern="1200" dirty="0" smtClean="0">
                <a:solidFill>
                  <a:schemeClr val="tx1"/>
                </a:solidFill>
                <a:effectLst/>
                <a:latin typeface="+mn-lt"/>
                <a:ea typeface="+mn-ea"/>
                <a:cs typeface="+mn-cs"/>
              </a:rPr>
              <a:t>numbers, including</a:t>
            </a:r>
            <a:r>
              <a:rPr lang="en-GB" sz="1200" b="0" i="0" u="none" strike="noStrike" kern="1200" baseline="0" dirty="0" smtClean="0">
                <a:solidFill>
                  <a:schemeClr val="tx1"/>
                </a:solidFill>
                <a:effectLst/>
                <a:latin typeface="+mn-lt"/>
                <a:ea typeface="+mn-ea"/>
                <a:cs typeface="+mn-cs"/>
              </a:rPr>
              <a:t> in the Great Internet </a:t>
            </a:r>
            <a:r>
              <a:rPr lang="en-GB" sz="1200" b="0" i="0" u="none" strike="noStrike" kern="1200" baseline="0" dirty="0" err="1" smtClean="0">
                <a:solidFill>
                  <a:schemeClr val="tx1"/>
                </a:solidFill>
                <a:effectLst/>
                <a:latin typeface="+mn-lt"/>
                <a:ea typeface="+mn-ea"/>
                <a:cs typeface="+mn-cs"/>
              </a:rPr>
              <a:t>Mersenne</a:t>
            </a:r>
            <a:r>
              <a:rPr lang="en-GB" sz="1200" b="0" i="0" u="none" strike="noStrike" kern="1200" baseline="0" dirty="0" smtClean="0">
                <a:solidFill>
                  <a:schemeClr val="tx1"/>
                </a:solidFill>
                <a:effectLst/>
                <a:latin typeface="+mn-lt"/>
                <a:ea typeface="+mn-ea"/>
                <a:cs typeface="+mn-cs"/>
              </a:rPr>
              <a:t> Prime Search</a:t>
            </a:r>
            <a:r>
              <a:rPr lang="en-GB" sz="1200" b="0" i="0" u="none" strike="noStrike" kern="1200" dirty="0" smtClean="0">
                <a:solidFill>
                  <a:schemeClr val="tx1"/>
                </a:solidFill>
                <a:effectLst/>
                <a:latin typeface="+mn-lt"/>
                <a:ea typeface="+mn-ea"/>
                <a:cs typeface="+mn-cs"/>
              </a:rPr>
              <a:t>. </a:t>
            </a:r>
            <a:r>
              <a:rPr lang="en-GB" sz="1200" b="0" i="0" u="none" strike="noStrike" kern="1200" dirty="0" smtClean="0">
                <a:solidFill>
                  <a:schemeClr val="tx1"/>
                </a:solidFill>
                <a:effectLst/>
                <a:latin typeface="+mn-lt"/>
                <a:ea typeface="+mn-ea"/>
                <a:cs typeface="+mn-cs"/>
              </a:rPr>
              <a:t>However, this</a:t>
            </a:r>
            <a:r>
              <a:rPr lang="en-GB" sz="1200" b="0" i="0" u="none" strike="noStrike" kern="1200" baseline="0" dirty="0" smtClean="0">
                <a:solidFill>
                  <a:schemeClr val="tx1"/>
                </a:solidFill>
                <a:effectLst/>
                <a:latin typeface="+mn-lt"/>
                <a:ea typeface="+mn-ea"/>
                <a:cs typeface="+mn-cs"/>
              </a:rPr>
              <a:t> does leave a gap in our knowledge: what are the factors of the numbers that </a:t>
            </a:r>
            <a:r>
              <a:rPr lang="en-GB" sz="1200" b="0" i="0" u="none" strike="noStrike" kern="1200" baseline="0" dirty="0" err="1" smtClean="0">
                <a:solidFill>
                  <a:schemeClr val="tx1"/>
                </a:solidFill>
                <a:effectLst/>
                <a:latin typeface="+mn-lt"/>
                <a:ea typeface="+mn-ea"/>
                <a:cs typeface="+mn-cs"/>
              </a:rPr>
              <a:t>Mersenne</a:t>
            </a:r>
            <a:r>
              <a:rPr lang="en-GB" sz="1200" b="0" i="0" u="none" strike="noStrike" kern="1200" baseline="0" dirty="0" smtClean="0">
                <a:solidFill>
                  <a:schemeClr val="tx1"/>
                </a:solidFill>
                <a:effectLst/>
                <a:latin typeface="+mn-lt"/>
                <a:ea typeface="+mn-ea"/>
                <a:cs typeface="+mn-cs"/>
              </a:rPr>
              <a:t> thought were prime? What are the factors of M67?</a:t>
            </a:r>
            <a:endParaRPr lang="en-GB" b="0" dirty="0" smtClean="0">
              <a:effectLst/>
            </a:endParaRPr>
          </a:p>
        </p:txBody>
      </p:sp>
      <p:sp>
        <p:nvSpPr>
          <p:cNvPr id="4" name="Slide Number Placeholder 3"/>
          <p:cNvSpPr>
            <a:spLocks noGrp="1"/>
          </p:cNvSpPr>
          <p:nvPr>
            <p:ph type="sldNum" sz="quarter" idx="10"/>
          </p:nvPr>
        </p:nvSpPr>
        <p:spPr/>
        <p:txBody>
          <a:bodyPr/>
          <a:lstStyle/>
          <a:p>
            <a:fld id="{23866B9D-8CD8-46C5-87F0-448D3D59100F}" type="slidenum">
              <a:rPr lang="en-GB" smtClean="0"/>
              <a:t>3</a:t>
            </a:fld>
            <a:endParaRPr lang="en-GB"/>
          </a:p>
        </p:txBody>
      </p:sp>
    </p:spTree>
    <p:extLst>
      <p:ext uri="{BB962C8B-B14F-4D97-AF65-F5344CB8AC3E}">
        <p14:creationId xmlns:p14="http://schemas.microsoft.com/office/powerpoint/2010/main" val="1829990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smtClean="0">
                <a:solidFill>
                  <a:schemeClr val="tx1"/>
                </a:solidFill>
                <a:effectLst/>
                <a:latin typeface="+mn-lt"/>
                <a:ea typeface="+mn-ea"/>
                <a:cs typeface="+mn-cs"/>
              </a:rPr>
              <a:t>Enter our hero</a:t>
            </a:r>
            <a:r>
              <a:rPr lang="en-GB" sz="1200" b="0" i="0" u="none" strike="noStrike" kern="1200" baseline="0" dirty="0" smtClean="0">
                <a:solidFill>
                  <a:schemeClr val="tx1"/>
                </a:solidFill>
                <a:effectLst/>
                <a:latin typeface="+mn-lt"/>
                <a:ea typeface="+mn-ea"/>
                <a:cs typeface="+mn-cs"/>
              </a:rPr>
              <a:t>, Frank Nelson Cole!</a:t>
            </a:r>
            <a:r>
              <a:rPr lang="en-GB" sz="1200" b="0" i="0" u="none" strike="noStrike" kern="1200" dirty="0" smtClean="0">
                <a:solidFill>
                  <a:schemeClr val="tx1"/>
                </a:solidFill>
                <a:effectLst/>
                <a:latin typeface="+mn-lt"/>
                <a:ea typeface="+mn-ea"/>
                <a:cs typeface="+mn-cs"/>
              </a:rPr>
              <a:t> Cole was a respected</a:t>
            </a:r>
            <a:r>
              <a:rPr lang="en-GB" sz="1200" b="0" i="0" u="none" strike="noStrike" kern="1200" baseline="0" dirty="0" smtClean="0">
                <a:solidFill>
                  <a:schemeClr val="tx1"/>
                </a:solidFill>
                <a:effectLst/>
                <a:latin typeface="+mn-lt"/>
                <a:ea typeface="+mn-ea"/>
                <a:cs typeface="+mn-cs"/>
              </a:rPr>
              <a:t> American</a:t>
            </a:r>
            <a:r>
              <a:rPr lang="en-GB" sz="1200" b="0" i="0" u="none" strike="noStrike" kern="1200" dirty="0" smtClean="0">
                <a:solidFill>
                  <a:schemeClr val="tx1"/>
                </a:solidFill>
                <a:effectLst/>
                <a:latin typeface="+mn-lt"/>
                <a:ea typeface="+mn-ea"/>
                <a:cs typeface="+mn-cs"/>
              </a:rPr>
              <a:t> mathematician, who taught at Harvard</a:t>
            </a:r>
            <a:r>
              <a:rPr lang="en-GB" sz="1200" b="0" i="0" u="none" strike="noStrike" kern="1200" baseline="0" dirty="0" smtClean="0">
                <a:solidFill>
                  <a:schemeClr val="tx1"/>
                </a:solidFill>
                <a:effectLst/>
                <a:latin typeface="+mn-lt"/>
                <a:ea typeface="+mn-ea"/>
                <a:cs typeface="+mn-cs"/>
              </a:rPr>
              <a:t> and Michigan before becoming a professor at Columbia University. He was also the secretary of the American Mathematical Society, and one of his key contributions to maths was his translation into English of an early work on Group Theory by Eugen </a:t>
            </a:r>
            <a:r>
              <a:rPr lang="en-GB" sz="1200" b="0" i="0" u="none" strike="noStrike" kern="1200" baseline="0" dirty="0" err="1" smtClean="0">
                <a:solidFill>
                  <a:schemeClr val="tx1"/>
                </a:solidFill>
                <a:effectLst/>
                <a:latin typeface="+mn-lt"/>
                <a:ea typeface="+mn-ea"/>
                <a:cs typeface="+mn-cs"/>
              </a:rPr>
              <a:t>Netto</a:t>
            </a:r>
            <a:r>
              <a:rPr lang="en-GB" sz="1200" b="0" i="0" u="none" strike="noStrike" kern="1200" baseline="0" dirty="0" smtClean="0">
                <a:solidFill>
                  <a:schemeClr val="tx1"/>
                </a:solidFill>
                <a:effectLst/>
                <a:latin typeface="+mn-lt"/>
                <a:ea typeface="+mn-ea"/>
                <a:cs typeface="+mn-cs"/>
              </a:rPr>
              <a:t>. So, to recap, a</a:t>
            </a:r>
            <a:r>
              <a:rPr lang="en-GB" sz="1200" b="0" i="0" u="none" strike="noStrike" kern="1200" dirty="0" smtClean="0">
                <a:solidFill>
                  <a:schemeClr val="tx1"/>
                </a:solidFill>
                <a:effectLst/>
                <a:latin typeface="+mn-lt"/>
                <a:ea typeface="+mn-ea"/>
                <a:cs typeface="+mn-cs"/>
              </a:rPr>
              <a:t>t this point we know that 2^67 -1 is not a prime number, but we don’t know what the factors are. In 1903 Cole delivered a lecture, in which he simply got up, and worked through the tedious calculation of 2^67 - 1 on one side of the blackboard, then on the other side wrote out the even more tedious multiplication of 193,707,721 * 761,838,257,287, demonstrating that they were equal – to rapturous applause. He showed incredible dedication, as it had taken</a:t>
            </a:r>
            <a:r>
              <a:rPr lang="en-GB" sz="1200" b="0" i="0" u="none" strike="noStrike" kern="1200" baseline="0" dirty="0" smtClean="0">
                <a:solidFill>
                  <a:schemeClr val="tx1"/>
                </a:solidFill>
                <a:effectLst/>
                <a:latin typeface="+mn-lt"/>
                <a:ea typeface="+mn-ea"/>
                <a:cs typeface="+mn-cs"/>
              </a:rPr>
              <a:t> </a:t>
            </a:r>
            <a:r>
              <a:rPr lang="en-GB" sz="1200" b="0" i="0" u="none" strike="noStrike" kern="1200" dirty="0" smtClean="0">
                <a:solidFill>
                  <a:schemeClr val="tx1"/>
                </a:solidFill>
                <a:effectLst/>
                <a:latin typeface="+mn-lt"/>
                <a:ea typeface="+mn-ea"/>
                <a:cs typeface="+mn-cs"/>
              </a:rPr>
              <a:t>him 3 years of Sundays to calculate the factors!</a:t>
            </a:r>
          </a:p>
          <a:p>
            <a:r>
              <a:rPr lang="en-GB" sz="1200" b="0" i="0" u="none" strike="noStrike" kern="1200" dirty="0" smtClean="0">
                <a:solidFill>
                  <a:schemeClr val="tx1"/>
                </a:solidFill>
                <a:effectLst/>
                <a:latin typeface="+mn-lt"/>
                <a:ea typeface="+mn-ea"/>
                <a:cs typeface="+mn-cs"/>
              </a:rPr>
              <a:t>It’s always a story that</a:t>
            </a:r>
            <a:r>
              <a:rPr lang="en-GB" sz="1200" b="0" i="0" u="none" strike="noStrike" kern="1200" baseline="0" dirty="0" smtClean="0">
                <a:solidFill>
                  <a:schemeClr val="tx1"/>
                </a:solidFill>
                <a:effectLst/>
                <a:latin typeface="+mn-lt"/>
                <a:ea typeface="+mn-ea"/>
                <a:cs typeface="+mn-cs"/>
              </a:rPr>
              <a:t> ha</a:t>
            </a:r>
            <a:r>
              <a:rPr lang="en-GB" sz="1200" b="0" i="0" u="none" strike="noStrike" kern="1200" dirty="0" smtClean="0">
                <a:solidFill>
                  <a:schemeClr val="tx1"/>
                </a:solidFill>
                <a:effectLst/>
                <a:latin typeface="+mn-lt"/>
                <a:ea typeface="+mn-ea"/>
                <a:cs typeface="+mn-cs"/>
              </a:rPr>
              <a:t>s appealed to me, of someone making sure that we filled in all the gaps we could about how the primes, and the closely related composite numbers, fit together.</a:t>
            </a:r>
            <a:r>
              <a:rPr lang="en-GB" sz="1200" b="0" i="0" u="none" strike="noStrike" kern="1200" baseline="0" dirty="0" smtClean="0">
                <a:solidFill>
                  <a:schemeClr val="tx1"/>
                </a:solidFill>
                <a:effectLst/>
                <a:latin typeface="+mn-lt"/>
                <a:ea typeface="+mn-ea"/>
                <a:cs typeface="+mn-cs"/>
              </a:rPr>
              <a:t> You never know when getting a few extra data points like those factors could change the understanding of a sequence, and maybe lead someone to prove whether or not there are an infinite number of </a:t>
            </a:r>
            <a:r>
              <a:rPr lang="en-GB" sz="1200" b="0" i="0" u="none" strike="noStrike" kern="1200" baseline="0" dirty="0" err="1" smtClean="0">
                <a:solidFill>
                  <a:schemeClr val="tx1"/>
                </a:solidFill>
                <a:effectLst/>
                <a:latin typeface="+mn-lt"/>
                <a:ea typeface="+mn-ea"/>
                <a:cs typeface="+mn-cs"/>
              </a:rPr>
              <a:t>Mersenne</a:t>
            </a:r>
            <a:r>
              <a:rPr lang="en-GB" sz="1200" b="0" i="0" u="none" strike="noStrike" kern="1200" baseline="0" dirty="0" smtClean="0">
                <a:solidFill>
                  <a:schemeClr val="tx1"/>
                </a:solidFill>
                <a:effectLst/>
                <a:latin typeface="+mn-lt"/>
                <a:ea typeface="+mn-ea"/>
                <a:cs typeface="+mn-cs"/>
              </a:rPr>
              <a:t> primes, a conjecture which is still unproven today, nearly 400 years after </a:t>
            </a:r>
            <a:r>
              <a:rPr lang="en-GB" sz="1200" b="0" i="0" u="none" strike="noStrike" kern="1200" baseline="0" dirty="0" err="1" smtClean="0">
                <a:solidFill>
                  <a:schemeClr val="tx1"/>
                </a:solidFill>
                <a:effectLst/>
                <a:latin typeface="+mn-lt"/>
                <a:ea typeface="+mn-ea"/>
                <a:cs typeface="+mn-cs"/>
              </a:rPr>
              <a:t>Mersenne</a:t>
            </a:r>
            <a:r>
              <a:rPr lang="en-GB" sz="1200" b="0" i="0" u="none" strike="noStrike" kern="1200" baseline="0" dirty="0" smtClean="0">
                <a:solidFill>
                  <a:schemeClr val="tx1"/>
                </a:solidFill>
                <a:effectLst/>
                <a:latin typeface="+mn-lt"/>
                <a:ea typeface="+mn-ea"/>
                <a:cs typeface="+mn-cs"/>
              </a:rPr>
              <a:t> published his list.</a:t>
            </a:r>
            <a:endParaRPr lang="en-GB" dirty="0"/>
          </a:p>
        </p:txBody>
      </p:sp>
      <p:sp>
        <p:nvSpPr>
          <p:cNvPr id="4" name="Slide Number Placeholder 3"/>
          <p:cNvSpPr>
            <a:spLocks noGrp="1"/>
          </p:cNvSpPr>
          <p:nvPr>
            <p:ph type="sldNum" sz="quarter" idx="10"/>
          </p:nvPr>
        </p:nvSpPr>
        <p:spPr/>
        <p:txBody>
          <a:bodyPr/>
          <a:lstStyle/>
          <a:p>
            <a:fld id="{23866B9D-8CD8-46C5-87F0-448D3D59100F}" type="slidenum">
              <a:rPr lang="en-GB" smtClean="0"/>
              <a:t>4</a:t>
            </a:fld>
            <a:endParaRPr lang="en-GB"/>
          </a:p>
        </p:txBody>
      </p:sp>
    </p:spTree>
    <p:extLst>
      <p:ext uri="{BB962C8B-B14F-4D97-AF65-F5344CB8AC3E}">
        <p14:creationId xmlns:p14="http://schemas.microsoft.com/office/powerpoint/2010/main" val="2982837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0B104E2-6C73-4007-B060-CB1D6F2B4BF7}" type="datetimeFigureOut">
              <a:rPr lang="en-GB" smtClean="0"/>
              <a:t>28/11/2019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E965E1-8E66-4C10-99E1-8FCB8081A04D}"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7312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B104E2-6C73-4007-B060-CB1D6F2B4BF7}" type="datetimeFigureOut">
              <a:rPr lang="en-GB" smtClean="0"/>
              <a:t>28/11/2019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319770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B104E2-6C73-4007-B060-CB1D6F2B4BF7}" type="datetimeFigureOut">
              <a:rPr lang="en-GB" smtClean="0"/>
              <a:t>28/11/2019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52538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B104E2-6C73-4007-B060-CB1D6F2B4BF7}" type="datetimeFigureOut">
              <a:rPr lang="en-GB" smtClean="0"/>
              <a:t>28/11/2019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9355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B104E2-6C73-4007-B060-CB1D6F2B4BF7}" type="datetimeFigureOut">
              <a:rPr lang="en-GB" smtClean="0"/>
              <a:t>28/11/2019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E965E1-8E66-4C10-99E1-8FCB8081A04D}"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779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0B104E2-6C73-4007-B060-CB1D6F2B4BF7}" type="datetimeFigureOut">
              <a:rPr lang="en-GB" smtClean="0"/>
              <a:t>28/11/2019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184492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0B104E2-6C73-4007-B060-CB1D6F2B4BF7}" type="datetimeFigureOut">
              <a:rPr lang="en-GB" smtClean="0"/>
              <a:t>28/11/2019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199878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0B104E2-6C73-4007-B060-CB1D6F2B4BF7}" type="datetimeFigureOut">
              <a:rPr lang="en-GB" smtClean="0"/>
              <a:t>28/11/2019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253547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B104E2-6C73-4007-B060-CB1D6F2B4BF7}" type="datetimeFigureOut">
              <a:rPr lang="en-GB" smtClean="0"/>
              <a:t>28/11/2019</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3879913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0B104E2-6C73-4007-B060-CB1D6F2B4BF7}" type="datetimeFigureOut">
              <a:rPr lang="en-GB" smtClean="0"/>
              <a:t>28/11/2019</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E965E1-8E66-4C10-99E1-8FCB8081A04D}" type="slidenum">
              <a:rPr lang="en-GB" smtClean="0"/>
              <a:t>‹#›</a:t>
            </a:fld>
            <a:endParaRPr lang="en-GB"/>
          </a:p>
        </p:txBody>
      </p:sp>
    </p:spTree>
    <p:extLst>
      <p:ext uri="{BB962C8B-B14F-4D97-AF65-F5344CB8AC3E}">
        <p14:creationId xmlns:p14="http://schemas.microsoft.com/office/powerpoint/2010/main" val="4272692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B104E2-6C73-4007-B060-CB1D6F2B4BF7}" type="datetimeFigureOut">
              <a:rPr lang="en-GB" smtClean="0"/>
              <a:t>28/11/2019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E965E1-8E66-4C10-99E1-8FCB8081A04D}" type="slidenum">
              <a:rPr lang="en-GB" smtClean="0"/>
              <a:t>‹#›</a:t>
            </a:fld>
            <a:endParaRPr lang="en-GB"/>
          </a:p>
        </p:txBody>
      </p:sp>
    </p:spTree>
    <p:extLst>
      <p:ext uri="{BB962C8B-B14F-4D97-AF65-F5344CB8AC3E}">
        <p14:creationId xmlns:p14="http://schemas.microsoft.com/office/powerpoint/2010/main" val="1869716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0B104E2-6C73-4007-B060-CB1D6F2B4BF7}" type="datetimeFigureOut">
              <a:rPr lang="en-GB" smtClean="0"/>
              <a:t>28/11/2019</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DE965E1-8E66-4C10-99E1-8FCB8081A04D}"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0797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Mersenne</a:t>
            </a:r>
            <a:r>
              <a:rPr lang="en-GB" dirty="0" smtClean="0"/>
              <a:t> and Cole</a:t>
            </a:r>
            <a:endParaRPr lang="en-GB" dirty="0"/>
          </a:p>
        </p:txBody>
      </p:sp>
      <p:sp>
        <p:nvSpPr>
          <p:cNvPr id="3" name="Subtitle 2"/>
          <p:cNvSpPr>
            <a:spLocks noGrp="1"/>
          </p:cNvSpPr>
          <p:nvPr>
            <p:ph type="subTitle" idx="1"/>
          </p:nvPr>
        </p:nvSpPr>
        <p:spPr/>
        <p:txBody>
          <a:bodyPr/>
          <a:lstStyle/>
          <a:p>
            <a:r>
              <a:rPr lang="en-GB" dirty="0" smtClean="0"/>
              <a:t>By Mark Fisher						</a:t>
            </a:r>
            <a:r>
              <a:rPr lang="en-GB" dirty="0" smtClean="0"/>
              <a:t> </a:t>
            </a:r>
            <a:r>
              <a:rPr lang="en-GB" dirty="0" err="1" smtClean="0"/>
              <a:t>Mathsjam</a:t>
            </a:r>
            <a:r>
              <a:rPr lang="en-GB" dirty="0" smtClean="0"/>
              <a:t> 2019</a:t>
            </a:r>
          </a:p>
          <a:p>
            <a:pPr algn="ctr"/>
            <a:r>
              <a:rPr lang="en-GB" dirty="0" smtClean="0"/>
              <a:t>Pictures from </a:t>
            </a:r>
            <a:r>
              <a:rPr lang="en-GB" dirty="0" err="1" smtClean="0"/>
              <a:t>mactutor</a:t>
            </a:r>
            <a:r>
              <a:rPr lang="en-GB" dirty="0" smtClean="0"/>
              <a:t> history of mathematics archive</a:t>
            </a:r>
            <a:endParaRPr lang="en-GB" dirty="0"/>
          </a:p>
          <a:p>
            <a:endParaRPr lang="en-GB" sz="1200" dirty="0"/>
          </a:p>
        </p:txBody>
      </p:sp>
      <p:pic>
        <p:nvPicPr>
          <p:cNvPr id="1026" name="Picture 2" descr="http://mathshistory.st-andrews.ac.uk/BigPictures/Cole.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5100" y="324770"/>
            <a:ext cx="2256549" cy="274490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mathshistory.st-andrews.ac.uk/BigPictures/Mersenne.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26" y="324770"/>
            <a:ext cx="2256549" cy="2744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1477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Prime Numbers and </a:t>
            </a:r>
            <a:r>
              <a:rPr lang="en-GB" dirty="0" err="1" smtClean="0"/>
              <a:t>Mersenne</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GB" sz="3200" dirty="0" smtClean="0"/>
                  <a:t>Mersenne primes are of the form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𝑛</m:t>
                        </m:r>
                      </m:sub>
                    </m:sSub>
                    <m:r>
                      <a:rPr lang="en-GB" sz="3200" b="0" i="1" smtClean="0">
                        <a:latin typeface="Cambria Math" panose="02040503050406030204" pitchFamily="18" charset="0"/>
                      </a:rPr>
                      <m:t>=</m:t>
                    </m:r>
                    <m:sSup>
                      <m:sSupPr>
                        <m:ctrlPr>
                          <a:rPr lang="en-GB" sz="3200" b="0" i="1" smtClean="0">
                            <a:latin typeface="Cambria Math" panose="02040503050406030204" pitchFamily="18" charset="0"/>
                          </a:rPr>
                        </m:ctrlPr>
                      </m:sSupPr>
                      <m:e>
                        <m:r>
                          <a:rPr lang="en-GB" sz="3200" b="0" i="1" smtClean="0">
                            <a:latin typeface="Cambria Math" panose="02040503050406030204" pitchFamily="18" charset="0"/>
                          </a:rPr>
                          <m:t>2</m:t>
                        </m:r>
                      </m:e>
                      <m:sup>
                        <m:r>
                          <a:rPr lang="en-GB" sz="3200" b="0" i="1" smtClean="0">
                            <a:latin typeface="Cambria Math" panose="02040503050406030204" pitchFamily="18" charset="0"/>
                          </a:rPr>
                          <m:t>𝑛</m:t>
                        </m:r>
                      </m:sup>
                    </m:sSup>
                    <m:r>
                      <a:rPr lang="en-GB" sz="3200" b="0" i="1" smtClean="0">
                        <a:latin typeface="Cambria Math" panose="02040503050406030204" pitchFamily="18" charset="0"/>
                      </a:rPr>
                      <m:t>−1</m:t>
                    </m:r>
                  </m:oMath>
                </a14:m>
                <a:endParaRPr lang="en-GB" sz="3200" b="0" dirty="0" smtClean="0"/>
              </a:p>
              <a:p>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𝑛</m:t>
                        </m:r>
                      </m:sub>
                    </m:sSub>
                    <m:r>
                      <a:rPr lang="en-GB" sz="3200" b="0" i="1" smtClean="0">
                        <a:latin typeface="Cambria Math" panose="02040503050406030204" pitchFamily="18" charset="0"/>
                      </a:rPr>
                      <m:t> </m:t>
                    </m:r>
                    <m:r>
                      <a:rPr lang="en-GB" sz="3200" b="0" i="1" smtClean="0">
                        <a:latin typeface="Cambria Math" panose="02040503050406030204" pitchFamily="18" charset="0"/>
                      </a:rPr>
                      <m:t>𝑖𝑠</m:t>
                    </m:r>
                    <m:r>
                      <a:rPr lang="en-GB" sz="3200" b="0" i="1" smtClean="0">
                        <a:latin typeface="Cambria Math" panose="02040503050406030204" pitchFamily="18" charset="0"/>
                      </a:rPr>
                      <m:t> </m:t>
                    </m:r>
                    <m:r>
                      <a:rPr lang="en-GB" sz="3200" b="0" i="1" smtClean="0">
                        <a:latin typeface="Cambria Math" panose="02040503050406030204" pitchFamily="18" charset="0"/>
                      </a:rPr>
                      <m:t>𝑝𝑟𝑖𝑚𝑒</m:t>
                    </m:r>
                    <m:r>
                      <a:rPr lang="en-GB" sz="3200" b="0" i="1" smtClean="0">
                        <a:latin typeface="Cambria Math" panose="02040503050406030204" pitchFamily="18" charset="0"/>
                      </a:rPr>
                      <m:t>⇒</m:t>
                    </m:r>
                    <m:r>
                      <a:rPr lang="en-GB" sz="3200" b="0" i="1" smtClean="0">
                        <a:latin typeface="Cambria Math" panose="02040503050406030204" pitchFamily="18" charset="0"/>
                      </a:rPr>
                      <m:t>𝑛</m:t>
                    </m:r>
                    <m:r>
                      <a:rPr lang="en-GB" sz="3200" b="0" i="1" smtClean="0">
                        <a:latin typeface="Cambria Math" panose="02040503050406030204" pitchFamily="18" charset="0"/>
                      </a:rPr>
                      <m:t> </m:t>
                    </m:r>
                    <m:r>
                      <a:rPr lang="en-GB" sz="3200" b="0" i="1" smtClean="0">
                        <a:latin typeface="Cambria Math" panose="02040503050406030204" pitchFamily="18" charset="0"/>
                      </a:rPr>
                      <m:t>𝑖𝑠</m:t>
                    </m:r>
                    <m:r>
                      <a:rPr lang="en-GB" sz="3200" b="0" i="1" smtClean="0">
                        <a:latin typeface="Cambria Math" panose="02040503050406030204" pitchFamily="18" charset="0"/>
                      </a:rPr>
                      <m:t> </m:t>
                    </m:r>
                    <m:r>
                      <a:rPr lang="en-GB" sz="3200" b="0" i="1" smtClean="0">
                        <a:latin typeface="Cambria Math" panose="02040503050406030204" pitchFamily="18" charset="0"/>
                      </a:rPr>
                      <m:t>𝑝𝑟𝑖𝑚𝑒</m:t>
                    </m:r>
                  </m:oMath>
                </a14:m>
                <a:endParaRPr lang="en-GB" sz="3200" b="0" dirty="0" smtClean="0"/>
              </a:p>
              <a:p>
                <a:r>
                  <a:rPr lang="en-GB" sz="3200" dirty="0" smtClean="0"/>
                  <a:t>But which prime </a:t>
                </a:r>
                <a14:m>
                  <m:oMath xmlns:m="http://schemas.openxmlformats.org/officeDocument/2006/math">
                    <m:r>
                      <a:rPr lang="en-GB" sz="3200" b="0" i="1" smtClean="0">
                        <a:latin typeface="Cambria Math" panose="02040503050406030204" pitchFamily="18" charset="0"/>
                      </a:rPr>
                      <m:t>𝑛</m:t>
                    </m:r>
                  </m:oMath>
                </a14:m>
                <a:r>
                  <a:rPr lang="en-GB" sz="3200" b="0" dirty="0" smtClean="0"/>
                  <a:t> generate prime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𝑛</m:t>
                        </m:r>
                      </m:sub>
                    </m:sSub>
                  </m:oMath>
                </a14:m>
                <a:r>
                  <a:rPr lang="en-GB" sz="3200" b="0" dirty="0" smtClean="0"/>
                  <a:t>?</a:t>
                </a:r>
              </a:p>
              <a:p>
                <a:r>
                  <a:rPr lang="en-GB" sz="3200" dirty="0" smtClean="0"/>
                  <a:t>Marin </a:t>
                </a:r>
                <a:r>
                  <a:rPr lang="en-GB" sz="3200" dirty="0" err="1" smtClean="0"/>
                  <a:t>Mersenne</a:t>
                </a:r>
                <a:r>
                  <a:rPr lang="en-GB" sz="3200" dirty="0" smtClean="0"/>
                  <a:t> (1588 – 1648) came up with a list:</a:t>
                </a:r>
              </a:p>
              <a:p>
                <a:pPr marL="457200" lvl="1" indent="0">
                  <a:buNone/>
                </a:pPr>
                <a:endParaRPr lang="en-GB" b="0" i="1" dirty="0" smtClean="0">
                  <a:latin typeface="Cambria Math" panose="02040503050406030204" pitchFamily="18" charset="0"/>
                </a:endParaRPr>
              </a:p>
              <a:p>
                <a:pPr marL="457200" lvl="1" indent="0">
                  <a:buNone/>
                </a:pPr>
                <a14:m>
                  <m:oMathPara xmlns:m="http://schemas.openxmlformats.org/officeDocument/2006/math">
                    <m:oMathParaPr>
                      <m:jc m:val="centerGroup"/>
                    </m:oMathParaPr>
                    <m:oMath xmlns:m="http://schemas.openxmlformats.org/officeDocument/2006/math">
                      <m:r>
                        <a:rPr lang="en-GB" sz="2800" b="0" i="1" smtClean="0">
                          <a:latin typeface="Cambria Math" panose="02040503050406030204" pitchFamily="18" charset="0"/>
                        </a:rPr>
                        <m:t>𝑛</m:t>
                      </m:r>
                      <m:r>
                        <a:rPr lang="en-GB" sz="2800" b="0" i="1" smtClean="0">
                          <a:latin typeface="Cambria Math" panose="02040503050406030204" pitchFamily="18" charset="0"/>
                        </a:rPr>
                        <m:t>=2, 3, 5, 7, 13, 17, 19, 31, 67, 127, 257</m:t>
                      </m:r>
                    </m:oMath>
                  </m:oMathPara>
                </a14:m>
                <a:endParaRPr lang="en-GB" sz="2800" b="0" dirty="0" smtClean="0"/>
              </a:p>
              <a:p>
                <a:pPr lvl="1"/>
                <a:endParaRPr lang="en-GB" b="0" dirty="0" smtClean="0"/>
              </a:p>
              <a:p>
                <a:endParaRPr lang="en-GB" b="0" dirty="0" smtClean="0"/>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515" t="-3030"/>
                </a:stretch>
              </a:blipFill>
            </p:spPr>
            <p:txBody>
              <a:bodyPr/>
              <a:lstStyle/>
              <a:p>
                <a:r>
                  <a:rPr lang="en-GB">
                    <a:noFill/>
                  </a:rPr>
                  <a:t> </a:t>
                </a:r>
              </a:p>
            </p:txBody>
          </p:sp>
        </mc:Fallback>
      </mc:AlternateContent>
    </p:spTree>
    <p:extLst>
      <p:ext uri="{BB962C8B-B14F-4D97-AF65-F5344CB8AC3E}">
        <p14:creationId xmlns:p14="http://schemas.microsoft.com/office/powerpoint/2010/main" val="3671565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Correcting </a:t>
            </a:r>
            <a:r>
              <a:rPr lang="en-GB" dirty="0" err="1" smtClean="0"/>
              <a:t>Mersenne</a:t>
            </a:r>
            <a:r>
              <a:rPr lang="en-GB" dirty="0" smtClean="0"/>
              <a:t>!</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GB" sz="3200" dirty="0" smtClean="0"/>
                  <a:t>Up to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19</m:t>
                        </m:r>
                      </m:sub>
                    </m:sSub>
                  </m:oMath>
                </a14:m>
                <a:r>
                  <a:rPr lang="en-GB" sz="3200" dirty="0" smtClean="0"/>
                  <a:t> were already known</a:t>
                </a:r>
              </a:p>
              <a:p>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31</m:t>
                        </m:r>
                      </m:sub>
                    </m:sSub>
                  </m:oMath>
                </a14:m>
                <a:r>
                  <a:rPr lang="en-GB" sz="3200" b="0" dirty="0" smtClean="0"/>
                  <a:t> </a:t>
                </a:r>
                <a:r>
                  <a:rPr lang="en-GB" sz="3200" dirty="0" smtClean="0"/>
                  <a:t>and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127</m:t>
                        </m:r>
                      </m:sub>
                    </m:sSub>
                  </m:oMath>
                </a14:m>
                <a:r>
                  <a:rPr lang="en-GB" sz="3200" b="0" dirty="0" smtClean="0"/>
                  <a:t> are also correct!</a:t>
                </a:r>
              </a:p>
              <a:p>
                <a:r>
                  <a:rPr lang="en-GB" sz="3200" dirty="0" smtClean="0"/>
                  <a:t>But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67</m:t>
                        </m:r>
                      </m:sub>
                    </m:sSub>
                    <m:r>
                      <a:rPr lang="en-GB" sz="3200" b="0" i="1" smtClean="0">
                        <a:latin typeface="Cambria Math" panose="02040503050406030204" pitchFamily="18" charset="0"/>
                      </a:rPr>
                      <m:t>&amp; </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257</m:t>
                        </m:r>
                      </m:sub>
                    </m:sSub>
                  </m:oMath>
                </a14:m>
                <a:r>
                  <a:rPr lang="en-GB" sz="3200" b="0" dirty="0" smtClean="0"/>
                  <a:t> are composite</a:t>
                </a:r>
              </a:p>
              <a:p>
                <a:r>
                  <a:rPr lang="en-GB" sz="3200" dirty="0" smtClean="0"/>
                  <a:t>And </a:t>
                </a:r>
                <a:r>
                  <a:rPr lang="en-GB" sz="3200" dirty="0" err="1" smtClean="0"/>
                  <a:t>Mersenne</a:t>
                </a:r>
                <a:r>
                  <a:rPr lang="en-GB" sz="3200" dirty="0" smtClean="0"/>
                  <a:t> missed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61</m:t>
                        </m:r>
                      </m:sub>
                    </m:sSub>
                    <m:r>
                      <a:rPr lang="en-GB" sz="3200" b="0" i="1" smtClean="0">
                        <a:latin typeface="Cambria Math" panose="02040503050406030204" pitchFamily="18" charset="0"/>
                      </a:rPr>
                      <m:t>, </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89</m:t>
                        </m:r>
                      </m:sub>
                    </m:sSub>
                    <m:r>
                      <a:rPr lang="en-GB" sz="3200" b="0" i="1" smtClean="0">
                        <a:latin typeface="Cambria Math" panose="02040503050406030204" pitchFamily="18" charset="0"/>
                      </a:rPr>
                      <m:t> &amp; </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107</m:t>
                        </m:r>
                      </m:sub>
                    </m:sSub>
                  </m:oMath>
                </a14:m>
                <a:endParaRPr lang="en-GB" sz="3200" b="0" dirty="0" smtClean="0"/>
              </a:p>
              <a:p>
                <a:r>
                  <a:rPr lang="en-GB" sz="3200" dirty="0" err="1" smtClean="0"/>
                  <a:t>Éduoard</a:t>
                </a:r>
                <a:r>
                  <a:rPr lang="en-GB" sz="3200" dirty="0" smtClean="0"/>
                  <a:t> Lucas (1876) proved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67</m:t>
                        </m:r>
                      </m:sub>
                    </m:sSub>
                  </m:oMath>
                </a14:m>
                <a:r>
                  <a:rPr lang="en-GB" sz="3200" b="0" dirty="0" smtClean="0"/>
                  <a:t> composite without finding a factor</a:t>
                </a:r>
              </a:p>
              <a:p>
                <a:endParaRPr lang="en-GB" b="0" dirty="0" smtClean="0"/>
              </a:p>
              <a:p>
                <a:endParaRPr lang="en-GB" b="0" dirty="0" smtClean="0"/>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515" t="-3030"/>
                </a:stretch>
              </a:blipFill>
            </p:spPr>
            <p:txBody>
              <a:bodyPr/>
              <a:lstStyle/>
              <a:p>
                <a:r>
                  <a:rPr lang="en-GB">
                    <a:noFill/>
                  </a:rPr>
                  <a:t> </a:t>
                </a:r>
              </a:p>
            </p:txBody>
          </p:sp>
        </mc:Fallback>
      </mc:AlternateContent>
    </p:spTree>
    <p:extLst>
      <p:ext uri="{BB962C8B-B14F-4D97-AF65-F5344CB8AC3E}">
        <p14:creationId xmlns:p14="http://schemas.microsoft.com/office/powerpoint/2010/main" val="82353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Enter Frank Nelson Cole</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r>
                  <a:rPr lang="en-GB" sz="3200" dirty="0" smtClean="0"/>
                  <a:t>We know that </a:t>
                </a:r>
                <a14:m>
                  <m:oMath xmlns:m="http://schemas.openxmlformats.org/officeDocument/2006/math">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𝑀</m:t>
                        </m:r>
                      </m:e>
                      <m:sub>
                        <m:r>
                          <a:rPr lang="en-GB" sz="3200" b="0" i="1" smtClean="0">
                            <a:latin typeface="Cambria Math" panose="02040503050406030204" pitchFamily="18" charset="0"/>
                          </a:rPr>
                          <m:t>67</m:t>
                        </m:r>
                      </m:sub>
                    </m:sSub>
                  </m:oMath>
                </a14:m>
                <a:r>
                  <a:rPr lang="en-GB" sz="3200" b="0" dirty="0" smtClean="0"/>
                  <a:t> is not prime, b</a:t>
                </a:r>
                <a:r>
                  <a:rPr lang="en-GB" sz="3200" dirty="0" smtClean="0"/>
                  <a:t>ut what are the factors?</a:t>
                </a:r>
              </a:p>
              <a:p>
                <a:r>
                  <a:rPr lang="en-GB" sz="3200" b="0" dirty="0" smtClean="0"/>
                  <a:t>In 1903 Frank Nelson Cole delivered a lecture composed of two calculations:</a:t>
                </a:r>
              </a:p>
              <a:p>
                <a:pPr marL="457200" lvl="1" indent="0">
                  <a:buNone/>
                </a:pPr>
                <a14:m>
                  <m:oMathPara xmlns:m="http://schemas.openxmlformats.org/officeDocument/2006/math">
                    <m:oMathParaPr>
                      <m:jc m:val="centerGroup"/>
                    </m:oMathParaPr>
                    <m:oMath xmlns:m="http://schemas.openxmlformats.org/officeDocument/2006/math">
                      <m:sSup>
                        <m:sSupPr>
                          <m:ctrlPr>
                            <a:rPr lang="en-GB" sz="3000" b="0" i="1" smtClean="0">
                              <a:latin typeface="Cambria Math" panose="02040503050406030204" pitchFamily="18" charset="0"/>
                            </a:rPr>
                          </m:ctrlPr>
                        </m:sSupPr>
                        <m:e>
                          <m:r>
                            <a:rPr lang="en-GB" sz="3000" b="0" i="1" smtClean="0">
                              <a:latin typeface="Cambria Math" panose="02040503050406030204" pitchFamily="18" charset="0"/>
                            </a:rPr>
                            <m:t>2</m:t>
                          </m:r>
                        </m:e>
                        <m:sup>
                          <m:r>
                            <a:rPr lang="en-GB" sz="3000" b="0" i="1" smtClean="0">
                              <a:latin typeface="Cambria Math" panose="02040503050406030204" pitchFamily="18" charset="0"/>
                            </a:rPr>
                            <m:t>67</m:t>
                          </m:r>
                        </m:sup>
                      </m:sSup>
                      <m:r>
                        <a:rPr lang="en-GB" sz="3000" b="0" i="1" smtClean="0">
                          <a:latin typeface="Cambria Math" panose="02040503050406030204" pitchFamily="18" charset="0"/>
                        </a:rPr>
                        <m:t>−1</m:t>
                      </m:r>
                    </m:oMath>
                  </m:oMathPara>
                </a14:m>
                <a:endParaRPr lang="en-GB" sz="3000" b="0" i="1" dirty="0" smtClean="0">
                  <a:latin typeface="Cambria Math" panose="02040503050406030204" pitchFamily="18" charset="0"/>
                </a:endParaRPr>
              </a:p>
              <a:p>
                <a:pPr marL="457200" lvl="1" indent="0">
                  <a:buNone/>
                </a:pPr>
                <a14:m>
                  <m:oMathPara xmlns:m="http://schemas.openxmlformats.org/officeDocument/2006/math">
                    <m:oMathParaPr>
                      <m:jc m:val="centerGroup"/>
                    </m:oMathParaPr>
                    <m:oMath xmlns:m="http://schemas.openxmlformats.org/officeDocument/2006/math">
                      <m:r>
                        <a:rPr lang="en-GB" sz="3000" b="0" i="1" smtClean="0">
                          <a:latin typeface="Cambria Math" panose="02040503050406030204" pitchFamily="18" charset="0"/>
                        </a:rPr>
                        <m:t>=</m:t>
                      </m:r>
                      <m:r>
                        <a:rPr lang="en-GB" sz="3000" b="0" i="1" smtClean="0">
                          <a:latin typeface="Cambria Math" panose="02040503050406030204" pitchFamily="18" charset="0"/>
                        </a:rPr>
                        <m:t>147</m:t>
                      </m:r>
                      <m:r>
                        <a:rPr lang="en-GB" sz="3000" b="0" i="1" smtClean="0">
                          <a:latin typeface="Cambria Math" panose="02040503050406030204" pitchFamily="18" charset="0"/>
                        </a:rPr>
                        <m:t>,</m:t>
                      </m:r>
                      <m:r>
                        <a:rPr lang="en-GB" sz="3000" b="0" i="1" smtClean="0">
                          <a:latin typeface="Cambria Math" panose="02040503050406030204" pitchFamily="18" charset="0"/>
                        </a:rPr>
                        <m:t>573</m:t>
                      </m:r>
                      <m:r>
                        <a:rPr lang="en-GB" sz="3000" b="0" i="1" smtClean="0">
                          <a:latin typeface="Cambria Math" panose="02040503050406030204" pitchFamily="18" charset="0"/>
                        </a:rPr>
                        <m:t>,</m:t>
                      </m:r>
                      <m:r>
                        <a:rPr lang="en-GB" sz="3000" b="0" i="1" smtClean="0">
                          <a:latin typeface="Cambria Math" panose="02040503050406030204" pitchFamily="18" charset="0"/>
                        </a:rPr>
                        <m:t>952</m:t>
                      </m:r>
                      <m:r>
                        <a:rPr lang="en-GB" sz="3000" b="0" i="1" smtClean="0">
                          <a:latin typeface="Cambria Math" panose="02040503050406030204" pitchFamily="18" charset="0"/>
                        </a:rPr>
                        <m:t>,</m:t>
                      </m:r>
                      <m:r>
                        <a:rPr lang="en-GB" sz="3000" b="0" i="1" smtClean="0">
                          <a:latin typeface="Cambria Math" panose="02040503050406030204" pitchFamily="18" charset="0"/>
                        </a:rPr>
                        <m:t>589</m:t>
                      </m:r>
                      <m:r>
                        <a:rPr lang="en-GB" sz="3000" b="0" i="1" smtClean="0">
                          <a:latin typeface="Cambria Math" panose="02040503050406030204" pitchFamily="18" charset="0"/>
                        </a:rPr>
                        <m:t>,</m:t>
                      </m:r>
                      <m:r>
                        <a:rPr lang="en-GB" sz="3000" b="0" i="1" smtClean="0">
                          <a:latin typeface="Cambria Math" panose="02040503050406030204" pitchFamily="18" charset="0"/>
                        </a:rPr>
                        <m:t>676</m:t>
                      </m:r>
                      <m:r>
                        <a:rPr lang="en-GB" sz="3000" b="0" i="1" smtClean="0">
                          <a:latin typeface="Cambria Math" panose="02040503050406030204" pitchFamily="18" charset="0"/>
                        </a:rPr>
                        <m:t>,</m:t>
                      </m:r>
                      <m:r>
                        <a:rPr lang="en-GB" sz="3000" b="0" i="1" smtClean="0">
                          <a:latin typeface="Cambria Math" panose="02040503050406030204" pitchFamily="18" charset="0"/>
                        </a:rPr>
                        <m:t>412</m:t>
                      </m:r>
                      <m:r>
                        <a:rPr lang="en-GB" sz="3000" b="0" i="1" smtClean="0">
                          <a:latin typeface="Cambria Math" panose="02040503050406030204" pitchFamily="18" charset="0"/>
                        </a:rPr>
                        <m:t>,</m:t>
                      </m:r>
                      <m:r>
                        <a:rPr lang="en-GB" sz="3000" b="0" i="1" smtClean="0">
                          <a:latin typeface="Cambria Math" panose="02040503050406030204" pitchFamily="18" charset="0"/>
                        </a:rPr>
                        <m:t>927</m:t>
                      </m:r>
                      <m:r>
                        <a:rPr lang="en-GB" sz="3000" b="0" i="1" smtClean="0">
                          <a:latin typeface="Cambria Math" panose="02040503050406030204" pitchFamily="18" charset="0"/>
                        </a:rPr>
                        <m:t>‬</m:t>
                      </m:r>
                    </m:oMath>
                  </m:oMathPara>
                </a14:m>
                <a:endParaRPr lang="en-GB" sz="3000" b="0" dirty="0" smtClean="0"/>
              </a:p>
              <a:p>
                <a:pPr marL="457200" lvl="1" indent="0">
                  <a:buNone/>
                </a:pPr>
                <a:endParaRPr lang="en-GB" sz="3000" b="0" dirty="0" smtClean="0"/>
              </a:p>
              <a:p>
                <a:pPr marL="457200" lvl="1" indent="0">
                  <a:buNone/>
                </a:pPr>
                <a14:m>
                  <m:oMathPara xmlns:m="http://schemas.openxmlformats.org/officeDocument/2006/math">
                    <m:oMathParaPr>
                      <m:jc m:val="centerGroup"/>
                    </m:oMathParaPr>
                    <m:oMath xmlns:m="http://schemas.openxmlformats.org/officeDocument/2006/math">
                      <m:r>
                        <a:rPr lang="en-GB" sz="3000" b="0" i="1" smtClean="0">
                          <a:latin typeface="Cambria Math" panose="02040503050406030204" pitchFamily="18" charset="0"/>
                        </a:rPr>
                        <m:t>193</m:t>
                      </m:r>
                      <m:r>
                        <a:rPr lang="en-GB" sz="3000" b="0" i="1" smtClean="0">
                          <a:latin typeface="Cambria Math" panose="02040503050406030204" pitchFamily="18" charset="0"/>
                        </a:rPr>
                        <m:t>,</m:t>
                      </m:r>
                      <m:r>
                        <a:rPr lang="en-GB" sz="3000" b="0" i="1" smtClean="0">
                          <a:latin typeface="Cambria Math" panose="02040503050406030204" pitchFamily="18" charset="0"/>
                        </a:rPr>
                        <m:t>707</m:t>
                      </m:r>
                      <m:r>
                        <a:rPr lang="en-GB" sz="3000" b="0" i="1" smtClean="0">
                          <a:latin typeface="Cambria Math" panose="02040503050406030204" pitchFamily="18" charset="0"/>
                        </a:rPr>
                        <m:t>,</m:t>
                      </m:r>
                      <m:r>
                        <a:rPr lang="en-GB" sz="3000" b="0" i="1" smtClean="0">
                          <a:latin typeface="Cambria Math" panose="02040503050406030204" pitchFamily="18" charset="0"/>
                        </a:rPr>
                        <m:t>721</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761</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838</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257</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287</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147</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573</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952</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589</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676</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412</m:t>
                      </m:r>
                      <m:r>
                        <a:rPr lang="en-GB" sz="3000" b="0" i="1" smtClean="0">
                          <a:latin typeface="Cambria Math" panose="02040503050406030204" pitchFamily="18" charset="0"/>
                          <a:ea typeface="Cambria Math" panose="02040503050406030204" pitchFamily="18" charset="0"/>
                        </a:rPr>
                        <m:t>,</m:t>
                      </m:r>
                      <m:r>
                        <a:rPr lang="en-GB" sz="3000" b="0" i="1" smtClean="0">
                          <a:latin typeface="Cambria Math" panose="02040503050406030204" pitchFamily="18" charset="0"/>
                          <a:ea typeface="Cambria Math" panose="02040503050406030204" pitchFamily="18" charset="0"/>
                        </a:rPr>
                        <m:t>927</m:t>
                      </m:r>
                    </m:oMath>
                  </m:oMathPara>
                </a14:m>
                <a:endParaRPr lang="en-GB" sz="3000" b="0" dirty="0" smtClean="0"/>
              </a:p>
              <a:p>
                <a:r>
                  <a:rPr lang="en-GB" sz="3200" dirty="0" smtClean="0"/>
                  <a:t>3 years of Sundays well spent!</a:t>
                </a:r>
                <a:endParaRPr lang="en-GB" sz="3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394" t="-3939" r="-1091" b="-4545"/>
                </a:stretch>
              </a:blipFill>
            </p:spPr>
            <p:txBody>
              <a:bodyPr/>
              <a:lstStyle/>
              <a:p>
                <a:r>
                  <a:rPr lang="en-GB">
                    <a:noFill/>
                  </a:rPr>
                  <a:t> </a:t>
                </a:r>
              </a:p>
            </p:txBody>
          </p:sp>
        </mc:Fallback>
      </mc:AlternateContent>
    </p:spTree>
    <p:extLst>
      <p:ext uri="{BB962C8B-B14F-4D97-AF65-F5344CB8AC3E}">
        <p14:creationId xmlns:p14="http://schemas.microsoft.com/office/powerpoint/2010/main" val="1807758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253</TotalTime>
  <Words>677</Words>
  <Application>Microsoft Office PowerPoint</Application>
  <PresentationFormat>Widescreen</PresentationFormat>
  <Paragraphs>38</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Cambria Math</vt:lpstr>
      <vt:lpstr>Retrospect</vt:lpstr>
      <vt:lpstr>Mersenne and Cole</vt:lpstr>
      <vt:lpstr>Prime Numbers and Mersenne</vt:lpstr>
      <vt:lpstr>Correcting Mersenne!</vt:lpstr>
      <vt:lpstr>Enter Frank Nelson Cole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Mersenne and Cole</dc:title>
  <dc:creator>Mark</dc:creator>
  <cp:lastModifiedBy>Mark</cp:lastModifiedBy>
  <cp:revision>23</cp:revision>
  <dcterms:created xsi:type="dcterms:W3CDTF">2019-11-13T19:08:58Z</dcterms:created>
  <dcterms:modified xsi:type="dcterms:W3CDTF">2019-11-28T20:57:37Z</dcterms:modified>
</cp:coreProperties>
</file>