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CA"/>
          </a:solidFill>
        </a:fill>
      </a:tcStyle>
    </a:wholeTbl>
    <a:band2H>
      <a:tcTxStyle/>
      <a:tcStyle>
        <a:tcBdr/>
        <a:fill>
          <a:solidFill>
            <a:srgbClr val="E6EF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9"/>
  </p:normalViewPr>
  <p:slideViewPr>
    <p:cSldViewPr snapToGrid="0" snapToObjects="1">
      <p:cViewPr varScale="1">
        <p:scale>
          <a:sx n="81" d="100"/>
          <a:sy n="81" d="100"/>
        </p:scale>
        <p:origin x="14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mboo.png" descr="bamboo.png"/>
          <p:cNvPicPr>
            <a:picLocks noChangeAspect="1"/>
          </p:cNvPicPr>
          <p:nvPr/>
        </p:nvPicPr>
        <p:blipFill>
          <a:blip r:embed="rId2"/>
          <a:srcRect r="13792"/>
          <a:stretch>
            <a:fillRect/>
          </a:stretch>
        </p:blipFill>
        <p:spPr>
          <a:xfrm>
            <a:off x="6292850" y="-1588"/>
            <a:ext cx="2857500" cy="686911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304800" y="1158875"/>
            <a:ext cx="6248400" cy="14319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" y="3429000"/>
            <a:ext cx="6019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None/>
            </a:lvl1pPr>
            <a:lvl2pPr marL="0" indent="457200" algn="ctr">
              <a:buClrTx/>
              <a:buSzTx/>
              <a:buNone/>
            </a:lvl2pPr>
            <a:lvl3pPr marL="0" indent="914400" algn="ctr">
              <a:buClrTx/>
              <a:buSzTx/>
              <a:buNone/>
            </a:lvl3pPr>
            <a:lvl4pPr marL="0" indent="1371600" algn="ctr">
              <a:buClrTx/>
              <a:buSzTx/>
              <a:buNone/>
            </a:lvl4pPr>
            <a:lvl5pPr marL="0" indent="1828800" algn="ctr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76059" y="6248400"/>
            <a:ext cx="281941" cy="2870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amboo.png" descr="bamboo.png"/>
          <p:cNvPicPr>
            <a:picLocks noChangeAspect="1"/>
          </p:cNvPicPr>
          <p:nvPr/>
        </p:nvPicPr>
        <p:blipFill>
          <a:blip r:embed="rId2"/>
          <a:srcRect r="45976"/>
          <a:stretch>
            <a:fillRect/>
          </a:stretch>
        </p:blipFill>
        <p:spPr>
          <a:xfrm>
            <a:off x="7353300" y="0"/>
            <a:ext cx="17907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xfrm>
            <a:off x="228600" y="1981200"/>
            <a:ext cx="7543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amboo.png" descr="bamboo.png"/>
          <p:cNvPicPr>
            <a:picLocks noChangeAspect="1"/>
          </p:cNvPicPr>
          <p:nvPr/>
        </p:nvPicPr>
        <p:blipFill>
          <a:blip r:embed="rId2"/>
          <a:srcRect r="45976"/>
          <a:stretch>
            <a:fillRect/>
          </a:stretch>
        </p:blipFill>
        <p:spPr>
          <a:xfrm>
            <a:off x="7353300" y="0"/>
            <a:ext cx="17907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mboo.png" descr="bamboo.png"/>
          <p:cNvPicPr>
            <a:picLocks noChangeAspect="1"/>
          </p:cNvPicPr>
          <p:nvPr/>
        </p:nvPicPr>
        <p:blipFill>
          <a:blip r:embed="rId6"/>
          <a:srcRect r="45976"/>
          <a:stretch>
            <a:fillRect/>
          </a:stretch>
        </p:blipFill>
        <p:spPr>
          <a:xfrm>
            <a:off x="7353300" y="0"/>
            <a:ext cx="17907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90459" y="6248400"/>
            <a:ext cx="281941" cy="2870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3300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3300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3300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3300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3300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3300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3300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3300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3300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F5F5F"/>
        </a:buClr>
        <a:buSzPct val="6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F5F5F"/>
        </a:buClr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F5F5F"/>
        </a:buClr>
        <a:buSzPct val="65000"/>
        <a:buFontTx/>
        <a:buChar char="✴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F5F5F"/>
        </a:buClr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F5F5F"/>
        </a:buClr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F5F5F"/>
        </a:buClr>
        <a:buSzPct val="100000"/>
        <a:buFont typeface="Wingdings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F5F5F"/>
        </a:buClr>
        <a:buSzPct val="100000"/>
        <a:buFont typeface="Wingdings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F5F5F"/>
        </a:buClr>
        <a:buSzPct val="100000"/>
        <a:buFont typeface="Wingdings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5F5F5F"/>
        </a:buClr>
        <a:buSzPct val="100000"/>
        <a:buFont typeface="Wingdings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Jardin’s Principle"/>
          <p:cNvSpPr txBox="1">
            <a:spLocks noGrp="1"/>
          </p:cNvSpPr>
          <p:nvPr>
            <p:ph type="title"/>
          </p:nvPr>
        </p:nvSpPr>
        <p:spPr>
          <a:xfrm>
            <a:off x="838200" y="1244600"/>
            <a:ext cx="7467600" cy="2634010"/>
          </a:xfrm>
          <a:prstGeom prst="rect">
            <a:avLst/>
          </a:prstGeom>
        </p:spPr>
        <p:txBody>
          <a:bodyPr/>
          <a:lstStyle>
            <a:lvl1pPr defTabSz="374904">
              <a:defRPr sz="82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Jardin’s Principle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Jardin’s Principle: The Caveats"/>
          <p:cNvSpPr txBox="1">
            <a:spLocks noGrp="1"/>
          </p:cNvSpPr>
          <p:nvPr>
            <p:ph type="title"/>
          </p:nvPr>
        </p:nvSpPr>
        <p:spPr>
          <a:xfrm>
            <a:off x="393700" y="431800"/>
            <a:ext cx="7467600" cy="762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22959">
              <a:defRPr sz="3959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Jardin’s Principle: </a:t>
            </a:r>
            <a:r>
              <a:rPr lang="en-GB" dirty="0"/>
              <a:t>Complications</a:t>
            </a:r>
            <a:endParaRPr dirty="0"/>
          </a:p>
        </p:txBody>
      </p:sp>
      <p:sp>
        <p:nvSpPr>
          <p:cNvPr id="113" name="4"/>
          <p:cNvSpPr txBox="1"/>
          <p:nvPr/>
        </p:nvSpPr>
        <p:spPr>
          <a:xfrm>
            <a:off x="3232150" y="1422400"/>
            <a:ext cx="1790700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defRPr sz="4400" b="1">
                <a:solidFill>
                  <a:srgbClr val="FC060A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4</a:t>
            </a:r>
          </a:p>
        </p:txBody>
      </p:sp>
      <p:sp>
        <p:nvSpPr>
          <p:cNvPr id="114" name="It’s hard to get to Level 3…"/>
          <p:cNvSpPr txBox="1"/>
          <p:nvPr/>
        </p:nvSpPr>
        <p:spPr>
          <a:xfrm>
            <a:off x="1091500" y="2537365"/>
            <a:ext cx="6072000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800"/>
            </a:pPr>
            <a:r>
              <a:rPr dirty="0"/>
              <a:t>It’s hard to get to </a:t>
            </a:r>
            <a:r>
              <a:rPr lang="en-GB" dirty="0"/>
              <a:t>LEVEL</a:t>
            </a:r>
            <a:r>
              <a:rPr dirty="0"/>
              <a:t> 3</a:t>
            </a:r>
          </a:p>
          <a:p>
            <a:pPr algn="ctr">
              <a:defRPr sz="3800"/>
            </a:pPr>
            <a:r>
              <a:rPr dirty="0"/>
              <a:t>without going through</a:t>
            </a:r>
          </a:p>
          <a:p>
            <a:pPr algn="ctr">
              <a:defRPr sz="3800"/>
            </a:pPr>
            <a:r>
              <a:rPr lang="en-GB" dirty="0"/>
              <a:t>LEVELS</a:t>
            </a:r>
            <a:r>
              <a:rPr dirty="0"/>
              <a:t> 1 and 2 first.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Jardin’s Principle: The Caveats"/>
          <p:cNvSpPr txBox="1">
            <a:spLocks noGrp="1"/>
          </p:cNvSpPr>
          <p:nvPr>
            <p:ph type="title"/>
          </p:nvPr>
        </p:nvSpPr>
        <p:spPr>
          <a:xfrm>
            <a:off x="393700" y="431800"/>
            <a:ext cx="7467600" cy="762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22959">
              <a:defRPr sz="3959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Jardin’s Principle: </a:t>
            </a:r>
            <a:r>
              <a:rPr lang="en-GB" dirty="0"/>
              <a:t>Complications</a:t>
            </a:r>
            <a:endParaRPr dirty="0"/>
          </a:p>
        </p:txBody>
      </p:sp>
      <p:sp>
        <p:nvSpPr>
          <p:cNvPr id="117" name="5"/>
          <p:cNvSpPr txBox="1"/>
          <p:nvPr/>
        </p:nvSpPr>
        <p:spPr>
          <a:xfrm>
            <a:off x="3232150" y="1422400"/>
            <a:ext cx="1790700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defRPr sz="4400" b="1">
                <a:solidFill>
                  <a:srgbClr val="FC060A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5</a:t>
            </a:r>
          </a:p>
        </p:txBody>
      </p:sp>
      <p:sp>
        <p:nvSpPr>
          <p:cNvPr id="118" name="Without profound understanding, we tend to…"/>
          <p:cNvSpPr txBox="1"/>
          <p:nvPr/>
        </p:nvSpPr>
        <p:spPr>
          <a:xfrm>
            <a:off x="1091500" y="2537365"/>
            <a:ext cx="6072000" cy="335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800"/>
            </a:pPr>
            <a:r>
              <a:rPr dirty="0"/>
              <a:t>Without profound understanding, we tend to</a:t>
            </a:r>
          </a:p>
          <a:p>
            <a:pPr algn="ctr">
              <a:defRPr sz="3800"/>
            </a:pPr>
            <a:endParaRPr dirty="0"/>
          </a:p>
          <a:p>
            <a:pPr algn="ctr">
              <a:defRPr sz="3800" i="1"/>
            </a:pPr>
            <a:r>
              <a:rPr dirty="0"/>
              <a:t>over-simplify</a:t>
            </a:r>
          </a:p>
          <a:p>
            <a:pPr algn="ctr">
              <a:defRPr sz="3800"/>
            </a:pPr>
            <a:r>
              <a:rPr sz="2900" dirty="0"/>
              <a:t>or</a:t>
            </a:r>
            <a:r>
              <a:rPr dirty="0"/>
              <a:t> </a:t>
            </a:r>
          </a:p>
          <a:p>
            <a:pPr algn="ctr">
              <a:defRPr sz="3800" i="1"/>
            </a:pPr>
            <a:r>
              <a:rPr dirty="0"/>
              <a:t>over-complicate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Jardin’s Principle: The Caveats"/>
          <p:cNvSpPr txBox="1">
            <a:spLocks noGrp="1"/>
          </p:cNvSpPr>
          <p:nvPr>
            <p:ph type="title"/>
          </p:nvPr>
        </p:nvSpPr>
        <p:spPr>
          <a:xfrm>
            <a:off x="393700" y="431800"/>
            <a:ext cx="7467600" cy="762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22959">
              <a:defRPr sz="3959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Jardin’s Principle: </a:t>
            </a:r>
            <a:r>
              <a:rPr lang="en-GB" dirty="0"/>
              <a:t>Complications</a:t>
            </a:r>
            <a:endParaRPr dirty="0"/>
          </a:p>
        </p:txBody>
      </p:sp>
      <p:sp>
        <p:nvSpPr>
          <p:cNvPr id="121" name="6"/>
          <p:cNvSpPr txBox="1"/>
          <p:nvPr/>
        </p:nvSpPr>
        <p:spPr>
          <a:xfrm>
            <a:off x="3232150" y="1422400"/>
            <a:ext cx="1790700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defRPr sz="4400" b="1">
                <a:solidFill>
                  <a:srgbClr val="FC060A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6</a:t>
            </a:r>
          </a:p>
        </p:txBody>
      </p:sp>
      <p:sp>
        <p:nvSpPr>
          <p:cNvPr id="122" name="Jardin’s Principle…"/>
          <p:cNvSpPr txBox="1"/>
          <p:nvPr/>
        </p:nvSpPr>
        <p:spPr>
          <a:xfrm>
            <a:off x="1091500" y="2537365"/>
            <a:ext cx="6072000" cy="1167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800"/>
            </a:pPr>
            <a:r>
              <a:rPr dirty="0"/>
              <a:t>Jardin’s Principle</a:t>
            </a:r>
          </a:p>
          <a:p>
            <a:pPr algn="ctr">
              <a:defRPr sz="3800"/>
            </a:pPr>
            <a:r>
              <a:rPr dirty="0"/>
              <a:t>is self-referential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Jardin’s Principle"/>
          <p:cNvSpPr txBox="1">
            <a:spLocks noGrp="1"/>
          </p:cNvSpPr>
          <p:nvPr>
            <p:ph type="title"/>
          </p:nvPr>
        </p:nvSpPr>
        <p:spPr>
          <a:xfrm>
            <a:off x="406400" y="495300"/>
            <a:ext cx="74676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Jardin’s Principle</a:t>
            </a:r>
          </a:p>
        </p:txBody>
      </p:sp>
      <p:pic>
        <p:nvPicPr>
          <p:cNvPr id="125" name="gardcrop.jpg" descr="gard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846" y="2240785"/>
            <a:ext cx="4290708" cy="552445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implistic"/>
          <p:cNvSpPr txBox="1"/>
          <p:nvPr/>
        </p:nvSpPr>
        <p:spPr>
          <a:xfrm>
            <a:off x="1149741" y="1672691"/>
            <a:ext cx="1305799" cy="426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Simplistic</a:t>
            </a:r>
          </a:p>
        </p:txBody>
      </p:sp>
      <p:sp>
        <p:nvSpPr>
          <p:cNvPr id="127" name="Complicated"/>
          <p:cNvSpPr txBox="1"/>
          <p:nvPr/>
        </p:nvSpPr>
        <p:spPr>
          <a:xfrm>
            <a:off x="3244850" y="1672691"/>
            <a:ext cx="1790700" cy="426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Complicated</a:t>
            </a:r>
          </a:p>
        </p:txBody>
      </p:sp>
      <p:sp>
        <p:nvSpPr>
          <p:cNvPr id="128" name="Simple"/>
          <p:cNvSpPr txBox="1"/>
          <p:nvPr/>
        </p:nvSpPr>
        <p:spPr>
          <a:xfrm>
            <a:off x="5531306" y="1672691"/>
            <a:ext cx="1026270" cy="426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Simple</a:t>
            </a:r>
          </a:p>
        </p:txBody>
      </p:sp>
      <p:sp>
        <p:nvSpPr>
          <p:cNvPr id="129" name="Line"/>
          <p:cNvSpPr/>
          <p:nvPr/>
        </p:nvSpPr>
        <p:spPr>
          <a:xfrm>
            <a:off x="2513840" y="1885950"/>
            <a:ext cx="580578" cy="0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30" name="Line"/>
          <p:cNvSpPr/>
          <p:nvPr/>
        </p:nvSpPr>
        <p:spPr>
          <a:xfrm>
            <a:off x="4960101" y="1899731"/>
            <a:ext cx="552915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tigler’s Law"/>
          <p:cNvSpPr txBox="1">
            <a:spLocks noGrp="1"/>
          </p:cNvSpPr>
          <p:nvPr>
            <p:ph type="title"/>
          </p:nvPr>
        </p:nvSpPr>
        <p:spPr>
          <a:xfrm>
            <a:off x="406400" y="495300"/>
            <a:ext cx="74676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Stigler’s Law</a:t>
            </a:r>
          </a:p>
        </p:txBody>
      </p:sp>
      <p:sp>
        <p:nvSpPr>
          <p:cNvPr id="133" name="No scientific discovery is named after the person who first discovered it."/>
          <p:cNvSpPr txBox="1"/>
          <p:nvPr/>
        </p:nvSpPr>
        <p:spPr>
          <a:xfrm>
            <a:off x="570130" y="2118265"/>
            <a:ext cx="6971438" cy="1045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No scientific discovery is named after the person who first discovered it.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Jardin’s Principle"/>
          <p:cNvSpPr txBox="1">
            <a:spLocks noGrp="1"/>
          </p:cNvSpPr>
          <p:nvPr>
            <p:ph type="title"/>
          </p:nvPr>
        </p:nvSpPr>
        <p:spPr>
          <a:xfrm>
            <a:off x="612973" y="1244600"/>
            <a:ext cx="7467601" cy="2634010"/>
          </a:xfrm>
          <a:prstGeom prst="rect">
            <a:avLst/>
          </a:prstGeom>
        </p:spPr>
        <p:txBody>
          <a:bodyPr/>
          <a:lstStyle>
            <a:lvl1pPr defTabSz="374904">
              <a:defRPr sz="82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Jardin’s Principle</a:t>
            </a:r>
          </a:p>
        </p:txBody>
      </p:sp>
      <p:sp>
        <p:nvSpPr>
          <p:cNvPr id="136" name="www.RobEastaway.com/blog/jardin-principle"/>
          <p:cNvSpPr txBox="1"/>
          <p:nvPr/>
        </p:nvSpPr>
        <p:spPr>
          <a:xfrm>
            <a:off x="800100" y="4844653"/>
            <a:ext cx="7093347" cy="451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 lnSpcReduction="10000"/>
          </a:bodyPr>
          <a:lstStyle>
            <a:lvl1pPr algn="ctr" defTabSz="530351">
              <a:defRPr sz="2551">
                <a:solidFill>
                  <a:srgbClr val="0033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www.RobEastaway.com/blog/jardin-principle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empclothes.png" descr="empcloth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6596063" cy="4619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Understanding"/>
          <p:cNvSpPr txBox="1">
            <a:spLocks noGrp="1"/>
          </p:cNvSpPr>
          <p:nvPr>
            <p:ph type="title"/>
          </p:nvPr>
        </p:nvSpPr>
        <p:spPr>
          <a:xfrm>
            <a:off x="393700" y="431800"/>
            <a:ext cx="7467600" cy="762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Understanding</a:t>
            </a:r>
          </a:p>
        </p:txBody>
      </p:sp>
      <p:grpSp>
        <p:nvGrpSpPr>
          <p:cNvPr id="55" name="Group"/>
          <p:cNvGrpSpPr/>
          <p:nvPr/>
        </p:nvGrpSpPr>
        <p:grpSpPr>
          <a:xfrm>
            <a:off x="1829031" y="3215824"/>
            <a:ext cx="3527046" cy="980233"/>
            <a:chOff x="0" y="0"/>
            <a:chExt cx="3527044" cy="980231"/>
          </a:xfrm>
        </p:grpSpPr>
        <p:sp>
          <p:nvSpPr>
            <p:cNvPr id="53" name="Complicated"/>
            <p:cNvSpPr/>
            <p:nvPr/>
          </p:nvSpPr>
          <p:spPr>
            <a:xfrm>
              <a:off x="1028468" y="955889"/>
              <a:ext cx="249857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3200"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r>
                <a:t>Complicated</a:t>
              </a:r>
            </a:p>
          </p:txBody>
        </p:sp>
        <p:sp>
          <p:nvSpPr>
            <p:cNvPr id="60" name="Connection Line"/>
            <p:cNvSpPr/>
            <p:nvPr/>
          </p:nvSpPr>
          <p:spPr>
            <a:xfrm>
              <a:off x="0" y="0"/>
              <a:ext cx="913160" cy="980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889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endParaRPr/>
            </a:p>
          </p:txBody>
        </p:sp>
      </p:grpSp>
      <p:sp>
        <p:nvSpPr>
          <p:cNvPr id="56" name="Simplistic"/>
          <p:cNvSpPr txBox="1"/>
          <p:nvPr/>
        </p:nvSpPr>
        <p:spPr>
          <a:xfrm>
            <a:off x="588019" y="2628036"/>
            <a:ext cx="2021187" cy="56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3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Simplistic</a:t>
            </a:r>
          </a:p>
        </p:txBody>
      </p:sp>
      <p:grpSp>
        <p:nvGrpSpPr>
          <p:cNvPr id="59" name="Group"/>
          <p:cNvGrpSpPr/>
          <p:nvPr/>
        </p:nvGrpSpPr>
        <p:grpSpPr>
          <a:xfrm>
            <a:off x="5405321" y="2632252"/>
            <a:ext cx="2511542" cy="1560882"/>
            <a:chOff x="0" y="0"/>
            <a:chExt cx="2511540" cy="1560881"/>
          </a:xfrm>
        </p:grpSpPr>
        <p:sp>
          <p:nvSpPr>
            <p:cNvPr id="57" name="Simple"/>
            <p:cNvSpPr/>
            <p:nvPr/>
          </p:nvSpPr>
          <p:spPr>
            <a:xfrm>
              <a:off x="720840" y="0"/>
              <a:ext cx="1790701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3200" b="1"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r>
                <a:t>Simple</a:t>
              </a:r>
            </a:p>
          </p:txBody>
        </p:sp>
        <p:sp>
          <p:nvSpPr>
            <p:cNvPr id="61" name="Connection Line"/>
            <p:cNvSpPr/>
            <p:nvPr/>
          </p:nvSpPr>
          <p:spPr>
            <a:xfrm>
              <a:off x="0" y="606644"/>
              <a:ext cx="961480" cy="954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</a:path>
              </a:pathLst>
            </a:custGeom>
            <a:noFill/>
            <a:ln w="889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2" animBg="1" advAuto="0"/>
      <p:bldP spid="56" grpId="1" animBg="1" advAuto="0"/>
      <p:bldP spid="59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"/>
          <p:cNvGrpSpPr/>
          <p:nvPr/>
        </p:nvGrpSpPr>
        <p:grpSpPr>
          <a:xfrm>
            <a:off x="1829031" y="3215824"/>
            <a:ext cx="3527046" cy="980233"/>
            <a:chOff x="0" y="0"/>
            <a:chExt cx="3527044" cy="980231"/>
          </a:xfrm>
        </p:grpSpPr>
        <p:sp>
          <p:nvSpPr>
            <p:cNvPr id="63" name="Complicated"/>
            <p:cNvSpPr/>
            <p:nvPr/>
          </p:nvSpPr>
          <p:spPr>
            <a:xfrm>
              <a:off x="1028468" y="955889"/>
              <a:ext cx="249857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3200"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r>
                <a:t>Complicated</a:t>
              </a:r>
            </a:p>
          </p:txBody>
        </p:sp>
        <p:sp>
          <p:nvSpPr>
            <p:cNvPr id="75" name="Connection Line"/>
            <p:cNvSpPr/>
            <p:nvPr/>
          </p:nvSpPr>
          <p:spPr>
            <a:xfrm>
              <a:off x="0" y="0"/>
              <a:ext cx="913160" cy="980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889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endParaRPr/>
            </a:p>
          </p:txBody>
        </p:sp>
      </p:grpSp>
      <p:sp>
        <p:nvSpPr>
          <p:cNvPr id="66" name="Simplistic"/>
          <p:cNvSpPr txBox="1"/>
          <p:nvPr/>
        </p:nvSpPr>
        <p:spPr>
          <a:xfrm>
            <a:off x="588019" y="2628036"/>
            <a:ext cx="2021187" cy="56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3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Simplistic</a:t>
            </a:r>
          </a:p>
        </p:txBody>
      </p:sp>
      <p:grpSp>
        <p:nvGrpSpPr>
          <p:cNvPr id="69" name="Group"/>
          <p:cNvGrpSpPr/>
          <p:nvPr/>
        </p:nvGrpSpPr>
        <p:grpSpPr>
          <a:xfrm>
            <a:off x="5405321" y="2632252"/>
            <a:ext cx="2511542" cy="1560882"/>
            <a:chOff x="0" y="0"/>
            <a:chExt cx="2511540" cy="1560881"/>
          </a:xfrm>
        </p:grpSpPr>
        <p:sp>
          <p:nvSpPr>
            <p:cNvPr id="67" name="Simple"/>
            <p:cNvSpPr/>
            <p:nvPr/>
          </p:nvSpPr>
          <p:spPr>
            <a:xfrm>
              <a:off x="720840" y="0"/>
              <a:ext cx="1790701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3200" b="1"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r>
                <a:t>Simple</a:t>
              </a:r>
            </a:p>
          </p:txBody>
        </p:sp>
        <p:sp>
          <p:nvSpPr>
            <p:cNvPr id="76" name="Connection Line"/>
            <p:cNvSpPr/>
            <p:nvPr/>
          </p:nvSpPr>
          <p:spPr>
            <a:xfrm>
              <a:off x="0" y="606644"/>
              <a:ext cx="961480" cy="954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</a:path>
              </a:pathLst>
            </a:custGeom>
            <a:noFill/>
            <a:ln w="889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endParaRPr/>
            </a:p>
          </p:txBody>
        </p:sp>
      </p:grpSp>
      <p:sp>
        <p:nvSpPr>
          <p:cNvPr id="70" name="Understanding"/>
          <p:cNvSpPr txBox="1">
            <a:spLocks noGrp="1"/>
          </p:cNvSpPr>
          <p:nvPr>
            <p:ph type="title"/>
          </p:nvPr>
        </p:nvSpPr>
        <p:spPr>
          <a:xfrm>
            <a:off x="393700" y="431800"/>
            <a:ext cx="7467600" cy="762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Understanding</a:t>
            </a:r>
          </a:p>
        </p:txBody>
      </p:sp>
      <p:sp>
        <p:nvSpPr>
          <p:cNvPr id="71" name="Observations"/>
          <p:cNvSpPr txBox="1"/>
          <p:nvPr/>
        </p:nvSpPr>
        <p:spPr>
          <a:xfrm>
            <a:off x="393700" y="431800"/>
            <a:ext cx="7467600" cy="762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defRPr sz="4400" b="1">
                <a:solidFill>
                  <a:srgbClr val="FF2E0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Observations</a:t>
            </a:r>
          </a:p>
        </p:txBody>
      </p:sp>
      <p:sp>
        <p:nvSpPr>
          <p:cNvPr id="72" name="Obvious"/>
          <p:cNvSpPr txBox="1"/>
          <p:nvPr/>
        </p:nvSpPr>
        <p:spPr>
          <a:xfrm>
            <a:off x="588019" y="2628036"/>
            <a:ext cx="2021187" cy="5626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3200">
                <a:solidFill>
                  <a:srgbClr val="FF1A0E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Obvious</a:t>
            </a:r>
          </a:p>
        </p:txBody>
      </p:sp>
      <p:sp>
        <p:nvSpPr>
          <p:cNvPr id="73" name="Sophisticated"/>
          <p:cNvSpPr txBox="1"/>
          <p:nvPr/>
        </p:nvSpPr>
        <p:spPr>
          <a:xfrm>
            <a:off x="2737595" y="4123587"/>
            <a:ext cx="2668440" cy="5626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3200">
                <a:solidFill>
                  <a:srgbClr val="FF1A0E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Sophisticated</a:t>
            </a:r>
          </a:p>
        </p:txBody>
      </p:sp>
      <p:sp>
        <p:nvSpPr>
          <p:cNvPr id="74" name="Profound"/>
          <p:cNvSpPr txBox="1"/>
          <p:nvPr/>
        </p:nvSpPr>
        <p:spPr>
          <a:xfrm>
            <a:off x="5756006" y="2621891"/>
            <a:ext cx="2021186" cy="5749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3200" b="1">
                <a:solidFill>
                  <a:srgbClr val="FF1A0E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Profound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1" animBg="1" advAuto="0"/>
      <p:bldP spid="72" grpId="2" animBg="1" advAuto="0"/>
      <p:bldP spid="73" grpId="3" animBg="1" advAuto="0"/>
      <p:bldP spid="74" grpId="4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Jardin’s Principle"/>
          <p:cNvSpPr txBox="1">
            <a:spLocks noGrp="1"/>
          </p:cNvSpPr>
          <p:nvPr>
            <p:ph type="title"/>
          </p:nvPr>
        </p:nvSpPr>
        <p:spPr>
          <a:xfrm>
            <a:off x="838200" y="451198"/>
            <a:ext cx="7467600" cy="762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Jardin’s Principle</a:t>
            </a:r>
          </a:p>
        </p:txBody>
      </p:sp>
      <p:sp>
        <p:nvSpPr>
          <p:cNvPr id="79" name="Wine-tasting"/>
          <p:cNvSpPr txBox="1"/>
          <p:nvPr/>
        </p:nvSpPr>
        <p:spPr>
          <a:xfrm rot="20760000">
            <a:off x="771921" y="1926791"/>
            <a:ext cx="3203179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 defTabSz="850391">
              <a:defRPr sz="4092" b="1">
                <a:solidFill>
                  <a:srgbClr val="A20960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rPr dirty="0"/>
              <a:t>Wine-tasting</a:t>
            </a:r>
          </a:p>
        </p:txBody>
      </p:sp>
      <p:sp>
        <p:nvSpPr>
          <p:cNvPr id="80" name="Law"/>
          <p:cNvSpPr txBox="1"/>
          <p:nvPr/>
        </p:nvSpPr>
        <p:spPr>
          <a:xfrm rot="840000">
            <a:off x="4391421" y="1812491"/>
            <a:ext cx="3203179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defRPr sz="4400">
                <a:solidFill>
                  <a:srgbClr val="0033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/>
              <a:t>L</a:t>
            </a:r>
            <a:r>
              <a:rPr lang="en-GB" dirty="0"/>
              <a:t>AW</a:t>
            </a:r>
            <a:endParaRPr dirty="0"/>
          </a:p>
        </p:txBody>
      </p:sp>
      <p:sp>
        <p:nvSpPr>
          <p:cNvPr id="81" name="Business"/>
          <p:cNvSpPr txBox="1"/>
          <p:nvPr/>
        </p:nvSpPr>
        <p:spPr>
          <a:xfrm rot="300000">
            <a:off x="949721" y="3503671"/>
            <a:ext cx="3203179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defRPr sz="4400">
                <a:solidFill>
                  <a:srgbClr val="FB1458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b="1" dirty="0">
                <a:solidFill>
                  <a:srgbClr val="FF0000"/>
                </a:solidFill>
              </a:rPr>
              <a:t>Business</a:t>
            </a:r>
          </a:p>
        </p:txBody>
      </p:sp>
      <p:sp>
        <p:nvSpPr>
          <p:cNvPr id="82" name="Communication"/>
          <p:cNvSpPr txBox="1"/>
          <p:nvPr/>
        </p:nvSpPr>
        <p:spPr>
          <a:xfrm rot="540000">
            <a:off x="4163543" y="5088500"/>
            <a:ext cx="3343018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 defTabSz="813816">
              <a:defRPr sz="3916">
                <a:solidFill>
                  <a:srgbClr val="51CE10"/>
                </a:solidFill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r>
              <a:rPr dirty="0"/>
              <a:t>Communication</a:t>
            </a:r>
          </a:p>
        </p:txBody>
      </p:sp>
      <p:sp>
        <p:nvSpPr>
          <p:cNvPr id="83" name="Maths"/>
          <p:cNvSpPr txBox="1"/>
          <p:nvPr/>
        </p:nvSpPr>
        <p:spPr>
          <a:xfrm rot="21540000">
            <a:off x="2374788" y="5795820"/>
            <a:ext cx="3203179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algn="ctr" defTabSz="886968">
              <a:defRPr sz="4268">
                <a:solidFill>
                  <a:srgbClr val="003300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sz="6000" dirty="0" err="1"/>
              <a:t>Maths</a:t>
            </a:r>
            <a:endParaRPr sz="6000" dirty="0"/>
          </a:p>
        </p:txBody>
      </p:sp>
      <p:sp>
        <p:nvSpPr>
          <p:cNvPr id="84" name="Musi Music"/>
          <p:cNvSpPr txBox="1"/>
          <p:nvPr/>
        </p:nvSpPr>
        <p:spPr>
          <a:xfrm rot="21480000">
            <a:off x="568726" y="4760345"/>
            <a:ext cx="3187447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/>
          <a:p>
            <a:pPr algn="ctr" defTabSz="850391">
              <a:defRPr sz="4092">
                <a:solidFill>
                  <a:srgbClr val="2712F7"/>
                </a:solidFill>
                <a:latin typeface="MusiSync"/>
                <a:ea typeface="MusiSync"/>
                <a:cs typeface="MusiSync"/>
                <a:sym typeface="MusiSync"/>
              </a:defRPr>
            </a:pPr>
            <a:r>
              <a:rPr sz="5400" dirty="0">
                <a:latin typeface="Impact"/>
                <a:ea typeface="Impact"/>
                <a:cs typeface="Impact"/>
                <a:sym typeface="Impact"/>
              </a:rPr>
              <a:t>Music</a:t>
            </a:r>
          </a:p>
        </p:txBody>
      </p:sp>
      <p:sp>
        <p:nvSpPr>
          <p:cNvPr id="85" name="Relationships"/>
          <p:cNvSpPr txBox="1"/>
          <p:nvPr/>
        </p:nvSpPr>
        <p:spPr>
          <a:xfrm rot="300000">
            <a:off x="3781821" y="2899521"/>
            <a:ext cx="3203179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defRPr sz="4400">
                <a:solidFill>
                  <a:srgbClr val="7F0988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rPr dirty="0">
                <a:solidFill>
                  <a:srgbClr val="E60FF9"/>
                </a:solidFill>
              </a:rPr>
              <a:t>Relationships</a:t>
            </a:r>
          </a:p>
        </p:txBody>
      </p:sp>
      <p:sp>
        <p:nvSpPr>
          <p:cNvPr id="86" name="Brexit"/>
          <p:cNvSpPr txBox="1"/>
          <p:nvPr/>
        </p:nvSpPr>
        <p:spPr>
          <a:xfrm rot="21240000">
            <a:off x="4302521" y="4375361"/>
            <a:ext cx="3203179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algn="ctr">
              <a:defRPr sz="4400">
                <a:solidFill>
                  <a:srgbClr val="1306A6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r>
              <a:rPr sz="9600" dirty="0"/>
              <a:t>Brexit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5" nodeType="afterEffect">
                                  <p:stCondLst>
                                    <p:cond delay="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" presetClass="entr" presetSubtype="0" fill="hold" grpId="6" nodeType="afterEffect">
                                  <p:stCondLst>
                                    <p:cond delay="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1" presetClass="entr" presetSubtype="0" fill="hold" grpId="7" nodeType="after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00"/>
                            </p:stCondLst>
                            <p:childTnLst>
                              <p:par>
                                <p:cTn id="27" presetID="1" presetClass="entr" presetSubtype="0" fill="hold" grpId="8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2" animBg="1" advAuto="0"/>
      <p:bldP spid="80" grpId="3" animBg="1" advAuto="0"/>
      <p:bldP spid="81" grpId="4" animBg="1" advAuto="0"/>
      <p:bldP spid="82" grpId="5" animBg="1" advAuto="0"/>
      <p:bldP spid="83" grpId="1" animBg="1" advAuto="0"/>
      <p:bldP spid="84" grpId="6" animBg="1" advAuto="0"/>
      <p:bldP spid="85" grpId="7" animBg="1" advAuto="0"/>
      <p:bldP spid="86" grpId="8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Jardin’s Principle: The Caveats"/>
          <p:cNvSpPr txBox="1">
            <a:spLocks noGrp="1"/>
          </p:cNvSpPr>
          <p:nvPr>
            <p:ph type="title"/>
          </p:nvPr>
        </p:nvSpPr>
        <p:spPr>
          <a:xfrm>
            <a:off x="393700" y="431800"/>
            <a:ext cx="7467600" cy="762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22959">
              <a:defRPr sz="3959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Jardin’s Principle: </a:t>
            </a:r>
            <a:r>
              <a:rPr lang="en-GB" dirty="0"/>
              <a:t>Complications</a:t>
            </a:r>
            <a:endParaRPr dirty="0"/>
          </a:p>
        </p:txBody>
      </p:sp>
      <p:sp>
        <p:nvSpPr>
          <p:cNvPr id="89" name="1"/>
          <p:cNvSpPr txBox="1"/>
          <p:nvPr/>
        </p:nvSpPr>
        <p:spPr>
          <a:xfrm>
            <a:off x="3232150" y="1422400"/>
            <a:ext cx="1790700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defRPr sz="4400" b="1">
                <a:solidFill>
                  <a:srgbClr val="FC060A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1</a:t>
            </a:r>
          </a:p>
        </p:txBody>
      </p:sp>
      <p:sp>
        <p:nvSpPr>
          <p:cNvPr id="90" name="‘Simplistic-obvious’…"/>
          <p:cNvSpPr txBox="1"/>
          <p:nvPr/>
        </p:nvSpPr>
        <p:spPr>
          <a:xfrm>
            <a:off x="1867316" y="2588165"/>
            <a:ext cx="4356210" cy="1713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800"/>
            </a:pPr>
            <a:r>
              <a:rPr dirty="0"/>
              <a:t>‘Simplistic-obvious’ </a:t>
            </a:r>
          </a:p>
          <a:p>
            <a:pPr algn="ctr">
              <a:defRPr sz="3800"/>
            </a:pPr>
            <a:r>
              <a:rPr sz="3100" dirty="0"/>
              <a:t>or</a:t>
            </a:r>
            <a:r>
              <a:rPr dirty="0"/>
              <a:t> </a:t>
            </a:r>
          </a:p>
          <a:p>
            <a:pPr algn="ctr">
              <a:defRPr sz="3800"/>
            </a:pPr>
            <a:r>
              <a:rPr dirty="0"/>
              <a:t>‘Simple-profound’?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1" animBg="1" advAuto="0"/>
      <p:bldP spid="89" grpId="2" animBg="1" advAuto="0"/>
      <p:bldP spid="90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Quiz:  Guru or Gardener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77240">
              <a:defRPr sz="3740">
                <a:solidFill>
                  <a:srgbClr val="0A1CFF"/>
                </a:solidFill>
              </a:defRPr>
            </a:pPr>
            <a:r>
              <a:t>Quiz: </a:t>
            </a:r>
            <a:br/>
            <a:r>
              <a:t>Guru or Gardener?</a:t>
            </a:r>
          </a:p>
        </p:txBody>
      </p:sp>
      <p:sp>
        <p:nvSpPr>
          <p:cNvPr id="93" name="Water is needed by all living things"/>
          <p:cNvSpPr txBox="1"/>
          <p:nvPr/>
        </p:nvSpPr>
        <p:spPr>
          <a:xfrm>
            <a:off x="838200" y="2286000"/>
            <a:ext cx="6781800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7200" indent="-457200">
              <a:spcBef>
                <a:spcPts val="1400"/>
              </a:spcBef>
              <a:buSzPct val="100000"/>
              <a:buAutoNum type="alphaLcParenR"/>
              <a:defRPr>
                <a:solidFill>
                  <a:srgbClr val="0033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Water is needed by all living things</a:t>
            </a:r>
          </a:p>
        </p:txBody>
      </p:sp>
      <p:sp>
        <p:nvSpPr>
          <p:cNvPr id="94" name="b) Remember to sharpen the saw"/>
          <p:cNvSpPr txBox="1"/>
          <p:nvPr/>
        </p:nvSpPr>
        <p:spPr>
          <a:xfrm>
            <a:off x="838200" y="3657600"/>
            <a:ext cx="6781800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0033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b) Remember to sharpen the saw</a:t>
            </a:r>
          </a:p>
        </p:txBody>
      </p:sp>
      <p:sp>
        <p:nvSpPr>
          <p:cNvPr id="95" name="c) When planning a pavement, think    about the drainage"/>
          <p:cNvSpPr txBox="1"/>
          <p:nvPr/>
        </p:nvSpPr>
        <p:spPr>
          <a:xfrm>
            <a:off x="838200" y="5105400"/>
            <a:ext cx="6781800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0033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c) When planning a pavement, think   	about the drainage</a:t>
            </a:r>
          </a:p>
        </p:txBody>
      </p:sp>
      <p:sp>
        <p:nvSpPr>
          <p:cNvPr id="96" name="Eric (the bloke who did my garden)"/>
          <p:cNvSpPr txBox="1"/>
          <p:nvPr/>
        </p:nvSpPr>
        <p:spPr>
          <a:xfrm>
            <a:off x="951130" y="6029865"/>
            <a:ext cx="632218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FF33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    Eric (the bloke who did my garden)</a:t>
            </a:r>
          </a:p>
        </p:txBody>
      </p:sp>
      <p:sp>
        <p:nvSpPr>
          <p:cNvPr id="97" name="Stephen Covey (business guru)"/>
          <p:cNvSpPr txBox="1"/>
          <p:nvPr/>
        </p:nvSpPr>
        <p:spPr>
          <a:xfrm>
            <a:off x="1489962" y="4272279"/>
            <a:ext cx="5244516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FF33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Stephen Covey (business guru)</a:t>
            </a:r>
          </a:p>
        </p:txBody>
      </p:sp>
      <p:sp>
        <p:nvSpPr>
          <p:cNvPr id="98" name="Edward de Bono (thinking guru)"/>
          <p:cNvSpPr txBox="1"/>
          <p:nvPr/>
        </p:nvSpPr>
        <p:spPr>
          <a:xfrm>
            <a:off x="1426338" y="2868929"/>
            <a:ext cx="5371764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FF33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Edward de Bono (thinking guru)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1" animBg="1" advAuto="0"/>
      <p:bldP spid="94" grpId="2" animBg="1" advAuto="0"/>
      <p:bldP spid="95" grpId="3" animBg="1" advAuto="0"/>
      <p:bldP spid="96" grpId="6" animBg="1" advAuto="0"/>
      <p:bldP spid="97" grpId="5" animBg="1" advAuto="0"/>
      <p:bldP spid="98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Jardin’s Principle: The Caveats"/>
          <p:cNvSpPr txBox="1">
            <a:spLocks noGrp="1"/>
          </p:cNvSpPr>
          <p:nvPr>
            <p:ph type="title"/>
          </p:nvPr>
        </p:nvSpPr>
        <p:spPr>
          <a:xfrm>
            <a:off x="393700" y="431800"/>
            <a:ext cx="7467600" cy="762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22959">
              <a:defRPr sz="3959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Jardin’s Principle: </a:t>
            </a:r>
            <a:r>
              <a:rPr lang="en-GB" dirty="0"/>
              <a:t>Complications</a:t>
            </a:r>
            <a:endParaRPr dirty="0"/>
          </a:p>
        </p:txBody>
      </p:sp>
      <p:sp>
        <p:nvSpPr>
          <p:cNvPr id="101" name="2"/>
          <p:cNvSpPr txBox="1"/>
          <p:nvPr/>
        </p:nvSpPr>
        <p:spPr>
          <a:xfrm>
            <a:off x="3232150" y="1422400"/>
            <a:ext cx="1790700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defRPr sz="4400" b="1">
                <a:solidFill>
                  <a:srgbClr val="FC060A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2</a:t>
            </a:r>
          </a:p>
        </p:txBody>
      </p:sp>
      <p:sp>
        <p:nvSpPr>
          <p:cNvPr id="102" name="‘Complicated-Sophisticated’…"/>
          <p:cNvSpPr txBox="1"/>
          <p:nvPr/>
        </p:nvSpPr>
        <p:spPr>
          <a:xfrm>
            <a:off x="1091500" y="2537365"/>
            <a:ext cx="6072000" cy="1167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800"/>
            </a:pPr>
            <a:r>
              <a:t>‘Complicated-Sophisticated’</a:t>
            </a:r>
          </a:p>
          <a:p>
            <a:pPr algn="ctr">
              <a:defRPr sz="3800"/>
            </a:pPr>
            <a:r>
              <a:t>believe they’re top level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“…with its duple metre, almost hypnotic beat, pentatonic melody, 32-bar song form and tonic-mediant tonal relationship, its text concerns adolescent love and has a quasi-ritualistic ‘yeah, yeah, yeah’ refrain.”"/>
          <p:cNvSpPr txBox="1"/>
          <p:nvPr/>
        </p:nvSpPr>
        <p:spPr>
          <a:xfrm>
            <a:off x="1066800" y="1600200"/>
            <a:ext cx="5791200" cy="302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dirty="0"/>
              <a:t>“…with its duple </a:t>
            </a:r>
            <a:r>
              <a:rPr dirty="0" err="1"/>
              <a:t>metre</a:t>
            </a:r>
            <a:r>
              <a:rPr dirty="0"/>
              <a:t>, almost hypnotic beat, pentatonic melody, 32-bar song form and tonic-</a:t>
            </a:r>
            <a:r>
              <a:rPr dirty="0" err="1"/>
              <a:t>mediant</a:t>
            </a:r>
            <a:r>
              <a:rPr dirty="0"/>
              <a:t> tonal relationship, its text concerns adolescent love and has a quasi-ritualistic ‘yeah, yeah, yeah’ refrain.”</a:t>
            </a:r>
          </a:p>
        </p:txBody>
      </p:sp>
      <p:sp>
        <p:nvSpPr>
          <p:cNvPr id="105" name="Grove Dictionary of Music"/>
          <p:cNvSpPr txBox="1"/>
          <p:nvPr/>
        </p:nvSpPr>
        <p:spPr>
          <a:xfrm>
            <a:off x="3352800" y="5029200"/>
            <a:ext cx="4038600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Grove Dictionary of Music</a:t>
            </a:r>
          </a:p>
        </p:txBody>
      </p:sp>
      <p:sp>
        <p:nvSpPr>
          <p:cNvPr id="106" name="She Loves You’ - The Beatles"/>
          <p:cNvSpPr txBox="1"/>
          <p:nvPr/>
        </p:nvSpPr>
        <p:spPr>
          <a:xfrm>
            <a:off x="1900560" y="710133"/>
            <a:ext cx="5342881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>
                <a:solidFill>
                  <a:srgbClr val="090CFF"/>
                </a:solidFill>
              </a:defRPr>
            </a:lvl1pPr>
          </a:lstStyle>
          <a:p>
            <a:r>
              <a:t>She Loves You’ - The Beatles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Jardin’s Principle: The Caveats"/>
          <p:cNvSpPr txBox="1">
            <a:spLocks noGrp="1"/>
          </p:cNvSpPr>
          <p:nvPr>
            <p:ph type="title"/>
          </p:nvPr>
        </p:nvSpPr>
        <p:spPr>
          <a:xfrm>
            <a:off x="393700" y="431800"/>
            <a:ext cx="7467600" cy="762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22959">
              <a:defRPr sz="3959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Jardin’s Principle: </a:t>
            </a:r>
            <a:r>
              <a:rPr lang="en-GB" dirty="0"/>
              <a:t>Complications</a:t>
            </a:r>
            <a:endParaRPr dirty="0"/>
          </a:p>
        </p:txBody>
      </p:sp>
      <p:sp>
        <p:nvSpPr>
          <p:cNvPr id="109" name="3"/>
          <p:cNvSpPr txBox="1"/>
          <p:nvPr/>
        </p:nvSpPr>
        <p:spPr>
          <a:xfrm>
            <a:off x="3232150" y="1422400"/>
            <a:ext cx="1790700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defRPr sz="4400" b="1">
                <a:solidFill>
                  <a:srgbClr val="FC060A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3</a:t>
            </a:r>
          </a:p>
        </p:txBody>
      </p:sp>
      <p:sp>
        <p:nvSpPr>
          <p:cNvPr id="110" name="You are probably wrong…"/>
          <p:cNvSpPr txBox="1"/>
          <p:nvPr/>
        </p:nvSpPr>
        <p:spPr>
          <a:xfrm>
            <a:off x="1091500" y="2537365"/>
            <a:ext cx="6072000" cy="1167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800"/>
            </a:pPr>
            <a:r>
              <a:rPr dirty="0"/>
              <a:t>You are probably wrong</a:t>
            </a:r>
          </a:p>
          <a:p>
            <a:pPr algn="ctr">
              <a:defRPr sz="3800"/>
            </a:pPr>
            <a:r>
              <a:rPr dirty="0"/>
              <a:t>about the level you’re 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1" animBg="1" advAuto="0"/>
    </p:bldLst>
  </p:timing>
</p:sld>
</file>

<file path=ppt/theme/theme1.xml><?xml version="1.0" encoding="utf-8"?>
<a:theme xmlns:a="http://schemas.openxmlformats.org/drawingml/2006/main" name="Bamboo">
  <a:themeElements>
    <a:clrScheme name="Bambo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00"/>
      </a:accent1>
      <a:accent2>
        <a:srgbClr val="CC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amboo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ambo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amboo">
  <a:themeElements>
    <a:clrScheme name="Bambo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00"/>
      </a:accent1>
      <a:accent2>
        <a:srgbClr val="CC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amboo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ambo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245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American Typewriter</vt:lpstr>
      <vt:lpstr>Arial</vt:lpstr>
      <vt:lpstr>Arial Black</vt:lpstr>
      <vt:lpstr>Baskerville</vt:lpstr>
      <vt:lpstr>Bradley Hand ITC TT-Bold</vt:lpstr>
      <vt:lpstr>Copperplate</vt:lpstr>
      <vt:lpstr>DIN Condensed</vt:lpstr>
      <vt:lpstr>Helvetica Neue</vt:lpstr>
      <vt:lpstr>Impact</vt:lpstr>
      <vt:lpstr>Snell Roundhand Bold</vt:lpstr>
      <vt:lpstr>Times New Roman</vt:lpstr>
      <vt:lpstr>Wingdings</vt:lpstr>
      <vt:lpstr>Bamboo</vt:lpstr>
      <vt:lpstr>Jardin’s Principle</vt:lpstr>
      <vt:lpstr>Understanding</vt:lpstr>
      <vt:lpstr>Understanding</vt:lpstr>
      <vt:lpstr>Jardin’s Principle</vt:lpstr>
      <vt:lpstr>Jardin’s Principle: Complications</vt:lpstr>
      <vt:lpstr>Quiz:  Guru or Gardener?</vt:lpstr>
      <vt:lpstr>Jardin’s Principle: Complications</vt:lpstr>
      <vt:lpstr>PowerPoint Presentation</vt:lpstr>
      <vt:lpstr>Jardin’s Principle: Complications</vt:lpstr>
      <vt:lpstr>Jardin’s Principle: Complications</vt:lpstr>
      <vt:lpstr>Jardin’s Principle: Complications</vt:lpstr>
      <vt:lpstr>Jardin’s Principle: Complications</vt:lpstr>
      <vt:lpstr>Jardin’s Principle</vt:lpstr>
      <vt:lpstr>Stigler’s Law</vt:lpstr>
      <vt:lpstr>Jardin’s Principle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Jardin’s Principle</dc:title>
  <cp:lastModifiedBy>Sam Holloway</cp:lastModifiedBy>
  <cp:revision>2</cp:revision>
  <dcterms:modified xsi:type="dcterms:W3CDTF">2019-11-30T12:03:26Z</dcterms:modified>
</cp:coreProperties>
</file>