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3B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7CEC53-8B01-4FEA-9524-F353C310098C}" v="4" dt="2020-11-20T00:41:06.7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70270" autoAdjust="0"/>
  </p:normalViewPr>
  <p:slideViewPr>
    <p:cSldViewPr snapToGrid="0">
      <p:cViewPr varScale="1">
        <p:scale>
          <a:sx n="76" d="100"/>
          <a:sy n="76" d="100"/>
        </p:scale>
        <p:origin x="181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in Harris" userId="521ef99f1b324ea8" providerId="LiveId" clId="{DB7CEC53-8B01-4FEA-9524-F353C310098C}"/>
    <pc:docChg chg="undo custSel addSld modSld modShowInfo">
      <pc:chgData name="Martin Harris" userId="521ef99f1b324ea8" providerId="LiveId" clId="{DB7CEC53-8B01-4FEA-9524-F353C310098C}" dt="2020-11-24T23:10:19.548" v="1780" actId="20577"/>
      <pc:docMkLst>
        <pc:docMk/>
      </pc:docMkLst>
      <pc:sldChg chg="modSp mod modNotesTx">
        <pc:chgData name="Martin Harris" userId="521ef99f1b324ea8" providerId="LiveId" clId="{DB7CEC53-8B01-4FEA-9524-F353C310098C}" dt="2020-11-24T23:10:08.316" v="1776" actId="20577"/>
        <pc:sldMkLst>
          <pc:docMk/>
          <pc:sldMk cId="210370126" sldId="256"/>
        </pc:sldMkLst>
        <pc:spChg chg="mod">
          <ac:chgData name="Martin Harris" userId="521ef99f1b324ea8" providerId="LiveId" clId="{DB7CEC53-8B01-4FEA-9524-F353C310098C}" dt="2020-11-20T00:42:26.988" v="146" actId="20577"/>
          <ac:spMkLst>
            <pc:docMk/>
            <pc:sldMk cId="210370126" sldId="256"/>
            <ac:spMk id="2" creationId="{0358B096-A82E-4DB9-B8F1-98FA04C1C7BA}"/>
          </ac:spMkLst>
        </pc:spChg>
      </pc:sldChg>
      <pc:sldChg chg="modNotesTx">
        <pc:chgData name="Martin Harris" userId="521ef99f1b324ea8" providerId="LiveId" clId="{DB7CEC53-8B01-4FEA-9524-F353C310098C}" dt="2020-11-24T23:10:05.019" v="1775" actId="20577"/>
        <pc:sldMkLst>
          <pc:docMk/>
          <pc:sldMk cId="2350927397" sldId="257"/>
        </pc:sldMkLst>
      </pc:sldChg>
      <pc:sldChg chg="modSp mod modNotesTx">
        <pc:chgData name="Martin Harris" userId="521ef99f1b324ea8" providerId="LiveId" clId="{DB7CEC53-8B01-4FEA-9524-F353C310098C}" dt="2020-11-24T23:10:11.285" v="1777" actId="20577"/>
        <pc:sldMkLst>
          <pc:docMk/>
          <pc:sldMk cId="2463847147" sldId="258"/>
        </pc:sldMkLst>
        <pc:spChg chg="mod">
          <ac:chgData name="Martin Harris" userId="521ef99f1b324ea8" providerId="LiveId" clId="{DB7CEC53-8B01-4FEA-9524-F353C310098C}" dt="2020-11-20T00:42:38.820" v="151" actId="20577"/>
          <ac:spMkLst>
            <pc:docMk/>
            <pc:sldMk cId="2463847147" sldId="258"/>
            <ac:spMk id="2" creationId="{9AE62BCD-1B20-497D-A0E7-86CBCD3BF5A8}"/>
          </ac:spMkLst>
        </pc:spChg>
        <pc:spChg chg="mod">
          <ac:chgData name="Martin Harris" userId="521ef99f1b324ea8" providerId="LiveId" clId="{DB7CEC53-8B01-4FEA-9524-F353C310098C}" dt="2020-11-20T00:47:15.008" v="761" actId="20577"/>
          <ac:spMkLst>
            <pc:docMk/>
            <pc:sldMk cId="2463847147" sldId="258"/>
            <ac:spMk id="3" creationId="{399152BC-A174-4830-B275-4EE38773A553}"/>
          </ac:spMkLst>
        </pc:spChg>
        <pc:spChg chg="mod">
          <ac:chgData name="Martin Harris" userId="521ef99f1b324ea8" providerId="LiveId" clId="{DB7CEC53-8B01-4FEA-9524-F353C310098C}" dt="2020-11-20T00:38:43.389" v="65" actId="20577"/>
          <ac:spMkLst>
            <pc:docMk/>
            <pc:sldMk cId="2463847147" sldId="258"/>
            <ac:spMk id="12" creationId="{7E680E47-F1A0-4DCE-9E68-D57C68AAC8D7}"/>
          </ac:spMkLst>
        </pc:spChg>
      </pc:sldChg>
      <pc:sldChg chg="modSp mod modNotesTx">
        <pc:chgData name="Martin Harris" userId="521ef99f1b324ea8" providerId="LiveId" clId="{DB7CEC53-8B01-4FEA-9524-F353C310098C}" dt="2020-11-24T23:10:13.862" v="1778" actId="20577"/>
        <pc:sldMkLst>
          <pc:docMk/>
          <pc:sldMk cId="2093216149" sldId="259"/>
        </pc:sldMkLst>
        <pc:spChg chg="mod">
          <ac:chgData name="Martin Harris" userId="521ef99f1b324ea8" providerId="LiveId" clId="{DB7CEC53-8B01-4FEA-9524-F353C310098C}" dt="2020-11-20T00:42:48.271" v="156" actId="20577"/>
          <ac:spMkLst>
            <pc:docMk/>
            <pc:sldMk cId="2093216149" sldId="259"/>
            <ac:spMk id="2" creationId="{9AE62BCD-1B20-497D-A0E7-86CBCD3BF5A8}"/>
          </ac:spMkLst>
        </pc:spChg>
      </pc:sldChg>
      <pc:sldChg chg="modSp mod modNotesTx">
        <pc:chgData name="Martin Harris" userId="521ef99f1b324ea8" providerId="LiveId" clId="{DB7CEC53-8B01-4FEA-9524-F353C310098C}" dt="2020-11-24T23:10:16.814" v="1779" actId="20577"/>
        <pc:sldMkLst>
          <pc:docMk/>
          <pc:sldMk cId="3501387876" sldId="260"/>
        </pc:sldMkLst>
        <pc:spChg chg="mod">
          <ac:chgData name="Martin Harris" userId="521ef99f1b324ea8" providerId="LiveId" clId="{DB7CEC53-8B01-4FEA-9524-F353C310098C}" dt="2020-11-20T00:42:54.590" v="157" actId="20577"/>
          <ac:spMkLst>
            <pc:docMk/>
            <pc:sldMk cId="3501387876" sldId="260"/>
            <ac:spMk id="2" creationId="{D57265AD-ABDD-47A1-BAB5-068D58E919C0}"/>
          </ac:spMkLst>
        </pc:spChg>
      </pc:sldChg>
      <pc:sldChg chg="addSp delSp modSp add mod modNotesTx">
        <pc:chgData name="Martin Harris" userId="521ef99f1b324ea8" providerId="LiveId" clId="{DB7CEC53-8B01-4FEA-9524-F353C310098C}" dt="2020-11-24T23:10:19.548" v="1780" actId="20577"/>
        <pc:sldMkLst>
          <pc:docMk/>
          <pc:sldMk cId="2206291176" sldId="261"/>
        </pc:sldMkLst>
        <pc:spChg chg="mod">
          <ac:chgData name="Martin Harris" userId="521ef99f1b324ea8" providerId="LiveId" clId="{DB7CEC53-8B01-4FEA-9524-F353C310098C}" dt="2020-11-20T00:29:46.458" v="14" actId="20577"/>
          <ac:spMkLst>
            <pc:docMk/>
            <pc:sldMk cId="2206291176" sldId="261"/>
            <ac:spMk id="2" creationId="{D57265AD-ABDD-47A1-BAB5-068D58E919C0}"/>
          </ac:spMkLst>
        </pc:spChg>
        <pc:spChg chg="del">
          <ac:chgData name="Martin Harris" userId="521ef99f1b324ea8" providerId="LiveId" clId="{DB7CEC53-8B01-4FEA-9524-F353C310098C}" dt="2020-11-20T00:29:49.507" v="15" actId="478"/>
          <ac:spMkLst>
            <pc:docMk/>
            <pc:sldMk cId="2206291176" sldId="261"/>
            <ac:spMk id="3" creationId="{EA62B310-5F06-48AC-B595-37F0013C3D38}"/>
          </ac:spMkLst>
        </pc:spChg>
        <pc:spChg chg="add del mod">
          <ac:chgData name="Martin Harris" userId="521ef99f1b324ea8" providerId="LiveId" clId="{DB7CEC53-8B01-4FEA-9524-F353C310098C}" dt="2020-11-20T00:35:55.941" v="16"/>
          <ac:spMkLst>
            <pc:docMk/>
            <pc:sldMk cId="2206291176" sldId="261"/>
            <ac:spMk id="6" creationId="{3A33E58E-604D-468B-A842-1A34B8232C7F}"/>
          </ac:spMkLst>
        </pc:spChg>
        <pc:spChg chg="add mod">
          <ac:chgData name="Martin Harris" userId="521ef99f1b324ea8" providerId="LiveId" clId="{DB7CEC53-8B01-4FEA-9524-F353C310098C}" dt="2020-11-20T00:36:35.488" v="23" actId="208"/>
          <ac:spMkLst>
            <pc:docMk/>
            <pc:sldMk cId="2206291176" sldId="261"/>
            <ac:spMk id="9" creationId="{4A5DA20B-0239-4643-A320-2C2D7895185D}"/>
          </ac:spMkLst>
        </pc:spChg>
        <pc:picChg chg="add mod modCrop">
          <ac:chgData name="Martin Harris" userId="521ef99f1b324ea8" providerId="LiveId" clId="{DB7CEC53-8B01-4FEA-9524-F353C310098C}" dt="2020-11-20T00:40:19.473" v="68" actId="732"/>
          <ac:picMkLst>
            <pc:docMk/>
            <pc:sldMk cId="2206291176" sldId="261"/>
            <ac:picMk id="8" creationId="{3164B855-C08B-4197-93C3-F0671DD519B4}"/>
          </ac:picMkLst>
        </pc:picChg>
      </pc:sldChg>
      <pc:sldChg chg="addSp delSp modSp add mod">
        <pc:chgData name="Martin Harris" userId="521ef99f1b324ea8" providerId="LiveId" clId="{DB7CEC53-8B01-4FEA-9524-F353C310098C}" dt="2020-11-20T00:41:56.641" v="144" actId="122"/>
        <pc:sldMkLst>
          <pc:docMk/>
          <pc:sldMk cId="41752056" sldId="262"/>
        </pc:sldMkLst>
        <pc:spChg chg="mod">
          <ac:chgData name="Martin Harris" userId="521ef99f1b324ea8" providerId="LiveId" clId="{DB7CEC53-8B01-4FEA-9524-F353C310098C}" dt="2020-11-20T00:40:59.621" v="76" actId="20577"/>
          <ac:spMkLst>
            <pc:docMk/>
            <pc:sldMk cId="41752056" sldId="262"/>
            <ac:spMk id="2" creationId="{D57265AD-ABDD-47A1-BAB5-068D58E919C0}"/>
          </ac:spMkLst>
        </pc:spChg>
        <pc:spChg chg="add del mod">
          <ac:chgData name="Martin Harris" userId="521ef99f1b324ea8" providerId="LiveId" clId="{DB7CEC53-8B01-4FEA-9524-F353C310098C}" dt="2020-11-20T00:40:41.898" v="71" actId="478"/>
          <ac:spMkLst>
            <pc:docMk/>
            <pc:sldMk cId="41752056" sldId="262"/>
            <ac:spMk id="5" creationId="{8B20FF73-D884-4969-A156-4A8F41F54988}"/>
          </ac:spMkLst>
        </pc:spChg>
        <pc:spChg chg="add mod">
          <ac:chgData name="Martin Harris" userId="521ef99f1b324ea8" providerId="LiveId" clId="{DB7CEC53-8B01-4FEA-9524-F353C310098C}" dt="2020-11-20T00:41:56.641" v="144" actId="122"/>
          <ac:spMkLst>
            <pc:docMk/>
            <pc:sldMk cId="41752056" sldId="262"/>
            <ac:spMk id="6" creationId="{7275EF4C-E1CF-4016-BF6D-C4303800752B}"/>
          </ac:spMkLst>
        </pc:spChg>
        <pc:spChg chg="del">
          <ac:chgData name="Martin Harris" userId="521ef99f1b324ea8" providerId="LiveId" clId="{DB7CEC53-8B01-4FEA-9524-F353C310098C}" dt="2020-11-20T00:40:50.021" v="73" actId="478"/>
          <ac:spMkLst>
            <pc:docMk/>
            <pc:sldMk cId="41752056" sldId="262"/>
            <ac:spMk id="9" creationId="{4A5DA20B-0239-4643-A320-2C2D7895185D}"/>
          </ac:spMkLst>
        </pc:spChg>
        <pc:picChg chg="del">
          <ac:chgData name="Martin Harris" userId="521ef99f1b324ea8" providerId="LiveId" clId="{DB7CEC53-8B01-4FEA-9524-F353C310098C}" dt="2020-11-20T00:40:38.687" v="70" actId="478"/>
          <ac:picMkLst>
            <pc:docMk/>
            <pc:sldMk cId="41752056" sldId="262"/>
            <ac:picMk id="8" creationId="{3164B855-C08B-4197-93C3-F0671DD519B4}"/>
          </ac:picMkLst>
        </pc:picChg>
        <pc:cxnChg chg="del">
          <ac:chgData name="Martin Harris" userId="521ef99f1b324ea8" providerId="LiveId" clId="{DB7CEC53-8B01-4FEA-9524-F353C310098C}" dt="2020-11-20T00:40:44.765" v="72" actId="478"/>
          <ac:cxnSpMkLst>
            <pc:docMk/>
            <pc:sldMk cId="41752056" sldId="262"/>
            <ac:cxnSpMk id="4" creationId="{5564B5A2-FD75-41C9-A93E-F90733FB0367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C7D48E-56BC-46F3-AD04-4C0FF5EA04D2}" type="datetimeFigureOut">
              <a:rPr lang="en-GB" smtClean="0"/>
              <a:t>24/11/2020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C9E8E4-A89A-47B3-9306-4828BC5E40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0179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C9E8E4-A89A-47B3-9306-4828BC5E402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78099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C9E8E4-A89A-47B3-9306-4828BC5E402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037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C9E8E4-A89A-47B3-9306-4828BC5E402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0746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C9E8E4-A89A-47B3-9306-4828BC5E402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84502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C9E8E4-A89A-47B3-9306-4828BC5E402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91497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C9E8E4-A89A-47B3-9306-4828BC5E402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15577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11/24/2020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11/24/2020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11/24/2020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11/24/2020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11/24/2020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11/24/2020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11/24/2020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11/24/2020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11/24/2020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11/24/2020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8B096-A82E-4DB9-B8F1-98FA04C1C7B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An Unappreciated Result and a Folding Puzzle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43D257-6055-41CD-A1C2-4D924E87D8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Martin Harris, Online MathsJam Conference 2020</a:t>
            </a:r>
          </a:p>
        </p:txBody>
      </p:sp>
    </p:spTree>
    <p:extLst>
      <p:ext uri="{BB962C8B-B14F-4D97-AF65-F5344CB8AC3E}">
        <p14:creationId xmlns:p14="http://schemas.microsoft.com/office/powerpoint/2010/main" val="210370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265AD-ABDD-47A1-BAB5-068D58E91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Unappreciated Result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62B310-5F06-48AC-B595-37F0013C3D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188525"/>
          </a:xfrm>
        </p:spPr>
        <p:txBody>
          <a:bodyPr>
            <a:normAutofit/>
          </a:bodyPr>
          <a:lstStyle/>
          <a:p>
            <a:pPr marL="0" marR="0" indent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841875" algn="r"/>
                <a:tab pos="5024438" algn="ctr"/>
                <a:tab pos="5199063" algn="l"/>
              </a:tabLst>
            </a:pPr>
            <a:r>
              <a:rPr lang="es-ES" sz="1800" kern="1400" dirty="0">
                <a:ln>
                  <a:noFill/>
                </a:ln>
                <a:effectLst/>
              </a:rPr>
              <a:t>	P + Q + R	=	180°</a:t>
            </a:r>
          </a:p>
          <a:p>
            <a:pPr marL="0" marR="0" indent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841875" algn="r"/>
                <a:tab pos="5024438" algn="ctr"/>
                <a:tab pos="5199063" algn="l"/>
              </a:tabLst>
            </a:pPr>
            <a:r>
              <a:rPr lang="es-ES" sz="1800" kern="1400" dirty="0">
                <a:ln>
                  <a:noFill/>
                </a:ln>
                <a:effectLst/>
              </a:rPr>
              <a:t>	P + Q</a:t>
            </a:r>
            <a:r>
              <a:rPr lang="es-ES" kern="1400" dirty="0"/>
              <a:t>	</a:t>
            </a:r>
            <a:r>
              <a:rPr lang="es-ES" sz="1800" kern="1400" dirty="0">
                <a:ln>
                  <a:noFill/>
                </a:ln>
                <a:effectLst/>
              </a:rPr>
              <a:t>=	180° - R</a:t>
            </a:r>
          </a:p>
          <a:p>
            <a:pPr marL="0" marR="0" indent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841875" algn="r"/>
                <a:tab pos="5024438" algn="ctr"/>
                <a:tab pos="5199063" algn="l"/>
              </a:tabLst>
            </a:pPr>
            <a:r>
              <a:rPr lang="es-ES" sz="1800" kern="1400" dirty="0">
                <a:ln>
                  <a:noFill/>
                </a:ln>
                <a:effectLst/>
              </a:rPr>
              <a:t>	tan( P + Q )	=	tan( 180° - R )</a:t>
            </a:r>
          </a:p>
          <a:p>
            <a:pPr marL="0" marR="0" indent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841875" algn="r"/>
                <a:tab pos="5024438" algn="ctr"/>
                <a:tab pos="5199063" algn="l"/>
              </a:tabLst>
            </a:pPr>
            <a:r>
              <a:rPr lang="es-ES" sz="1800" kern="1400" dirty="0">
                <a:ln>
                  <a:noFill/>
                </a:ln>
                <a:effectLst/>
              </a:rPr>
              <a:t>	 </a:t>
            </a:r>
            <a:r>
              <a:rPr lang="es-ES" kern="1400" dirty="0">
                <a:ln>
                  <a:noFill/>
                </a:ln>
                <a:effectLst/>
              </a:rPr>
              <a:t>tan(P) + tan(Q)	=	-tan(R)</a:t>
            </a:r>
          </a:p>
          <a:p>
            <a:pPr marL="0" marR="0" indent="0" algn="l">
              <a:spcBef>
                <a:spcPts val="0"/>
              </a:spcBef>
              <a:spcAft>
                <a:spcPts val="0"/>
              </a:spcAft>
              <a:buNone/>
              <a:tabLst>
                <a:tab pos="4841875" algn="r"/>
                <a:tab pos="5024438" algn="ctr"/>
                <a:tab pos="5199063" algn="l"/>
              </a:tabLst>
            </a:pPr>
            <a:r>
              <a:rPr lang="es-ES" kern="1400" dirty="0">
                <a:ln>
                  <a:noFill/>
                </a:ln>
                <a:effectLst/>
              </a:rPr>
              <a:t>	1 - tan(P).tan(Q)</a:t>
            </a:r>
          </a:p>
          <a:p>
            <a:pPr marL="0" marR="0" indent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841875" algn="r"/>
                <a:tab pos="5024438" algn="ctr"/>
                <a:tab pos="5199063" algn="l"/>
              </a:tabLst>
            </a:pPr>
            <a:r>
              <a:rPr lang="es-ES" sz="1800" kern="1400" dirty="0">
                <a:ln>
                  <a:noFill/>
                </a:ln>
                <a:effectLst/>
              </a:rPr>
              <a:t>	tan(P) + tan(Q)	=	-tan(R) + tan(P).tan(Q).tan(R)</a:t>
            </a:r>
          </a:p>
          <a:p>
            <a:pPr marL="0" marR="0" indent="0" algn="l">
              <a:lnSpc>
                <a:spcPct val="200000"/>
              </a:lnSpc>
              <a:spcBef>
                <a:spcPts val="0"/>
              </a:spcBef>
              <a:spcAft>
                <a:spcPts val="600"/>
              </a:spcAft>
              <a:buNone/>
              <a:tabLst>
                <a:tab pos="4841875" algn="r"/>
                <a:tab pos="5024438" algn="ctr"/>
                <a:tab pos="5199063" algn="l"/>
              </a:tabLst>
            </a:pPr>
            <a:r>
              <a:rPr lang="es-ES" sz="1800" kern="1400" dirty="0">
                <a:ln>
                  <a:noFill/>
                </a:ln>
                <a:effectLst/>
              </a:rPr>
              <a:t>	</a:t>
            </a:r>
            <a:r>
              <a:rPr lang="es-ES" b="1" dirty="0"/>
              <a:t>tan(P) + tan(Q) + tan(R)	=	tan(P).tan(Q).tan(R)</a:t>
            </a:r>
            <a:endParaRPr lang="en-GB" b="1" u="sng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BE5E310-76C2-41EF-BF34-CEECD6F41E34}"/>
              </a:ext>
            </a:extLst>
          </p:cNvPr>
          <p:cNvCxnSpPr/>
          <p:nvPr/>
        </p:nvCxnSpPr>
        <p:spPr>
          <a:xfrm>
            <a:off x="3914775" y="4724400"/>
            <a:ext cx="185737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09273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62BCD-1B20-497D-A0E7-86CBCD3BF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Folding Puzzle (I)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9152BC-A174-4830-B275-4EE38773A5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4580602" cy="3636511"/>
          </a:xfrm>
        </p:spPr>
        <p:txBody>
          <a:bodyPr/>
          <a:lstStyle/>
          <a:p>
            <a:r>
              <a:rPr lang="en-GB" dirty="0"/>
              <a:t>Take a square of paper, and fold from the midpoint of the top to the bottom left corner. What is the ratio of the sides of the triangle below this line?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E9F03E8-F43C-41DC-956A-8605AC23F5C8}"/>
              </a:ext>
            </a:extLst>
          </p:cNvPr>
          <p:cNvSpPr/>
          <p:nvPr/>
        </p:nvSpPr>
        <p:spPr>
          <a:xfrm>
            <a:off x="6174377" y="2229394"/>
            <a:ext cx="3600000" cy="3600000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D5D067A8-DD3E-4AF7-A98F-167DB2E2F0B5}"/>
              </a:ext>
            </a:extLst>
          </p:cNvPr>
          <p:cNvSpPr/>
          <p:nvPr/>
        </p:nvSpPr>
        <p:spPr>
          <a:xfrm rot="13992584">
            <a:off x="6193427" y="2219263"/>
            <a:ext cx="1800000" cy="36000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AD89D04B-20C5-4822-AFA8-466CB4E8D12E}"/>
              </a:ext>
            </a:extLst>
          </p:cNvPr>
          <p:cNvSpPr>
            <a:spLocks/>
          </p:cNvSpPr>
          <p:nvPr/>
        </p:nvSpPr>
        <p:spPr>
          <a:xfrm flipV="1">
            <a:off x="6174377" y="2224327"/>
            <a:ext cx="1800000" cy="3600000"/>
          </a:xfrm>
          <a:prstGeom prst="rtTriangl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ight Triangle 7">
            <a:extLst>
              <a:ext uri="{FF2B5EF4-FFF2-40B4-BE49-F238E27FC236}">
                <a16:creationId xmlns:a16="http://schemas.microsoft.com/office/drawing/2014/main" id="{A3441490-FBD0-497B-8BD8-D30431661511}"/>
              </a:ext>
            </a:extLst>
          </p:cNvPr>
          <p:cNvSpPr/>
          <p:nvPr/>
        </p:nvSpPr>
        <p:spPr>
          <a:xfrm flipH="1">
            <a:off x="6174375" y="3667126"/>
            <a:ext cx="2899549" cy="2150886"/>
          </a:xfrm>
          <a:prstGeom prst="rtTriangle">
            <a:avLst/>
          </a:prstGeom>
          <a:noFill/>
          <a:ln w="38100">
            <a:solidFill>
              <a:schemeClr val="bg1">
                <a:lumMod val="65000"/>
                <a:lumOff val="3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Curved Left 9">
            <a:extLst>
              <a:ext uri="{FF2B5EF4-FFF2-40B4-BE49-F238E27FC236}">
                <a16:creationId xmlns:a16="http://schemas.microsoft.com/office/drawing/2014/main" id="{51733F60-D2DC-426D-ABED-3ECB66AF2C0F}"/>
              </a:ext>
            </a:extLst>
          </p:cNvPr>
          <p:cNvSpPr/>
          <p:nvPr/>
        </p:nvSpPr>
        <p:spPr>
          <a:xfrm rot="18405945">
            <a:off x="7336692" y="1730014"/>
            <a:ext cx="494798" cy="2819400"/>
          </a:xfrm>
          <a:prstGeom prst="curvedLeftArrow">
            <a:avLst>
              <a:gd name="adj1" fmla="val 50000"/>
              <a:gd name="adj2" fmla="val 127747"/>
              <a:gd name="adj3" fmla="val 33438"/>
            </a:avLst>
          </a:prstGeom>
          <a:solidFill>
            <a:schemeClr val="bg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6705FBA-B560-4008-B50A-47BB75831069}"/>
              </a:ext>
            </a:extLst>
          </p:cNvPr>
          <p:cNvSpPr txBox="1"/>
          <p:nvPr/>
        </p:nvSpPr>
        <p:spPr>
          <a:xfrm>
            <a:off x="8051912" y="4606266"/>
            <a:ext cx="9770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E680E47-F1A0-4DCE-9E68-D57C68AAC8D7}"/>
              </a:ext>
            </a:extLst>
          </p:cNvPr>
          <p:cNvSpPr txBox="1"/>
          <p:nvPr/>
        </p:nvSpPr>
        <p:spPr>
          <a:xfrm>
            <a:off x="164206" y="6301222"/>
            <a:ext cx="7665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i="1" dirty="0"/>
              <a:t>Hat tip to Martin Whitworth, who first showed me this on an online MathsJam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63847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62BCD-1B20-497D-A0E7-86CBCD3BF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Folding Puzzle (II)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9152BC-A174-4830-B275-4EE38773A5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4580602" cy="3636511"/>
          </a:xfrm>
        </p:spPr>
        <p:txBody>
          <a:bodyPr/>
          <a:lstStyle/>
          <a:p>
            <a:r>
              <a:rPr lang="en-GB" dirty="0"/>
              <a:t>Now fold the bottom right corner up to meet the other corner. How far up the right hand side is the point where the fold hits?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E9F03E8-F43C-41DC-956A-8605AC23F5C8}"/>
              </a:ext>
            </a:extLst>
          </p:cNvPr>
          <p:cNvSpPr/>
          <p:nvPr/>
        </p:nvSpPr>
        <p:spPr>
          <a:xfrm>
            <a:off x="6174377" y="2229394"/>
            <a:ext cx="3600000" cy="3600000"/>
          </a:xfrm>
          <a:prstGeom prst="rect">
            <a:avLst/>
          </a:prstGeom>
          <a:solidFill>
            <a:schemeClr val="tx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D5D067A8-DD3E-4AF7-A98F-167DB2E2F0B5}"/>
              </a:ext>
            </a:extLst>
          </p:cNvPr>
          <p:cNvSpPr/>
          <p:nvPr/>
        </p:nvSpPr>
        <p:spPr>
          <a:xfrm rot="13992584">
            <a:off x="6193427" y="2219263"/>
            <a:ext cx="1800000" cy="3600000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ight Triangle 8">
            <a:extLst>
              <a:ext uri="{FF2B5EF4-FFF2-40B4-BE49-F238E27FC236}">
                <a16:creationId xmlns:a16="http://schemas.microsoft.com/office/drawing/2014/main" id="{FD1023D3-9162-43A0-BC57-D4CA81544237}"/>
              </a:ext>
            </a:extLst>
          </p:cNvPr>
          <p:cNvSpPr>
            <a:spLocks/>
          </p:cNvSpPr>
          <p:nvPr/>
        </p:nvSpPr>
        <p:spPr>
          <a:xfrm rot="5400000" flipH="1" flipV="1">
            <a:off x="7377154" y="3418611"/>
            <a:ext cx="1198800" cy="3600000"/>
          </a:xfrm>
          <a:prstGeom prst="rtTriangl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D0C18CD6-4D7C-4563-B80F-C58EEB6AC1DE}"/>
              </a:ext>
            </a:extLst>
          </p:cNvPr>
          <p:cNvSpPr>
            <a:spLocks/>
          </p:cNvSpPr>
          <p:nvPr/>
        </p:nvSpPr>
        <p:spPr>
          <a:xfrm rot="3180000" flipV="1">
            <a:off x="7393579" y="3418611"/>
            <a:ext cx="1198800" cy="3600000"/>
          </a:xfrm>
          <a:prstGeom prst="rtTriangle">
            <a:avLst/>
          </a:prstGeom>
          <a:solidFill>
            <a:srgbClr val="F03B5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AD89D04B-20C5-4822-AFA8-466CB4E8D12E}"/>
              </a:ext>
            </a:extLst>
          </p:cNvPr>
          <p:cNvSpPr>
            <a:spLocks/>
          </p:cNvSpPr>
          <p:nvPr/>
        </p:nvSpPr>
        <p:spPr>
          <a:xfrm flipV="1">
            <a:off x="6174377" y="2224327"/>
            <a:ext cx="1800000" cy="3600000"/>
          </a:xfrm>
          <a:prstGeom prst="rtTriangl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Curved Left 9">
            <a:extLst>
              <a:ext uri="{FF2B5EF4-FFF2-40B4-BE49-F238E27FC236}">
                <a16:creationId xmlns:a16="http://schemas.microsoft.com/office/drawing/2014/main" id="{51733F60-D2DC-426D-ABED-3ECB66AF2C0F}"/>
              </a:ext>
            </a:extLst>
          </p:cNvPr>
          <p:cNvSpPr/>
          <p:nvPr/>
        </p:nvSpPr>
        <p:spPr>
          <a:xfrm rot="19120030" flipV="1">
            <a:off x="8866998" y="3948644"/>
            <a:ext cx="494798" cy="1878723"/>
          </a:xfrm>
          <a:prstGeom prst="curvedLeftArrow">
            <a:avLst>
              <a:gd name="adj1" fmla="val 50000"/>
              <a:gd name="adj2" fmla="val 127747"/>
              <a:gd name="adj3" fmla="val 33438"/>
            </a:avLst>
          </a:prstGeom>
          <a:solidFill>
            <a:schemeClr val="bg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9A4DEAF2-6C15-4F5C-A9F8-AFFA8F32E6CE}"/>
              </a:ext>
            </a:extLst>
          </p:cNvPr>
          <p:cNvSpPr/>
          <p:nvPr/>
        </p:nvSpPr>
        <p:spPr>
          <a:xfrm>
            <a:off x="9920550" y="4619211"/>
            <a:ext cx="204568" cy="1198800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F6FD84-B09C-4944-BCE5-E2B097BD3BED}"/>
              </a:ext>
            </a:extLst>
          </p:cNvPr>
          <p:cNvSpPr txBox="1"/>
          <p:nvPr/>
        </p:nvSpPr>
        <p:spPr>
          <a:xfrm>
            <a:off x="10098125" y="4803112"/>
            <a:ext cx="9770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93216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265AD-ABDD-47A1-BAB5-068D58E91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Back to the Formula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62B310-5F06-48AC-B595-37F0013C3D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1" y="2222287"/>
            <a:ext cx="10906563" cy="3636511"/>
          </a:xfrm>
        </p:spPr>
        <p:txBody>
          <a:bodyPr>
            <a:normAutofit/>
          </a:bodyPr>
          <a:lstStyle/>
          <a:p>
            <a:pPr marL="0" marR="0" indent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841875" algn="r"/>
                <a:tab pos="5024438" algn="ctr"/>
                <a:tab pos="5199063" algn="l"/>
              </a:tabLst>
            </a:pPr>
            <a:r>
              <a:rPr lang="es-ES" sz="1800" kern="1400" dirty="0">
                <a:ln>
                  <a:noFill/>
                </a:ln>
                <a:effectLst/>
              </a:rPr>
              <a:t>	</a:t>
            </a:r>
            <a:r>
              <a:rPr lang="es-ES" b="1" dirty="0"/>
              <a:t>tan(P) + tan(Q) + tan(R)	=	tan(P).tan(Q).tan(R)</a:t>
            </a:r>
          </a:p>
          <a:p>
            <a:pPr marL="0" marR="0" indent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841875" algn="r"/>
                <a:tab pos="5024438" algn="ctr"/>
                <a:tab pos="5199063" algn="l"/>
              </a:tabLst>
            </a:pPr>
            <a:r>
              <a:rPr lang="es-ES" dirty="0"/>
              <a:t>IF R = 45°, tan(R) = 1, and the formula can be rearranged to express tan(Q) in terms of tan(P):</a:t>
            </a:r>
          </a:p>
          <a:p>
            <a:pPr marL="0" marR="0" indent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841875" algn="r"/>
                <a:tab pos="5024438" algn="ctr"/>
                <a:tab pos="5199063" algn="l"/>
              </a:tabLst>
            </a:pPr>
            <a:r>
              <a:rPr lang="es-ES" dirty="0"/>
              <a:t>	tan(P) + tan(Q) + 1	=	tan(P).tan(Q)</a:t>
            </a:r>
          </a:p>
          <a:p>
            <a:pPr marL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841875" algn="r"/>
                <a:tab pos="5024438" algn="ctr"/>
                <a:tab pos="5199063" algn="l"/>
              </a:tabLst>
            </a:pPr>
            <a:r>
              <a:rPr lang="es-ES" dirty="0"/>
              <a:t>	tan(P) + 1	=	[tan(P) – 1] .tan(Q)</a:t>
            </a:r>
          </a:p>
          <a:p>
            <a:pPr marL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841875" algn="r"/>
                <a:tab pos="5024438" algn="ctr"/>
                <a:tab pos="5199063" algn="l"/>
              </a:tabLst>
            </a:pPr>
            <a:endParaRPr lang="es-ES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  <a:tabLst>
                <a:tab pos="4841875" algn="r"/>
                <a:tab pos="5024438" algn="ctr"/>
                <a:tab pos="5199063" algn="l"/>
              </a:tabLst>
            </a:pPr>
            <a:r>
              <a:rPr lang="es-ES" dirty="0"/>
              <a:t>	</a:t>
            </a:r>
            <a:r>
              <a:rPr lang="es-ES" b="1" dirty="0"/>
              <a:t>tan(Q)	=	tan(P) + 1</a:t>
            </a:r>
            <a:br>
              <a:rPr lang="es-ES" b="1" dirty="0"/>
            </a:br>
            <a:r>
              <a:rPr lang="es-ES" b="1" dirty="0"/>
              <a:t>			tan(P) – 1</a:t>
            </a:r>
            <a:endParaRPr lang="en-GB" b="1" dirty="0"/>
          </a:p>
          <a:p>
            <a:pPr marL="0" marR="0" indent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4841875" algn="r"/>
                <a:tab pos="5024438" algn="ctr"/>
                <a:tab pos="5199063" algn="l"/>
              </a:tabLst>
            </a:pPr>
            <a:endParaRPr lang="en-GB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564B5A2-FD75-41C9-A93E-F90733FB0367}"/>
              </a:ext>
            </a:extLst>
          </p:cNvPr>
          <p:cNvCxnSpPr>
            <a:cxnSpLocks/>
          </p:cNvCxnSpPr>
          <p:nvPr/>
        </p:nvCxnSpPr>
        <p:spPr>
          <a:xfrm>
            <a:off x="6096000" y="5191125"/>
            <a:ext cx="11049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1387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265AD-ABDD-47A1-BAB5-068D58E91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Other Examples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564B5A2-FD75-41C9-A93E-F90733FB0367}"/>
              </a:ext>
            </a:extLst>
          </p:cNvPr>
          <p:cNvCxnSpPr>
            <a:cxnSpLocks/>
          </p:cNvCxnSpPr>
          <p:nvPr/>
        </p:nvCxnSpPr>
        <p:spPr>
          <a:xfrm>
            <a:off x="6096000" y="5191125"/>
            <a:ext cx="11049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3164B855-C08B-4197-93C3-F0671DD519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t="1172"/>
          <a:stretch/>
        </p:blipFill>
        <p:spPr>
          <a:xfrm>
            <a:off x="2781301" y="2047875"/>
            <a:ext cx="6305548" cy="4573816"/>
          </a:xfr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A5DA20B-0239-4643-A320-2C2D7895185D}"/>
              </a:ext>
            </a:extLst>
          </p:cNvPr>
          <p:cNvSpPr/>
          <p:nvPr/>
        </p:nvSpPr>
        <p:spPr>
          <a:xfrm>
            <a:off x="5210175" y="6200775"/>
            <a:ext cx="400050" cy="35242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2062911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265AD-ABDD-47A1-BAB5-068D58E91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End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75EF4C-E1CF-4016-BF6D-C4303800752B}"/>
              </a:ext>
            </a:extLst>
          </p:cNvPr>
          <p:cNvSpPr txBox="1"/>
          <p:nvPr/>
        </p:nvSpPr>
        <p:spPr>
          <a:xfrm>
            <a:off x="0" y="2695575"/>
            <a:ext cx="1219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@MarHarStar</a:t>
            </a:r>
          </a:p>
          <a:p>
            <a:pPr algn="ctr"/>
            <a:endParaRPr lang="en-GB" sz="3200" dirty="0"/>
          </a:p>
          <a:p>
            <a:pPr algn="ctr"/>
            <a:r>
              <a:rPr lang="en-GB" sz="3200" dirty="0"/>
              <a:t>tan(Q) for your time :)</a:t>
            </a:r>
          </a:p>
        </p:txBody>
      </p:sp>
    </p:spTree>
    <p:extLst>
      <p:ext uri="{BB962C8B-B14F-4D97-AF65-F5344CB8AC3E}">
        <p14:creationId xmlns:p14="http://schemas.microsoft.com/office/powerpoint/2010/main" val="417520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F03B5E"/>
      </a:accent1>
      <a:accent2>
        <a:srgbClr val="DC6FEC"/>
      </a:accent2>
      <a:accent3>
        <a:srgbClr val="60B1F2"/>
      </a:accent3>
      <a:accent4>
        <a:srgbClr val="6AD5BB"/>
      </a:accent4>
      <a:accent5>
        <a:srgbClr val="E8AB4E"/>
      </a:accent5>
      <a:accent6>
        <a:srgbClr val="F56447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ACECE1E4-636E-48DB-87ED-4A76DC93378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73</TotalTime>
  <Words>393</Words>
  <Application>Microsoft Office PowerPoint</Application>
  <PresentationFormat>Widescreen</PresentationFormat>
  <Paragraphs>36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Century Gothic</vt:lpstr>
      <vt:lpstr>Wingdings 2</vt:lpstr>
      <vt:lpstr>Quotable</vt:lpstr>
      <vt:lpstr>An Unappreciated Result and a Folding Puzzle</vt:lpstr>
      <vt:lpstr>The Unappreciated Result</vt:lpstr>
      <vt:lpstr>The Folding Puzzle (I)</vt:lpstr>
      <vt:lpstr>The Folding Puzzle (II)</vt:lpstr>
      <vt:lpstr>Back to the Formula</vt:lpstr>
      <vt:lpstr>Other Examples</vt:lpstr>
      <vt:lpstr>End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Unappreciated Result and a folding puzzle</dc:title>
  <dc:creator>Martin Harris</dc:creator>
  <cp:lastModifiedBy>Martin Harris</cp:lastModifiedBy>
  <cp:revision>4</cp:revision>
  <dcterms:created xsi:type="dcterms:W3CDTF">2020-11-19T23:52:34Z</dcterms:created>
  <dcterms:modified xsi:type="dcterms:W3CDTF">2020-11-24T23:10:28Z</dcterms:modified>
</cp:coreProperties>
</file>