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0" r:id="rId3"/>
    <p:sldId id="269" r:id="rId4"/>
    <p:sldId id="268" r:id="rId5"/>
    <p:sldId id="259" r:id="rId6"/>
    <p:sldId id="263" r:id="rId7"/>
    <p:sldId id="264" r:id="rId8"/>
    <p:sldId id="271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175" autoAdjust="0"/>
  </p:normalViewPr>
  <p:slideViewPr>
    <p:cSldViewPr snapToGrid="0" showGuides="1">
      <p:cViewPr varScale="1">
        <p:scale>
          <a:sx n="100" d="100"/>
          <a:sy n="100" d="100"/>
        </p:scale>
        <p:origin x="852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07879-FC42-4BC4-82B9-3D7AF17D7C4F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67E52-AE55-4631-B0BC-5A61DFD90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67E52-AE55-4631-B0BC-5A61DFD90D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67E52-AE55-4631-B0BC-5A61DFD90D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73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commonly, we construct 2x</a:t>
            </a:r>
            <a:r>
              <a:rPr lang="en-GB" baseline="-25000" dirty="0"/>
              <a:t>1</a:t>
            </a:r>
            <a:r>
              <a:rPr lang="en-GB" dirty="0"/>
              <a:t> and 2x</a:t>
            </a:r>
            <a:r>
              <a:rPr lang="en-GB" baseline="-25000" dirty="0"/>
              <a:t>2</a:t>
            </a:r>
            <a:r>
              <a:rPr lang="en-GB" dirty="0"/>
              <a:t> using (</a:t>
            </a:r>
            <a:r>
              <a:rPr lang="en-GB" dirty="0" err="1"/>
              <a:t>s,p</a:t>
            </a:r>
            <a:r>
              <a:rPr lang="en-GB" dirty="0"/>
              <a:t>) = (-1,-1) and then bisect to get x</a:t>
            </a:r>
            <a:r>
              <a:rPr lang="en-GB" baseline="-25000" dirty="0"/>
              <a:t>1</a:t>
            </a:r>
            <a:r>
              <a:rPr lang="en-GB" dirty="0"/>
              <a:t> and x</a:t>
            </a:r>
            <a:r>
              <a:rPr lang="en-GB" baseline="-25000" dirty="0"/>
              <a:t>2</a:t>
            </a:r>
            <a:r>
              <a:rPr lang="en-GB" dirty="0"/>
              <a:t>, but what I’ve shown perhaps makes the principle clearer.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67E52-AE55-4631-B0BC-5A61DFD90D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8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A8A5-12F3-412E-85C1-9C0F6106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50751-B67B-471B-8CD1-B52110DBD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E09A0-0023-41FB-8E62-A3EEB0E6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B72F-01B9-4672-9F88-2C143CBF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FE492-2918-45C4-81F1-8B9E053C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7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7291-D674-4C71-A618-2457D479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30B7C-784E-4E40-BCDD-06FCBED31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95C0-5945-4C7A-A22A-61475F5E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677B-1032-4C05-B754-42DC4027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397F2-10D8-41C5-A2B0-B0FF2673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F7865-593E-4CD8-B05C-F9753668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6BE5A-DFF0-4DDD-AB7D-7FF1A9025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23276-16B8-4F45-99F7-082271F5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00A2C-A8D0-4B1D-B59A-3852532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455A-CD89-42AD-83FF-487A1B67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3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325-1971-4A77-992D-907589A5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5BAB-92C7-495C-BC46-3965F2CA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2EC46-DB25-4DBD-9BAF-68F9AD92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88E99-164F-4F78-9E4E-6ECB81E7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A8C54-92FC-4A31-96D4-81DCF9E7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6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41ED-4108-433C-8EEF-3118B6F0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09BB0-D390-456A-90B1-6B7A4E42A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475C-790F-4B95-A840-D7D81437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4B492-5B3E-424B-80FA-C884FCDC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8C9AB-BD24-4A40-92AF-7C7D8FAD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6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1CD1-1CDA-4CCE-8D4D-D4CF6788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055BC-7568-4573-811C-C4D6E183D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D5F9-01F1-47AE-9397-2EFCDE10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F8E2E-E8CD-4F0F-82A4-29D23D98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D3D81-37E7-400E-A9D7-A7F82C07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DA944-9786-46FB-BAA6-92797F06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643A-73F4-4E9E-9B41-4C7B2A70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1E5E4-23BF-40A8-B234-F11C9E5B4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4D9A2-5DD1-4A8A-AF6C-A64032C6F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F6C40-AA73-4031-9570-361DB02EB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0F1DD-1D46-4E42-9107-E22B407F2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B7FB1-BB2E-4B12-9C2B-38C33D4A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011F8-EE6A-4C95-8AE6-1C6CF6E9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D3872-9D35-46E1-8F49-8594F6AD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EA1B-F221-41F8-9F86-B79D9438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001"/>
            <a:ext cx="105156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0BB76-D02B-4C4E-BDA0-2D6E892E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52FF4-A071-419E-8D1A-FBA2439E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A61C8-ED92-4545-A3CE-66AC3DD6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4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ABE23-6004-4411-A025-86998218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563D8-7043-49C3-920C-6D634A0D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6A4FD-27D5-4F16-9EBA-1D80B65D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96BB-E67D-4659-8A92-04B7451F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6F1-6517-4235-A1BC-28634FFF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CCEF5-4D57-4DA4-9AB9-8EB402044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9F435-EE48-425A-A147-8489013C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D0801-5C79-4A57-9FCA-56BCAA5E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C5B50-A5B4-4B51-A2F7-A1CDDEAF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2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CC67-B9A2-4548-A907-34FA6CA5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E70E8-40FD-40DA-B3D5-610B0D102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0580A-F6CA-4F1F-8B87-D7DAC9D6F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CFDB7-3CD6-45A3-91F2-2C24AC7E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A454C-A067-404B-9750-FC7D1ADC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A71BA-DC4C-4847-B23A-65A3844A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11113-8DA0-4D7C-AD5F-C3CFE2B6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3F0C8-1EA6-4175-BF06-9A7CCF06E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8D457-C294-44E3-A42B-FD3D0CEBF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AEC1-B1C3-497D-8A7D-C0B0D568E9EE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F248-6B67-491C-AB74-579ED2AAE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05C0-453C-4461-B868-CD73C34D8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B97DC-5371-432C-862F-7B275CA60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3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27072-E653-4F59-B064-3B530390D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/>
              <a:t>A method for solving quadratic equations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AE9C52-D0DF-4DC1-B733-AD493464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1351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dirty="0"/>
              <a:t>Martin Whitworth</a:t>
            </a:r>
          </a:p>
          <a:p>
            <a:r>
              <a:rPr lang="en-GB" sz="4800" dirty="0"/>
              <a:t>@MB_Whitworth</a:t>
            </a:r>
          </a:p>
        </p:txBody>
      </p:sp>
    </p:spTree>
    <p:extLst>
      <p:ext uri="{BB962C8B-B14F-4D97-AF65-F5344CB8AC3E}">
        <p14:creationId xmlns:p14="http://schemas.microsoft.com/office/powerpoint/2010/main" val="121117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3839-9828-4727-847F-743727CD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Construction of the regular heptadecagon (17-gon) is left as an exercise for the viewer.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But maybe the basis for some of the classic constructions will now be clearer.</a:t>
            </a:r>
          </a:p>
        </p:txBody>
      </p:sp>
    </p:spTree>
    <p:extLst>
      <p:ext uri="{BB962C8B-B14F-4D97-AF65-F5344CB8AC3E}">
        <p14:creationId xmlns:p14="http://schemas.microsoft.com/office/powerpoint/2010/main" val="393216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8629-5E49-4467-8B8D-9D676E3F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322" y="189001"/>
            <a:ext cx="6815468" cy="720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Consider a quadratic equation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32039F-C997-435A-89BE-0CB762979A48}"/>
              </a:ext>
            </a:extLst>
          </p:cNvPr>
          <p:cNvSpPr/>
          <p:nvPr/>
        </p:nvSpPr>
        <p:spPr>
          <a:xfrm>
            <a:off x="1339694" y="2271890"/>
            <a:ext cx="4092468" cy="4092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1C2A18-4618-4249-9E0E-49DDC123A5E0}"/>
              </a:ext>
            </a:extLst>
          </p:cNvPr>
          <p:cNvGrpSpPr/>
          <p:nvPr/>
        </p:nvGrpSpPr>
        <p:grpSpPr>
          <a:xfrm>
            <a:off x="336000" y="263371"/>
            <a:ext cx="5852758" cy="6405629"/>
            <a:chOff x="336000" y="263371"/>
            <a:chExt cx="5852758" cy="640562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F98150B-E33B-4553-8068-388717C963AD}"/>
                </a:ext>
              </a:extLst>
            </p:cNvPr>
            <p:cNvGrpSpPr/>
            <p:nvPr/>
          </p:nvGrpSpPr>
          <p:grpSpPr>
            <a:xfrm>
              <a:off x="336000" y="5790214"/>
              <a:ext cx="5852758" cy="707886"/>
              <a:chOff x="336000" y="5790214"/>
              <a:chExt cx="5852758" cy="707886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D9628033-6423-4EB3-AA21-7BF553F87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000" y="5949000"/>
                <a:ext cx="576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BE9C796-FAD0-407D-88B5-0E8C7E6C026F}"/>
                  </a:ext>
                </a:extLst>
              </p:cNvPr>
              <p:cNvSpPr txBox="1"/>
              <p:nvPr/>
            </p:nvSpPr>
            <p:spPr>
              <a:xfrm>
                <a:off x="5755238" y="5790214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x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156DB0-73B8-4FF7-8CD3-64F28AA87C52}"/>
                </a:ext>
              </a:extLst>
            </p:cNvPr>
            <p:cNvGrpSpPr/>
            <p:nvPr/>
          </p:nvGrpSpPr>
          <p:grpSpPr>
            <a:xfrm>
              <a:off x="1335242" y="263371"/>
              <a:ext cx="440758" cy="6405629"/>
              <a:chOff x="1335242" y="263371"/>
              <a:chExt cx="440758" cy="6405629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DD794706-E1B5-487C-953C-8258DA5FA9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6000" y="563526"/>
                <a:ext cx="0" cy="61054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33DA5D2-2EED-4AEE-801B-EB260D3E93E8}"/>
                  </a:ext>
                </a:extLst>
              </p:cNvPr>
              <p:cNvSpPr txBox="1"/>
              <p:nvPr/>
            </p:nvSpPr>
            <p:spPr>
              <a:xfrm>
                <a:off x="1335242" y="263371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y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919F00-269C-4BAB-9C6B-583A02C58E7E}"/>
                  </a:ext>
                </a:extLst>
              </p:cNvPr>
              <p:cNvSpPr/>
              <p:nvPr/>
            </p:nvSpPr>
            <p:spPr>
              <a:xfrm>
                <a:off x="6815551" y="1016040"/>
                <a:ext cx="42078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𝑠𝑥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4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0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919F00-269C-4BAB-9C6B-583A02C58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551" y="1016040"/>
                <a:ext cx="4207866" cy="769441"/>
              </a:xfrm>
              <a:prstGeom prst="rect">
                <a:avLst/>
              </a:prstGeom>
              <a:blipFill>
                <a:blip r:embed="rId2"/>
                <a:stretch>
                  <a:fillRect t="-15873" r="-173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C5BBE11D-2D8B-43A7-B08F-48C95CEEDF31}"/>
              </a:ext>
            </a:extLst>
          </p:cNvPr>
          <p:cNvSpPr txBox="1"/>
          <p:nvPr/>
        </p:nvSpPr>
        <p:spPr>
          <a:xfrm>
            <a:off x="6455623" y="1690563"/>
            <a:ext cx="492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with roots </a:t>
            </a:r>
            <a:r>
              <a:rPr lang="en-GB" sz="3600" i="1" dirty="0"/>
              <a:t>a</a:t>
            </a:r>
            <a:r>
              <a:rPr lang="en-GB" sz="3600" dirty="0"/>
              <a:t>, </a:t>
            </a:r>
            <a:r>
              <a:rPr lang="en-GB" sz="3600" i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D38335-9C2C-4017-BCF1-66961CEE10C2}"/>
                  </a:ext>
                </a:extLst>
              </p:cNvPr>
              <p:cNvSpPr/>
              <p:nvPr/>
            </p:nvSpPr>
            <p:spPr>
              <a:xfrm>
                <a:off x="1473279" y="5899542"/>
                <a:ext cx="14169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D38335-9C2C-4017-BCF1-66961CEE1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79" y="5899542"/>
                <a:ext cx="141699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B32B6D-DEB5-48B2-8B76-A4C4E94AC40A}"/>
                  </a:ext>
                </a:extLst>
              </p:cNvPr>
              <p:cNvSpPr/>
              <p:nvPr/>
            </p:nvSpPr>
            <p:spPr>
              <a:xfrm>
                <a:off x="4087689" y="5857491"/>
                <a:ext cx="14078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3600" i="1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B32B6D-DEB5-48B2-8B76-A4C4E94AC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689" y="5857491"/>
                <a:ext cx="140782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B05CA81E-FFB9-4AFE-B670-859851ACC410}"/>
              </a:ext>
            </a:extLst>
          </p:cNvPr>
          <p:cNvSpPr txBox="1"/>
          <p:nvPr/>
        </p:nvSpPr>
        <p:spPr>
          <a:xfrm>
            <a:off x="6199867" y="2204461"/>
            <a:ext cx="543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(i.e. </a:t>
            </a:r>
            <a:r>
              <a:rPr lang="en-GB" sz="3600" i="1" dirty="0"/>
              <a:t>s</a:t>
            </a:r>
            <a:r>
              <a:rPr lang="en-GB" sz="3600" dirty="0"/>
              <a:t> is the sum of the roots and </a:t>
            </a:r>
            <a:r>
              <a:rPr lang="en-GB" sz="3600" i="1" dirty="0"/>
              <a:t>p</a:t>
            </a:r>
            <a:r>
              <a:rPr lang="en-GB" sz="3600" dirty="0"/>
              <a:t> is their product.)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50C2C9-F4DD-4A63-B3FA-26EA1224B718}"/>
              </a:ext>
            </a:extLst>
          </p:cNvPr>
          <p:cNvGrpSpPr/>
          <p:nvPr/>
        </p:nvGrpSpPr>
        <p:grpSpPr>
          <a:xfrm>
            <a:off x="511782" y="5229000"/>
            <a:ext cx="1318218" cy="707886"/>
            <a:chOff x="511782" y="5229000"/>
            <a:chExt cx="1318218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3A64E5E-82E5-41B3-ACDD-FA458680B7D9}"/>
                </a:ext>
              </a:extLst>
            </p:cNvPr>
            <p:cNvSpPr txBox="1"/>
            <p:nvPr/>
          </p:nvSpPr>
          <p:spPr>
            <a:xfrm>
              <a:off x="511782" y="5229000"/>
              <a:ext cx="12297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(0,1)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DF9B2A-9A52-4EE4-A9F3-D0D200B41A1B}"/>
                </a:ext>
              </a:extLst>
            </p:cNvPr>
            <p:cNvSpPr/>
            <p:nvPr/>
          </p:nvSpPr>
          <p:spPr>
            <a:xfrm flipV="1">
              <a:off x="1722000" y="553499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780BA7-5466-42B0-9876-717C6B92644E}"/>
              </a:ext>
            </a:extLst>
          </p:cNvPr>
          <p:cNvGrpSpPr/>
          <p:nvPr/>
        </p:nvGrpSpPr>
        <p:grpSpPr>
          <a:xfrm>
            <a:off x="4711626" y="2271018"/>
            <a:ext cx="1589731" cy="861780"/>
            <a:chOff x="4711626" y="2271018"/>
            <a:chExt cx="1589731" cy="86178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55D4E6E-6DA4-4EF6-8E59-0A637EC848BE}"/>
                </a:ext>
              </a:extLst>
            </p:cNvPr>
            <p:cNvSpPr txBox="1"/>
            <p:nvPr/>
          </p:nvSpPr>
          <p:spPr>
            <a:xfrm>
              <a:off x="4711626" y="2271018"/>
              <a:ext cx="1589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(</a:t>
              </a:r>
              <a:r>
                <a:rPr lang="en-GB" sz="4000" i="1" dirty="0" err="1"/>
                <a:t>s</a:t>
              </a:r>
              <a:r>
                <a:rPr lang="en-GB" sz="4000" dirty="0" err="1"/>
                <a:t>,</a:t>
              </a:r>
              <a:r>
                <a:rPr lang="en-GB" sz="4000" i="1" dirty="0" err="1"/>
                <a:t>p</a:t>
              </a:r>
              <a:r>
                <a:rPr lang="en-GB" sz="4000" dirty="0"/>
                <a:t>)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0EDD86-D265-4465-9660-913306F9D959}"/>
                </a:ext>
              </a:extLst>
            </p:cNvPr>
            <p:cNvSpPr/>
            <p:nvPr/>
          </p:nvSpPr>
          <p:spPr>
            <a:xfrm flipV="1">
              <a:off x="4962835" y="30247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049EF9-03F0-4647-BE55-10FDA2B601C3}"/>
              </a:ext>
            </a:extLst>
          </p:cNvPr>
          <p:cNvSpPr txBox="1"/>
          <p:nvPr/>
        </p:nvSpPr>
        <p:spPr>
          <a:xfrm>
            <a:off x="6756296" y="3781636"/>
            <a:ext cx="543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Construct a circle with diameter (0,1), (</a:t>
            </a:r>
            <a:r>
              <a:rPr lang="en-GB" sz="3600" i="1" dirty="0" err="1"/>
              <a:t>s</a:t>
            </a:r>
            <a:r>
              <a:rPr lang="en-GB" sz="3600" dirty="0" err="1"/>
              <a:t>,</a:t>
            </a:r>
            <a:r>
              <a:rPr lang="en-GB" sz="3600" i="1" dirty="0" err="1"/>
              <a:t>p</a:t>
            </a:r>
            <a:r>
              <a:rPr lang="en-GB" sz="3600" dirty="0"/>
              <a:t>).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5B519C-85B6-40A3-A45B-8A4B89483990}"/>
              </a:ext>
            </a:extLst>
          </p:cNvPr>
          <p:cNvSpPr txBox="1"/>
          <p:nvPr/>
        </p:nvSpPr>
        <p:spPr>
          <a:xfrm>
            <a:off x="6759839" y="5263118"/>
            <a:ext cx="543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</a:t>
            </a:r>
            <a:r>
              <a:rPr lang="en-GB" sz="3600" i="1" dirty="0"/>
              <a:t>x</a:t>
            </a:r>
            <a:r>
              <a:rPr lang="en-GB" sz="3600" dirty="0"/>
              <a:t> intercepts are the roots of the equation.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1B4197-2374-4E75-96FF-1E65D8F108C7}"/>
              </a:ext>
            </a:extLst>
          </p:cNvPr>
          <p:cNvSpPr/>
          <p:nvPr/>
        </p:nvSpPr>
        <p:spPr>
          <a:xfrm flipV="1">
            <a:off x="2078946" y="58950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FF37FF1-3D2A-4BC2-9676-62F1C4F902F5}"/>
              </a:ext>
            </a:extLst>
          </p:cNvPr>
          <p:cNvSpPr/>
          <p:nvPr/>
        </p:nvSpPr>
        <p:spPr>
          <a:xfrm flipV="1">
            <a:off x="4602000" y="58967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858778-0EAD-4E12-8E45-DF13EC147C77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1776000" y="3116982"/>
            <a:ext cx="3202651" cy="247284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5" grpId="0"/>
      <p:bldP spid="66" grpId="0"/>
      <p:bldP spid="68" grpId="0"/>
      <p:bldP spid="69" grpId="0"/>
      <p:bldP spid="70" grpId="0"/>
      <p:bldP spid="71" grpId="0"/>
      <p:bldP spid="72" grpId="0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48912EF-25D2-4B34-B8D9-F1CC211A03C0}"/>
              </a:ext>
            </a:extLst>
          </p:cNvPr>
          <p:cNvGrpSpPr/>
          <p:nvPr/>
        </p:nvGrpSpPr>
        <p:grpSpPr>
          <a:xfrm>
            <a:off x="336000" y="563526"/>
            <a:ext cx="5760000" cy="6105474"/>
            <a:chOff x="336000" y="563526"/>
            <a:chExt cx="5760000" cy="610547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7C1098-BE20-4BAF-A602-27F45B6BBB90}"/>
                </a:ext>
              </a:extLst>
            </p:cNvPr>
            <p:cNvGrpSpPr/>
            <p:nvPr/>
          </p:nvGrpSpPr>
          <p:grpSpPr>
            <a:xfrm>
              <a:off x="696000" y="563526"/>
              <a:ext cx="5040000" cy="6105474"/>
              <a:chOff x="696000" y="1268984"/>
              <a:chExt cx="5040000" cy="540001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89A4A3-A213-4E17-A8FD-DEF11DB95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000" y="1268998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7C97ED2-D139-4DEE-B69E-EC8419759D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000" y="1268997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E01EC06-CF34-464E-A789-BDD8D3CEAD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6000" y="1268996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4A56750-A43D-4D0E-8EB9-0CE690C493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6000" y="1268995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FC5E716-2089-4B26-B2F3-7027F64A5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6000" y="1268994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506D95D-6666-4663-966D-8344D143AF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000" y="1268993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A059609-1579-4CCF-B72F-E4FD5E5D04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6000" y="1268992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201C1A4-CA86-4344-9DA3-86F8AF51ED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6000" y="1268991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1FFED2B-A8AE-4830-9053-38073B20DB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76000" y="1268990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9D68E91-DEA5-4C56-BD38-938FCDE97D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6000" y="1268989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A895EF5-9309-47F8-A670-6771ADFD7D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6000" y="1268988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A484466-3BC9-4E6C-BFCC-FC9B13FAB8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6000" y="1268987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BFB7790-1E02-4D5E-9380-25FF59422D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6000" y="1268986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C06BFBC-372F-4505-8E94-5F343217E3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6000" y="1268985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35DA2FD-AB9C-4148-A58D-C7E66632C8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6000" y="1268984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1A7017-7650-4048-86BD-CCD6DBE90013}"/>
                </a:ext>
              </a:extLst>
            </p:cNvPr>
            <p:cNvGrpSpPr/>
            <p:nvPr/>
          </p:nvGrpSpPr>
          <p:grpSpPr>
            <a:xfrm>
              <a:off x="336000" y="909000"/>
              <a:ext cx="5760000" cy="5400000"/>
              <a:chOff x="336000" y="909000"/>
              <a:chExt cx="5760000" cy="54000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F601203-7CE4-4426-B687-8FCE6F357948}"/>
                  </a:ext>
                </a:extLst>
              </p:cNvPr>
              <p:cNvCxnSpPr/>
              <p:nvPr/>
            </p:nvCxnSpPr>
            <p:spPr>
              <a:xfrm>
                <a:off x="336000" y="63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9A7DA88-8736-48ED-92A5-D6FE75B01F54}"/>
                  </a:ext>
                </a:extLst>
              </p:cNvPr>
              <p:cNvCxnSpPr/>
              <p:nvPr/>
            </p:nvCxnSpPr>
            <p:spPr>
              <a:xfrm>
                <a:off x="336000" y="59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4DB0D5-2524-4FB4-8539-B89EB1B53DED}"/>
                  </a:ext>
                </a:extLst>
              </p:cNvPr>
              <p:cNvCxnSpPr/>
              <p:nvPr/>
            </p:nvCxnSpPr>
            <p:spPr>
              <a:xfrm>
                <a:off x="336000" y="55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789EFA6-8592-41BB-9F02-2A579A7E0E32}"/>
                  </a:ext>
                </a:extLst>
              </p:cNvPr>
              <p:cNvCxnSpPr/>
              <p:nvPr/>
            </p:nvCxnSpPr>
            <p:spPr>
              <a:xfrm>
                <a:off x="336000" y="52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8BC807F-5CE8-4A79-8B8C-A9B5B26839E5}"/>
                  </a:ext>
                </a:extLst>
              </p:cNvPr>
              <p:cNvCxnSpPr/>
              <p:nvPr/>
            </p:nvCxnSpPr>
            <p:spPr>
              <a:xfrm>
                <a:off x="336000" y="48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D4FC875-A220-4B11-A4A5-B3023DC8EFEF}"/>
                  </a:ext>
                </a:extLst>
              </p:cNvPr>
              <p:cNvCxnSpPr/>
              <p:nvPr/>
            </p:nvCxnSpPr>
            <p:spPr>
              <a:xfrm>
                <a:off x="336000" y="45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564C8B0-0273-4C42-AB66-E7242A7E5BDC}"/>
                  </a:ext>
                </a:extLst>
              </p:cNvPr>
              <p:cNvCxnSpPr/>
              <p:nvPr/>
            </p:nvCxnSpPr>
            <p:spPr>
              <a:xfrm>
                <a:off x="336000" y="41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DC35A4C-A94B-424D-BD68-5F9C9952D234}"/>
                  </a:ext>
                </a:extLst>
              </p:cNvPr>
              <p:cNvCxnSpPr/>
              <p:nvPr/>
            </p:nvCxnSpPr>
            <p:spPr>
              <a:xfrm>
                <a:off x="336000" y="37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B07C0A-9030-42D6-983C-73D7B1DE3DB0}"/>
                  </a:ext>
                </a:extLst>
              </p:cNvPr>
              <p:cNvCxnSpPr/>
              <p:nvPr/>
            </p:nvCxnSpPr>
            <p:spPr>
              <a:xfrm>
                <a:off x="336000" y="34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FFFD810-D98A-4F8A-AFDE-725BBEBBF0EC}"/>
                  </a:ext>
                </a:extLst>
              </p:cNvPr>
              <p:cNvCxnSpPr/>
              <p:nvPr/>
            </p:nvCxnSpPr>
            <p:spPr>
              <a:xfrm>
                <a:off x="336000" y="30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A0B5779-B225-4634-ACD7-E30F310BD47D}"/>
                  </a:ext>
                </a:extLst>
              </p:cNvPr>
              <p:cNvCxnSpPr/>
              <p:nvPr/>
            </p:nvCxnSpPr>
            <p:spPr>
              <a:xfrm>
                <a:off x="336000" y="27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EC9673B-3F64-45E7-84D6-BBBD60A79B19}"/>
                  </a:ext>
                </a:extLst>
              </p:cNvPr>
              <p:cNvCxnSpPr/>
              <p:nvPr/>
            </p:nvCxnSpPr>
            <p:spPr>
              <a:xfrm>
                <a:off x="336000" y="23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C4E5C49-DAE9-4566-9FB3-3022F908077B}"/>
                  </a:ext>
                </a:extLst>
              </p:cNvPr>
              <p:cNvCxnSpPr/>
              <p:nvPr/>
            </p:nvCxnSpPr>
            <p:spPr>
              <a:xfrm>
                <a:off x="336000" y="19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15DEEC3-C37D-4D21-BDE9-3B3524DB31AB}"/>
                  </a:ext>
                </a:extLst>
              </p:cNvPr>
              <p:cNvCxnSpPr/>
              <p:nvPr/>
            </p:nvCxnSpPr>
            <p:spPr>
              <a:xfrm>
                <a:off x="336000" y="16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1210837-DE2C-4546-A3D9-50352BFC0133}"/>
                  </a:ext>
                </a:extLst>
              </p:cNvPr>
              <p:cNvCxnSpPr/>
              <p:nvPr/>
            </p:nvCxnSpPr>
            <p:spPr>
              <a:xfrm>
                <a:off x="336000" y="12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DBF5FD-7F48-49FF-946D-0000C922BBD6}"/>
                  </a:ext>
                </a:extLst>
              </p:cNvPr>
              <p:cNvCxnSpPr/>
              <p:nvPr/>
            </p:nvCxnSpPr>
            <p:spPr>
              <a:xfrm>
                <a:off x="336000" y="9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732039F-C997-435A-89BE-0CB762979A48}"/>
              </a:ext>
            </a:extLst>
          </p:cNvPr>
          <p:cNvSpPr/>
          <p:nvPr/>
        </p:nvSpPr>
        <p:spPr>
          <a:xfrm>
            <a:off x="1339694" y="2271890"/>
            <a:ext cx="4092468" cy="4092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1C2A18-4618-4249-9E0E-49DDC123A5E0}"/>
              </a:ext>
            </a:extLst>
          </p:cNvPr>
          <p:cNvGrpSpPr/>
          <p:nvPr/>
        </p:nvGrpSpPr>
        <p:grpSpPr>
          <a:xfrm>
            <a:off x="336000" y="263371"/>
            <a:ext cx="5852758" cy="6405629"/>
            <a:chOff x="336000" y="263371"/>
            <a:chExt cx="5852758" cy="640562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F98150B-E33B-4553-8068-388717C963AD}"/>
                </a:ext>
              </a:extLst>
            </p:cNvPr>
            <p:cNvGrpSpPr/>
            <p:nvPr/>
          </p:nvGrpSpPr>
          <p:grpSpPr>
            <a:xfrm>
              <a:off x="336000" y="5790214"/>
              <a:ext cx="5852758" cy="707886"/>
              <a:chOff x="336000" y="5790214"/>
              <a:chExt cx="5852758" cy="707886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D9628033-6423-4EB3-AA21-7BF553F87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000" y="5949000"/>
                <a:ext cx="576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BE9C796-FAD0-407D-88B5-0E8C7E6C026F}"/>
                  </a:ext>
                </a:extLst>
              </p:cNvPr>
              <p:cNvSpPr txBox="1"/>
              <p:nvPr/>
            </p:nvSpPr>
            <p:spPr>
              <a:xfrm>
                <a:off x="5755238" y="5790214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x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156DB0-73B8-4FF7-8CD3-64F28AA87C52}"/>
                </a:ext>
              </a:extLst>
            </p:cNvPr>
            <p:cNvGrpSpPr/>
            <p:nvPr/>
          </p:nvGrpSpPr>
          <p:grpSpPr>
            <a:xfrm>
              <a:off x="1335242" y="263371"/>
              <a:ext cx="440758" cy="6405629"/>
              <a:chOff x="1335242" y="263371"/>
              <a:chExt cx="440758" cy="6405629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DD794706-E1B5-487C-953C-8258DA5FA9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6000" y="563526"/>
                <a:ext cx="0" cy="61054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33DA5D2-2EED-4AEE-801B-EB260D3E93E8}"/>
                  </a:ext>
                </a:extLst>
              </p:cNvPr>
              <p:cNvSpPr txBox="1"/>
              <p:nvPr/>
            </p:nvSpPr>
            <p:spPr>
              <a:xfrm>
                <a:off x="1335242" y="263371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y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919F00-269C-4BAB-9C6B-583A02C58E7E}"/>
                  </a:ext>
                </a:extLst>
              </p:cNvPr>
              <p:cNvSpPr/>
              <p:nvPr/>
            </p:nvSpPr>
            <p:spPr>
              <a:xfrm>
                <a:off x="6815551" y="1016040"/>
                <a:ext cx="42078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𝑠𝑥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4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0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919F00-269C-4BAB-9C6B-583A02C58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551" y="1016040"/>
                <a:ext cx="4207866" cy="769441"/>
              </a:xfrm>
              <a:prstGeom prst="rect">
                <a:avLst/>
              </a:prstGeom>
              <a:blipFill>
                <a:blip r:embed="rId2"/>
                <a:stretch>
                  <a:fillRect t="-15873" r="-173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D38335-9C2C-4017-BCF1-66961CEE10C2}"/>
                  </a:ext>
                </a:extLst>
              </p:cNvPr>
              <p:cNvSpPr/>
              <p:nvPr/>
            </p:nvSpPr>
            <p:spPr>
              <a:xfrm>
                <a:off x="1473279" y="5899542"/>
                <a:ext cx="1404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D38335-9C2C-4017-BCF1-66961CEE1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79" y="5899542"/>
                <a:ext cx="140410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B32B6D-DEB5-48B2-8B76-A4C4E94AC40A}"/>
                  </a:ext>
                </a:extLst>
              </p:cNvPr>
              <p:cNvSpPr/>
              <p:nvPr/>
            </p:nvSpPr>
            <p:spPr>
              <a:xfrm>
                <a:off x="4087689" y="5857491"/>
                <a:ext cx="15050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=8 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B32B6D-DEB5-48B2-8B76-A4C4E94AC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689" y="5857491"/>
                <a:ext cx="150509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A50C2C9-F4DD-4A63-B3FA-26EA1224B718}"/>
              </a:ext>
            </a:extLst>
          </p:cNvPr>
          <p:cNvGrpSpPr/>
          <p:nvPr/>
        </p:nvGrpSpPr>
        <p:grpSpPr>
          <a:xfrm>
            <a:off x="511782" y="5229000"/>
            <a:ext cx="1318218" cy="707886"/>
            <a:chOff x="511782" y="5229000"/>
            <a:chExt cx="1318218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3A64E5E-82E5-41B3-ACDD-FA458680B7D9}"/>
                </a:ext>
              </a:extLst>
            </p:cNvPr>
            <p:cNvSpPr txBox="1"/>
            <p:nvPr/>
          </p:nvSpPr>
          <p:spPr>
            <a:xfrm>
              <a:off x="511782" y="5229000"/>
              <a:ext cx="12297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(0,1)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DF9B2A-9A52-4EE4-A9F3-D0D200B41A1B}"/>
                </a:ext>
              </a:extLst>
            </p:cNvPr>
            <p:cNvSpPr/>
            <p:nvPr/>
          </p:nvSpPr>
          <p:spPr>
            <a:xfrm flipV="1">
              <a:off x="1722000" y="553499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55D4E6E-6DA4-4EF6-8E59-0A637EC848BE}"/>
              </a:ext>
            </a:extLst>
          </p:cNvPr>
          <p:cNvSpPr txBox="1"/>
          <p:nvPr/>
        </p:nvSpPr>
        <p:spPr>
          <a:xfrm>
            <a:off x="4711626" y="2271018"/>
            <a:ext cx="158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 err="1"/>
              <a:t>s</a:t>
            </a:r>
            <a:r>
              <a:rPr lang="en-GB" sz="4000" dirty="0" err="1"/>
              <a:t>,</a:t>
            </a:r>
            <a:r>
              <a:rPr lang="en-GB" sz="4000" i="1" dirty="0" err="1"/>
              <a:t>p</a:t>
            </a:r>
            <a:r>
              <a:rPr lang="en-GB" sz="4000" dirty="0"/>
              <a:t>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B0EDD86-D265-4465-9660-913306F9D959}"/>
              </a:ext>
            </a:extLst>
          </p:cNvPr>
          <p:cNvSpPr/>
          <p:nvPr/>
        </p:nvSpPr>
        <p:spPr>
          <a:xfrm flipV="1">
            <a:off x="4962835" y="302479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1B4197-2374-4E75-96FF-1E65D8F108C7}"/>
              </a:ext>
            </a:extLst>
          </p:cNvPr>
          <p:cNvSpPr/>
          <p:nvPr/>
        </p:nvSpPr>
        <p:spPr>
          <a:xfrm flipV="1">
            <a:off x="2078946" y="58950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FF37FF1-3D2A-4BC2-9676-62F1C4F902F5}"/>
              </a:ext>
            </a:extLst>
          </p:cNvPr>
          <p:cNvSpPr/>
          <p:nvPr/>
        </p:nvSpPr>
        <p:spPr>
          <a:xfrm flipV="1">
            <a:off x="4602000" y="58967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858778-0EAD-4E12-8E45-DF13EC147C77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1776000" y="3116982"/>
            <a:ext cx="3202651" cy="247284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97742C3-A37D-43B1-98F9-857BD923701D}"/>
              </a:ext>
            </a:extLst>
          </p:cNvPr>
          <p:cNvSpPr txBox="1"/>
          <p:nvPr/>
        </p:nvSpPr>
        <p:spPr>
          <a:xfrm>
            <a:off x="4715169" y="2274561"/>
            <a:ext cx="158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889D621-0F32-42B6-B4E7-0AAC64E5DD16}"/>
                  </a:ext>
                </a:extLst>
              </p:cNvPr>
              <p:cNvSpPr/>
              <p:nvPr/>
            </p:nvSpPr>
            <p:spPr>
              <a:xfrm>
                <a:off x="6808461" y="1019581"/>
                <a:ext cx="42078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+8=</m:t>
                    </m:r>
                  </m:oMath>
                </a14:m>
                <a:r>
                  <a:rPr lang="en-GB" sz="4400" dirty="0"/>
                  <a:t>0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889D621-0F32-42B6-B4E7-0AAC64E5D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461" y="1019581"/>
                <a:ext cx="4207866" cy="769441"/>
              </a:xfrm>
              <a:prstGeom prst="rect">
                <a:avLst/>
              </a:prstGeom>
              <a:blipFill>
                <a:blip r:embed="rId5"/>
                <a:stretch>
                  <a:fillRect t="-15079" r="-202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EE1618C1-AA1F-4361-AA46-AA9637E9E0BA}"/>
              </a:ext>
            </a:extLst>
          </p:cNvPr>
          <p:cNvSpPr txBox="1"/>
          <p:nvPr/>
        </p:nvSpPr>
        <p:spPr>
          <a:xfrm>
            <a:off x="6756296" y="4238840"/>
            <a:ext cx="4658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Roots are </a:t>
            </a:r>
            <a:r>
              <a:rPr lang="en-GB" sz="4400" i="1" dirty="0"/>
              <a:t>x</a:t>
            </a:r>
            <a:r>
              <a:rPr lang="en-GB" sz="4400" dirty="0"/>
              <a:t>=1, </a:t>
            </a:r>
            <a:r>
              <a:rPr lang="en-GB" sz="4400" i="1" dirty="0"/>
              <a:t>x</a:t>
            </a:r>
            <a:r>
              <a:rPr lang="en-GB" sz="4400" dirty="0"/>
              <a:t>=8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6AD902-84F4-4366-91DD-48A768B5BB9F}"/>
                  </a:ext>
                </a:extLst>
              </p:cNvPr>
              <p:cNvSpPr/>
              <p:nvPr/>
            </p:nvSpPr>
            <p:spPr>
              <a:xfrm>
                <a:off x="6756297" y="1933983"/>
                <a:ext cx="4207866" cy="1335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=9</m:t>
                            </m:r>
                          </m:e>
                        </m:mr>
                        <m:m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=8</m:t>
                            </m:r>
                          </m:e>
                        </m:mr>
                      </m:m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6AD902-84F4-4366-91DD-48A768B5B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297" y="1933983"/>
                <a:ext cx="4207866" cy="1335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/>
      <p:bldP spid="68" grpId="0"/>
      <p:bldP spid="69" grpId="0"/>
      <p:bldP spid="59" grpId="0"/>
      <p:bldP spid="83" grpId="0"/>
      <p:bldP spid="84" grpId="0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65363A9-BC0D-4397-9048-3B0990F24C79}"/>
              </a:ext>
            </a:extLst>
          </p:cNvPr>
          <p:cNvGrpSpPr/>
          <p:nvPr/>
        </p:nvGrpSpPr>
        <p:grpSpPr>
          <a:xfrm>
            <a:off x="336000" y="563526"/>
            <a:ext cx="5760000" cy="6105474"/>
            <a:chOff x="336000" y="563526"/>
            <a:chExt cx="5760000" cy="61054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5ECB41-1A37-4DE9-AEFB-8011E3AE5144}"/>
                </a:ext>
              </a:extLst>
            </p:cNvPr>
            <p:cNvGrpSpPr/>
            <p:nvPr/>
          </p:nvGrpSpPr>
          <p:grpSpPr>
            <a:xfrm>
              <a:off x="696000" y="563526"/>
              <a:ext cx="5040000" cy="6105474"/>
              <a:chOff x="696000" y="1268984"/>
              <a:chExt cx="5040000" cy="540001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080B348-13F2-4065-B841-1A3D0698DE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000" y="1268998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9173425-03F2-4EC7-A107-3B102EFCAA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000" y="1268997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B50D6F-D447-4EE5-923D-7CD0D5A4E1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6000" y="1268996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F7C3853-A075-4A64-B263-0FCDE95FB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6000" y="1268994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CA8657C-59A9-401E-AECF-743C0C38DE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000" y="1268993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42884D6-2616-4D0D-B4E4-43A6748AFB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6000" y="1268992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BFD8E1B-6CEA-4486-A7E8-921B53634C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6000" y="1268991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E3E3412-9E85-487C-A145-68BFB0EB01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76000" y="1268990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50DCF87-F578-4462-BD63-9974AD7666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6000" y="1268989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B10180-ADC8-4B8B-97FC-E5FCC3F3A3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6000" y="1268988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A3B1959-EE2A-4640-98F4-6100A7A0EC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6000" y="1268987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77462F0-511F-4CF9-898F-4CA116ED58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6000" y="1268986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DA7B67B-D339-441B-8625-67181EDBAE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6000" y="1268985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3015B65-1822-4CD8-A4FE-BF55F7E9F3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6000" y="1268984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17A396D-8F93-41F4-BBB7-3AC49CD493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6000" y="1268995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C97CC0-4EA9-46B8-AF17-3011CDE165CF}"/>
                </a:ext>
              </a:extLst>
            </p:cNvPr>
            <p:cNvGrpSpPr/>
            <p:nvPr/>
          </p:nvGrpSpPr>
          <p:grpSpPr>
            <a:xfrm>
              <a:off x="336000" y="909000"/>
              <a:ext cx="5760000" cy="5400000"/>
              <a:chOff x="336000" y="909000"/>
              <a:chExt cx="5760000" cy="540000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D4C0489-FC9C-434E-B5FA-14B216814515}"/>
                  </a:ext>
                </a:extLst>
              </p:cNvPr>
              <p:cNvCxnSpPr/>
              <p:nvPr/>
            </p:nvCxnSpPr>
            <p:spPr>
              <a:xfrm>
                <a:off x="336000" y="63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4164DA9-6D73-4D24-A2C4-31D00F5BAD98}"/>
                  </a:ext>
                </a:extLst>
              </p:cNvPr>
              <p:cNvCxnSpPr/>
              <p:nvPr/>
            </p:nvCxnSpPr>
            <p:spPr>
              <a:xfrm>
                <a:off x="336000" y="59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AD164D1-C996-4064-A28B-DCE7432E8E5F}"/>
                  </a:ext>
                </a:extLst>
              </p:cNvPr>
              <p:cNvCxnSpPr/>
              <p:nvPr/>
            </p:nvCxnSpPr>
            <p:spPr>
              <a:xfrm>
                <a:off x="336000" y="55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FF36BCC-23B7-4C60-BCEC-62286649167C}"/>
                  </a:ext>
                </a:extLst>
              </p:cNvPr>
              <p:cNvCxnSpPr/>
              <p:nvPr/>
            </p:nvCxnSpPr>
            <p:spPr>
              <a:xfrm>
                <a:off x="336000" y="52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09BF472-2325-43D2-8F82-BA1AF6FA0428}"/>
                  </a:ext>
                </a:extLst>
              </p:cNvPr>
              <p:cNvCxnSpPr/>
              <p:nvPr/>
            </p:nvCxnSpPr>
            <p:spPr>
              <a:xfrm>
                <a:off x="336000" y="48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2D3735-82A6-4FDF-A663-4FA71587498F}"/>
                  </a:ext>
                </a:extLst>
              </p:cNvPr>
              <p:cNvCxnSpPr/>
              <p:nvPr/>
            </p:nvCxnSpPr>
            <p:spPr>
              <a:xfrm>
                <a:off x="336000" y="45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7DADC1F-D8C9-4BCF-8206-7D3927F5B8A0}"/>
                  </a:ext>
                </a:extLst>
              </p:cNvPr>
              <p:cNvCxnSpPr/>
              <p:nvPr/>
            </p:nvCxnSpPr>
            <p:spPr>
              <a:xfrm>
                <a:off x="336000" y="41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E625E2-40E4-4224-BE55-EAD701AA75D1}"/>
                  </a:ext>
                </a:extLst>
              </p:cNvPr>
              <p:cNvCxnSpPr/>
              <p:nvPr/>
            </p:nvCxnSpPr>
            <p:spPr>
              <a:xfrm>
                <a:off x="336000" y="37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A8F6429-1C92-4604-8D56-24035276B324}"/>
                  </a:ext>
                </a:extLst>
              </p:cNvPr>
              <p:cNvCxnSpPr/>
              <p:nvPr/>
            </p:nvCxnSpPr>
            <p:spPr>
              <a:xfrm>
                <a:off x="336000" y="34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9BCA794-0109-4099-B25D-BBA409C7B337}"/>
                  </a:ext>
                </a:extLst>
              </p:cNvPr>
              <p:cNvCxnSpPr/>
              <p:nvPr/>
            </p:nvCxnSpPr>
            <p:spPr>
              <a:xfrm>
                <a:off x="336000" y="30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F74A8A4-1C6A-4C1C-872A-0D4A9593A8E3}"/>
                  </a:ext>
                </a:extLst>
              </p:cNvPr>
              <p:cNvCxnSpPr/>
              <p:nvPr/>
            </p:nvCxnSpPr>
            <p:spPr>
              <a:xfrm>
                <a:off x="336000" y="27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4039413-ACD5-4FD3-90BC-BD796CA0DF9D}"/>
                  </a:ext>
                </a:extLst>
              </p:cNvPr>
              <p:cNvCxnSpPr/>
              <p:nvPr/>
            </p:nvCxnSpPr>
            <p:spPr>
              <a:xfrm>
                <a:off x="336000" y="23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57435D-F94A-4793-A345-B26EB90E4753}"/>
                  </a:ext>
                </a:extLst>
              </p:cNvPr>
              <p:cNvCxnSpPr/>
              <p:nvPr/>
            </p:nvCxnSpPr>
            <p:spPr>
              <a:xfrm>
                <a:off x="336000" y="19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E022BA-CDA3-4796-BC2D-BA35CEDC9835}"/>
                  </a:ext>
                </a:extLst>
              </p:cNvPr>
              <p:cNvCxnSpPr/>
              <p:nvPr/>
            </p:nvCxnSpPr>
            <p:spPr>
              <a:xfrm>
                <a:off x="336000" y="16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A9B9829-26E6-47E2-8834-00899E847AD4}"/>
                  </a:ext>
                </a:extLst>
              </p:cNvPr>
              <p:cNvCxnSpPr/>
              <p:nvPr/>
            </p:nvCxnSpPr>
            <p:spPr>
              <a:xfrm>
                <a:off x="336000" y="12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4733343-6A4D-4303-AC57-8BD00CFC9E2E}"/>
                  </a:ext>
                </a:extLst>
              </p:cNvPr>
              <p:cNvCxnSpPr/>
              <p:nvPr/>
            </p:nvCxnSpPr>
            <p:spPr>
              <a:xfrm>
                <a:off x="336000" y="9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8F8629-5E49-4467-8B8D-9D676E3F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240" y="189001"/>
            <a:ext cx="5279549" cy="72000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Another example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628033-6423-4EB3-AA21-7BF553F879B2}"/>
              </a:ext>
            </a:extLst>
          </p:cNvPr>
          <p:cNvCxnSpPr>
            <a:cxnSpLocks/>
          </p:cNvCxnSpPr>
          <p:nvPr/>
        </p:nvCxnSpPr>
        <p:spPr>
          <a:xfrm>
            <a:off x="336000" y="5949000"/>
            <a:ext cx="57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7732039F-C997-435A-89BE-0CB762979A48}"/>
              </a:ext>
            </a:extLst>
          </p:cNvPr>
          <p:cNvSpPr/>
          <p:nvPr/>
        </p:nvSpPr>
        <p:spPr>
          <a:xfrm>
            <a:off x="776759" y="1160009"/>
            <a:ext cx="4896000" cy="48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A64E5E-82E5-41B3-ACDD-FA458680B7D9}"/>
              </a:ext>
            </a:extLst>
          </p:cNvPr>
          <p:cNvSpPr txBox="1"/>
          <p:nvPr/>
        </p:nvSpPr>
        <p:spPr>
          <a:xfrm>
            <a:off x="511782" y="5229000"/>
            <a:ext cx="122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(0,1)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E9C796-FAD0-407D-88B5-0E8C7E6C026F}"/>
              </a:ext>
            </a:extLst>
          </p:cNvPr>
          <p:cNvSpPr txBox="1"/>
          <p:nvPr/>
        </p:nvSpPr>
        <p:spPr>
          <a:xfrm>
            <a:off x="5755238" y="5790214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919F00-269C-4BAB-9C6B-583A02C58E7E}"/>
                  </a:ext>
                </a:extLst>
              </p:cNvPr>
              <p:cNvSpPr/>
              <p:nvPr/>
            </p:nvSpPr>
            <p:spPr>
              <a:xfrm>
                <a:off x="6752758" y="1016040"/>
                <a:ext cx="42078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+12=</m:t>
                    </m:r>
                  </m:oMath>
                </a14:m>
                <a:r>
                  <a:rPr lang="en-GB" sz="4400" dirty="0"/>
                  <a:t>0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919F00-269C-4BAB-9C6B-583A02C58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58" y="1016040"/>
                <a:ext cx="4207866" cy="769441"/>
              </a:xfrm>
              <a:prstGeom prst="rect">
                <a:avLst/>
              </a:prstGeom>
              <a:blipFill>
                <a:blip r:embed="rId2"/>
                <a:stretch>
                  <a:fillRect t="-15873" r="-5797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D38335-9C2C-4017-BCF1-66961CEE10C2}"/>
                  </a:ext>
                </a:extLst>
              </p:cNvPr>
              <p:cNvSpPr/>
              <p:nvPr/>
            </p:nvSpPr>
            <p:spPr>
              <a:xfrm>
                <a:off x="1845424" y="5899542"/>
                <a:ext cx="1404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D38335-9C2C-4017-BCF1-66961CEE1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24" y="5899542"/>
                <a:ext cx="140410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B32B6D-DEB5-48B2-8B76-A4C4E94AC40A}"/>
                  </a:ext>
                </a:extLst>
              </p:cNvPr>
              <p:cNvSpPr/>
              <p:nvPr/>
            </p:nvSpPr>
            <p:spPr>
              <a:xfrm>
                <a:off x="3423439" y="5857491"/>
                <a:ext cx="1404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B32B6D-DEB5-48B2-8B76-A4C4E94AC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39" y="5857491"/>
                <a:ext cx="140410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4A8EFF6-E8C8-402C-8109-43760094370D}"/>
              </a:ext>
            </a:extLst>
          </p:cNvPr>
          <p:cNvGrpSpPr/>
          <p:nvPr/>
        </p:nvGrpSpPr>
        <p:grpSpPr>
          <a:xfrm>
            <a:off x="4602000" y="1080169"/>
            <a:ext cx="1709998" cy="707886"/>
            <a:chOff x="4602000" y="1080169"/>
            <a:chExt cx="1709998" cy="7078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55D4E6E-6DA4-4EF6-8E59-0A637EC848BE}"/>
                </a:ext>
              </a:extLst>
            </p:cNvPr>
            <p:cNvSpPr txBox="1"/>
            <p:nvPr/>
          </p:nvSpPr>
          <p:spPr>
            <a:xfrm>
              <a:off x="4722267" y="1080169"/>
              <a:ext cx="1589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(8,12)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0EDD86-D265-4465-9660-913306F9D959}"/>
                </a:ext>
              </a:extLst>
            </p:cNvPr>
            <p:cNvSpPr/>
            <p:nvPr/>
          </p:nvSpPr>
          <p:spPr>
            <a:xfrm flipV="1">
              <a:off x="4602000" y="1574999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049EF9-03F0-4647-BE55-10FDA2B601C3}"/>
              </a:ext>
            </a:extLst>
          </p:cNvPr>
          <p:cNvSpPr txBox="1"/>
          <p:nvPr/>
        </p:nvSpPr>
        <p:spPr>
          <a:xfrm>
            <a:off x="6756296" y="4238840"/>
            <a:ext cx="4658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Roots are </a:t>
            </a:r>
            <a:r>
              <a:rPr lang="en-GB" sz="4400" i="1" dirty="0"/>
              <a:t>x</a:t>
            </a:r>
            <a:r>
              <a:rPr lang="en-GB" sz="4400" dirty="0"/>
              <a:t>=2, </a:t>
            </a:r>
            <a:r>
              <a:rPr lang="en-GB" sz="4400" i="1" dirty="0"/>
              <a:t>x</a:t>
            </a:r>
            <a:r>
              <a:rPr lang="en-GB" sz="4400" dirty="0"/>
              <a:t>=6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C72C388-2D9C-4D86-BACD-C99B5BBDAAD2}"/>
                  </a:ext>
                </a:extLst>
              </p:cNvPr>
              <p:cNvSpPr/>
              <p:nvPr/>
            </p:nvSpPr>
            <p:spPr>
              <a:xfrm>
                <a:off x="6756297" y="1933983"/>
                <a:ext cx="4207866" cy="1335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=8</m:t>
                            </m:r>
                          </m:e>
                        </m:mr>
                        <m:m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</m:mr>
                      </m:m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C72C388-2D9C-4D86-BACD-C99B5BBDA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297" y="1933983"/>
                <a:ext cx="4207866" cy="1335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6A4BFC-025C-4664-B113-B75C5E8DC182}"/>
              </a:ext>
            </a:extLst>
          </p:cNvPr>
          <p:cNvCxnSpPr>
            <a:cxnSpLocks/>
          </p:cNvCxnSpPr>
          <p:nvPr/>
        </p:nvCxnSpPr>
        <p:spPr>
          <a:xfrm flipV="1">
            <a:off x="1776000" y="1629834"/>
            <a:ext cx="2880000" cy="395999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982AA3-8DDF-4446-8A52-A1BDCB2CCE47}"/>
              </a:ext>
            </a:extLst>
          </p:cNvPr>
          <p:cNvGrpSpPr/>
          <p:nvPr/>
        </p:nvGrpSpPr>
        <p:grpSpPr>
          <a:xfrm>
            <a:off x="336000" y="263371"/>
            <a:ext cx="5852758" cy="6405629"/>
            <a:chOff x="336000" y="263371"/>
            <a:chExt cx="5852758" cy="640562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31DCE3D-C3C3-42B5-81B1-8BF786EAC96C}"/>
                </a:ext>
              </a:extLst>
            </p:cNvPr>
            <p:cNvGrpSpPr/>
            <p:nvPr/>
          </p:nvGrpSpPr>
          <p:grpSpPr>
            <a:xfrm>
              <a:off x="336000" y="5790214"/>
              <a:ext cx="5852758" cy="707886"/>
              <a:chOff x="336000" y="5790214"/>
              <a:chExt cx="5852758" cy="707886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86CC677-969A-4A29-A2EE-4B35A31985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000" y="5949000"/>
                <a:ext cx="576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620A34-0050-4CA6-BC6B-DE1F63F05C43}"/>
                  </a:ext>
                </a:extLst>
              </p:cNvPr>
              <p:cNvSpPr txBox="1"/>
              <p:nvPr/>
            </p:nvSpPr>
            <p:spPr>
              <a:xfrm>
                <a:off x="5755238" y="5790214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x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409377E-B071-4FBF-B585-2E7AC8398FA4}"/>
                </a:ext>
              </a:extLst>
            </p:cNvPr>
            <p:cNvGrpSpPr/>
            <p:nvPr/>
          </p:nvGrpSpPr>
          <p:grpSpPr>
            <a:xfrm>
              <a:off x="1335242" y="263371"/>
              <a:ext cx="440758" cy="6405629"/>
              <a:chOff x="1335242" y="263371"/>
              <a:chExt cx="440758" cy="6405629"/>
            </a:xfrm>
          </p:grpSpPr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1B6AA68-8F74-44C9-B427-FBCADA61D7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6000" y="563526"/>
                <a:ext cx="0" cy="61054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FC75FF-605D-4656-91FA-B8196E2BC3A9}"/>
                  </a:ext>
                </a:extLst>
              </p:cNvPr>
              <p:cNvSpPr txBox="1"/>
              <p:nvPr/>
            </p:nvSpPr>
            <p:spPr>
              <a:xfrm>
                <a:off x="1335242" y="263371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y</a:t>
                </a:r>
              </a:p>
            </p:txBody>
          </p: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CE6DA809-D640-4B3E-8E04-FE87EBA62CBF}"/>
              </a:ext>
            </a:extLst>
          </p:cNvPr>
          <p:cNvSpPr/>
          <p:nvPr/>
        </p:nvSpPr>
        <p:spPr>
          <a:xfrm flipV="1">
            <a:off x="1722000" y="553499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1B4197-2374-4E75-96FF-1E65D8F108C7}"/>
              </a:ext>
            </a:extLst>
          </p:cNvPr>
          <p:cNvSpPr/>
          <p:nvPr/>
        </p:nvSpPr>
        <p:spPr>
          <a:xfrm flipV="1">
            <a:off x="2449239" y="588288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FF37FF1-3D2A-4BC2-9676-62F1C4F902F5}"/>
              </a:ext>
            </a:extLst>
          </p:cNvPr>
          <p:cNvSpPr/>
          <p:nvPr/>
        </p:nvSpPr>
        <p:spPr>
          <a:xfrm flipV="1">
            <a:off x="3889238" y="58967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5" grpId="0"/>
      <p:bldP spid="68" grpId="0"/>
      <p:bldP spid="69" grpId="0"/>
      <p:bldP spid="71" grpId="0"/>
      <p:bldP spid="55" grpId="0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324F7179-F735-4C20-A2D7-8F674B59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701" y="-1785258"/>
            <a:ext cx="19106402" cy="10002762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F92122-CE94-4624-8F9A-2219A719CDA3}"/>
              </a:ext>
            </a:extLst>
          </p:cNvPr>
          <p:cNvSpPr/>
          <p:nvPr/>
        </p:nvSpPr>
        <p:spPr>
          <a:xfrm>
            <a:off x="6096000" y="-1765300"/>
            <a:ext cx="6337794" cy="115696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8000">
                <a:srgbClr val="FFFFFF">
                  <a:alpha val="86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F8629-5E49-4467-8B8D-9D676E3F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BBE11D-2D8B-43A7-B08F-48C95CEEDF31}"/>
              </a:ext>
            </a:extLst>
          </p:cNvPr>
          <p:cNvSpPr txBox="1"/>
          <p:nvPr/>
        </p:nvSpPr>
        <p:spPr>
          <a:xfrm>
            <a:off x="7000218" y="181926"/>
            <a:ext cx="4790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Carlyle Circle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FE1981-A4ED-43EA-BA83-E40183E0AC28}"/>
              </a:ext>
            </a:extLst>
          </p:cNvPr>
          <p:cNvSpPr txBox="1"/>
          <p:nvPr/>
        </p:nvSpPr>
        <p:spPr>
          <a:xfrm>
            <a:off x="514401" y="6433600"/>
            <a:ext cx="52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Carlyle Circle, Goldsboro, NC 27530, USA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69439A-CCCD-44AD-9CCB-393D6A4F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15" y="1129282"/>
            <a:ext cx="1767790" cy="24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6653284-2EA4-47DC-BF94-6486E1B1E472}"/>
              </a:ext>
            </a:extLst>
          </p:cNvPr>
          <p:cNvSpPr txBox="1"/>
          <p:nvPr/>
        </p:nvSpPr>
        <p:spPr>
          <a:xfrm>
            <a:off x="9791968" y="1837455"/>
            <a:ext cx="231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Thomas Carlyle, 1795-1881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E3FD8E-0BCC-4DDB-8C1C-107908E4EA97}"/>
              </a:ext>
            </a:extLst>
          </p:cNvPr>
          <p:cNvSpPr txBox="1"/>
          <p:nvPr/>
        </p:nvSpPr>
        <p:spPr>
          <a:xfrm>
            <a:off x="7378941" y="3697004"/>
            <a:ext cx="4694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Scottish historian, writer, mathematician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His 1837 history of The French Revolution was the inspiration for Dickens’ A Tale of Two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Coined the term “the dismal science” for economics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1E5C264-1C7A-4789-A635-6CD65D4A03DB}"/>
              </a:ext>
            </a:extLst>
          </p:cNvPr>
          <p:cNvGrpSpPr/>
          <p:nvPr/>
        </p:nvGrpSpPr>
        <p:grpSpPr>
          <a:xfrm>
            <a:off x="336000" y="563526"/>
            <a:ext cx="5760000" cy="6105474"/>
            <a:chOff x="336000" y="563526"/>
            <a:chExt cx="5760000" cy="610547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FD0ADDB-3513-4C1C-A11B-21D03E46C774}"/>
                </a:ext>
              </a:extLst>
            </p:cNvPr>
            <p:cNvGrpSpPr/>
            <p:nvPr/>
          </p:nvGrpSpPr>
          <p:grpSpPr>
            <a:xfrm>
              <a:off x="696000" y="563526"/>
              <a:ext cx="5040000" cy="6105474"/>
              <a:chOff x="696000" y="1268984"/>
              <a:chExt cx="5040000" cy="5400015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26C4DE6-A82C-4ED6-AEA5-E2A5B38221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000" y="1268998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1B38474-3B8F-4F40-94FC-B2EDE50311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000" y="1268997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CC3E2AB-4B1A-4594-A765-4E14066D47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6000" y="1268996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FC0044A-21D2-4B15-A86D-E65EA10383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6000" y="1268994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5A549BD-9E9F-4658-8D6B-369D489DDD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000" y="1268993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746F63F-E0FB-4FCB-A7FC-B09804B5DC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6000" y="1268992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DC58CDF1-9EFC-46A0-9506-B6D14D6B7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6000" y="1268991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884377A-A2FA-45EB-AC2D-2580082880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76000" y="1268990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C133CF9-3A20-48A6-9B94-3D802854BE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6000" y="1268989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6A68363-6DE0-4DC7-9E62-B839ACB0C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6000" y="1268988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7FDCE06-B376-49CA-823F-C009CFA954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6000" y="1268987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C61B89F-855E-47E1-A2A7-58FA466758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6000" y="1268986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3B1256C-6793-466F-8FA5-120CFBF135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6000" y="1268985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4E93D3C-DF05-4546-954E-032765838D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6000" y="1268984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F5F7568-AA46-4D2A-8890-B2D92BFE26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6000" y="1268995"/>
                <a:ext cx="0" cy="540000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708A81A-2A18-4528-B217-8250E7177E4A}"/>
                </a:ext>
              </a:extLst>
            </p:cNvPr>
            <p:cNvGrpSpPr/>
            <p:nvPr/>
          </p:nvGrpSpPr>
          <p:grpSpPr>
            <a:xfrm>
              <a:off x="336000" y="909000"/>
              <a:ext cx="5760000" cy="5400000"/>
              <a:chOff x="336000" y="909000"/>
              <a:chExt cx="5760000" cy="54000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5228966-BD71-4767-B38A-8FE580645041}"/>
                  </a:ext>
                </a:extLst>
              </p:cNvPr>
              <p:cNvCxnSpPr/>
              <p:nvPr/>
            </p:nvCxnSpPr>
            <p:spPr>
              <a:xfrm>
                <a:off x="336000" y="63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D0E603B-D801-4F2C-B2C6-C46D31767899}"/>
                  </a:ext>
                </a:extLst>
              </p:cNvPr>
              <p:cNvCxnSpPr/>
              <p:nvPr/>
            </p:nvCxnSpPr>
            <p:spPr>
              <a:xfrm>
                <a:off x="336000" y="59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BFCA827-B899-4E78-B936-7CE4D0813226}"/>
                  </a:ext>
                </a:extLst>
              </p:cNvPr>
              <p:cNvCxnSpPr/>
              <p:nvPr/>
            </p:nvCxnSpPr>
            <p:spPr>
              <a:xfrm>
                <a:off x="336000" y="55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E75C7D6-DF06-4CD2-9CE9-2B74AC31AF8E}"/>
                  </a:ext>
                </a:extLst>
              </p:cNvPr>
              <p:cNvCxnSpPr/>
              <p:nvPr/>
            </p:nvCxnSpPr>
            <p:spPr>
              <a:xfrm>
                <a:off x="336000" y="52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3056D1F-EB7F-425D-952A-6ACA5CDF7A4B}"/>
                  </a:ext>
                </a:extLst>
              </p:cNvPr>
              <p:cNvCxnSpPr/>
              <p:nvPr/>
            </p:nvCxnSpPr>
            <p:spPr>
              <a:xfrm>
                <a:off x="336000" y="48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686A291-FF1D-4BFA-9AFD-27F6E5FB87AB}"/>
                  </a:ext>
                </a:extLst>
              </p:cNvPr>
              <p:cNvCxnSpPr/>
              <p:nvPr/>
            </p:nvCxnSpPr>
            <p:spPr>
              <a:xfrm>
                <a:off x="336000" y="45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3B9A90B-58AC-44EE-A816-BC44B4C42AAD}"/>
                  </a:ext>
                </a:extLst>
              </p:cNvPr>
              <p:cNvCxnSpPr/>
              <p:nvPr/>
            </p:nvCxnSpPr>
            <p:spPr>
              <a:xfrm>
                <a:off x="336000" y="41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1486902-C086-4EF1-9FB7-02E1DF1FA249}"/>
                  </a:ext>
                </a:extLst>
              </p:cNvPr>
              <p:cNvCxnSpPr/>
              <p:nvPr/>
            </p:nvCxnSpPr>
            <p:spPr>
              <a:xfrm>
                <a:off x="336000" y="37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C0CAB10-B074-4207-BB66-FA35047AB2F9}"/>
                  </a:ext>
                </a:extLst>
              </p:cNvPr>
              <p:cNvCxnSpPr/>
              <p:nvPr/>
            </p:nvCxnSpPr>
            <p:spPr>
              <a:xfrm>
                <a:off x="336000" y="34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400C067-58E5-4515-8722-EDF5D16EB978}"/>
                  </a:ext>
                </a:extLst>
              </p:cNvPr>
              <p:cNvCxnSpPr/>
              <p:nvPr/>
            </p:nvCxnSpPr>
            <p:spPr>
              <a:xfrm>
                <a:off x="336000" y="30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D0D4503-A4A1-4A61-A5A6-B02DD9ADBA3D}"/>
                  </a:ext>
                </a:extLst>
              </p:cNvPr>
              <p:cNvCxnSpPr/>
              <p:nvPr/>
            </p:nvCxnSpPr>
            <p:spPr>
              <a:xfrm>
                <a:off x="336000" y="27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AD16AB2-21C7-4DA5-8E38-DCC8B0D9DCDE}"/>
                  </a:ext>
                </a:extLst>
              </p:cNvPr>
              <p:cNvCxnSpPr/>
              <p:nvPr/>
            </p:nvCxnSpPr>
            <p:spPr>
              <a:xfrm>
                <a:off x="336000" y="234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FB938AF-7FA5-4244-96D1-5D325FE1F408}"/>
                  </a:ext>
                </a:extLst>
              </p:cNvPr>
              <p:cNvCxnSpPr/>
              <p:nvPr/>
            </p:nvCxnSpPr>
            <p:spPr>
              <a:xfrm>
                <a:off x="336000" y="198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31FBFE2-F9D4-48F0-B553-8E861983D1DD}"/>
                  </a:ext>
                </a:extLst>
              </p:cNvPr>
              <p:cNvCxnSpPr/>
              <p:nvPr/>
            </p:nvCxnSpPr>
            <p:spPr>
              <a:xfrm>
                <a:off x="336000" y="162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BC9E99B-8787-4096-AA1E-9150DBBE40DF}"/>
                  </a:ext>
                </a:extLst>
              </p:cNvPr>
              <p:cNvCxnSpPr/>
              <p:nvPr/>
            </p:nvCxnSpPr>
            <p:spPr>
              <a:xfrm>
                <a:off x="336000" y="126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8746EF9-A33F-49D8-97E9-5EAABBB6C0CB}"/>
                  </a:ext>
                </a:extLst>
              </p:cNvPr>
              <p:cNvCxnSpPr/>
              <p:nvPr/>
            </p:nvCxnSpPr>
            <p:spPr>
              <a:xfrm>
                <a:off x="336000" y="909000"/>
                <a:ext cx="5760000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5B37C5A-934E-4DBA-A9DC-8D457CF59138}"/>
              </a:ext>
            </a:extLst>
          </p:cNvPr>
          <p:cNvCxnSpPr>
            <a:cxnSpLocks/>
          </p:cNvCxnSpPr>
          <p:nvPr/>
        </p:nvCxnSpPr>
        <p:spPr>
          <a:xfrm>
            <a:off x="336000" y="5949000"/>
            <a:ext cx="57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85B71CE2-8360-444D-A5EB-0882E8C424EE}"/>
              </a:ext>
            </a:extLst>
          </p:cNvPr>
          <p:cNvSpPr/>
          <p:nvPr/>
        </p:nvSpPr>
        <p:spPr>
          <a:xfrm>
            <a:off x="776759" y="1160009"/>
            <a:ext cx="4896000" cy="48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2669A4C-EB7C-4883-AB2F-80F6B13B8EE0}"/>
              </a:ext>
            </a:extLst>
          </p:cNvPr>
          <p:cNvSpPr txBox="1"/>
          <p:nvPr/>
        </p:nvSpPr>
        <p:spPr>
          <a:xfrm>
            <a:off x="5755238" y="5790214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x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F0C4D2A-E5CD-4E4A-BBCD-E27955DCD553}"/>
              </a:ext>
            </a:extLst>
          </p:cNvPr>
          <p:cNvCxnSpPr>
            <a:cxnSpLocks/>
          </p:cNvCxnSpPr>
          <p:nvPr/>
        </p:nvCxnSpPr>
        <p:spPr>
          <a:xfrm flipV="1">
            <a:off x="1776000" y="1629834"/>
            <a:ext cx="2880000" cy="395999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D032E7-54EE-4F2F-8F00-196B5C129A97}"/>
              </a:ext>
            </a:extLst>
          </p:cNvPr>
          <p:cNvGrpSpPr/>
          <p:nvPr/>
        </p:nvGrpSpPr>
        <p:grpSpPr>
          <a:xfrm>
            <a:off x="336000" y="263371"/>
            <a:ext cx="5852758" cy="6405629"/>
            <a:chOff x="336000" y="263371"/>
            <a:chExt cx="5852758" cy="640562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56F4F6D-BA8A-4D48-B6F5-54F8C4ED8340}"/>
                </a:ext>
              </a:extLst>
            </p:cNvPr>
            <p:cNvGrpSpPr/>
            <p:nvPr/>
          </p:nvGrpSpPr>
          <p:grpSpPr>
            <a:xfrm>
              <a:off x="336000" y="5790214"/>
              <a:ext cx="5852758" cy="707886"/>
              <a:chOff x="336000" y="5790214"/>
              <a:chExt cx="5852758" cy="707886"/>
            </a:xfrm>
          </p:grpSpPr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A80F511A-FDE5-414F-9DAB-BAC8BBD8E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000" y="5949000"/>
                <a:ext cx="576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3E65CFB-A8AC-4380-8B8E-C065B88B10AA}"/>
                  </a:ext>
                </a:extLst>
              </p:cNvPr>
              <p:cNvSpPr txBox="1"/>
              <p:nvPr/>
            </p:nvSpPr>
            <p:spPr>
              <a:xfrm>
                <a:off x="5755238" y="5790214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x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7231B75-E691-41D4-BCC5-F7F69E81E516}"/>
                </a:ext>
              </a:extLst>
            </p:cNvPr>
            <p:cNvGrpSpPr/>
            <p:nvPr/>
          </p:nvGrpSpPr>
          <p:grpSpPr>
            <a:xfrm>
              <a:off x="1335242" y="263371"/>
              <a:ext cx="440758" cy="6405629"/>
              <a:chOff x="1335242" y="263371"/>
              <a:chExt cx="440758" cy="6405629"/>
            </a:xfrm>
          </p:grpSpPr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3557430C-BAA5-4659-B1CD-B35C5F4F02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6000" y="563526"/>
                <a:ext cx="0" cy="61054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A0F9989-6029-4821-B836-059854C56DF7}"/>
                  </a:ext>
                </a:extLst>
              </p:cNvPr>
              <p:cNvSpPr txBox="1"/>
              <p:nvPr/>
            </p:nvSpPr>
            <p:spPr>
              <a:xfrm>
                <a:off x="1335242" y="263371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y</a:t>
                </a:r>
              </a:p>
            </p:txBody>
          </p:sp>
        </p:grpSp>
      </p:grpSp>
      <p:sp>
        <p:nvSpPr>
          <p:cNvPr id="125" name="Oval 124">
            <a:extLst>
              <a:ext uri="{FF2B5EF4-FFF2-40B4-BE49-F238E27FC236}">
                <a16:creationId xmlns:a16="http://schemas.microsoft.com/office/drawing/2014/main" id="{366CBDFA-98D4-4C09-9403-5A1C501CBBB7}"/>
              </a:ext>
            </a:extLst>
          </p:cNvPr>
          <p:cNvSpPr/>
          <p:nvPr/>
        </p:nvSpPr>
        <p:spPr>
          <a:xfrm flipV="1">
            <a:off x="1722000" y="553499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3260F29-CA8F-4355-8311-7E27ED2DB0D6}"/>
              </a:ext>
            </a:extLst>
          </p:cNvPr>
          <p:cNvSpPr/>
          <p:nvPr/>
        </p:nvSpPr>
        <p:spPr>
          <a:xfrm flipV="1">
            <a:off x="4602000" y="157499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" grpId="0"/>
      <p:bldP spid="54" grpId="0"/>
      <p:bldP spid="71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AEF06407-6F14-42CC-BD9E-BD55E3F8A027}"/>
              </a:ext>
            </a:extLst>
          </p:cNvPr>
          <p:cNvSpPr/>
          <p:nvPr/>
        </p:nvSpPr>
        <p:spPr>
          <a:xfrm>
            <a:off x="335999" y="1256538"/>
            <a:ext cx="4344921" cy="4344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F8629-5E49-4467-8B8D-9D676E3F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Why does it work?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DF9B2A-9A52-4EE4-A9F3-D0D200B41A1B}"/>
              </a:ext>
            </a:extLst>
          </p:cNvPr>
          <p:cNvSpPr/>
          <p:nvPr/>
        </p:nvSpPr>
        <p:spPr>
          <a:xfrm flipV="1">
            <a:off x="511782" y="434347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B0EDD86-D265-4465-9660-913306F9D959}"/>
              </a:ext>
            </a:extLst>
          </p:cNvPr>
          <p:cNvSpPr/>
          <p:nvPr/>
        </p:nvSpPr>
        <p:spPr>
          <a:xfrm flipV="1">
            <a:off x="4383503" y="239519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5D4E6E-6DA4-4EF6-8E59-0A637EC848BE}"/>
              </a:ext>
            </a:extLst>
          </p:cNvPr>
          <p:cNvSpPr txBox="1"/>
          <p:nvPr/>
        </p:nvSpPr>
        <p:spPr>
          <a:xfrm>
            <a:off x="3885827" y="2527654"/>
            <a:ext cx="116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dirty="0" err="1"/>
              <a:t>c,</a:t>
            </a:r>
            <a:r>
              <a:rPr lang="en-GB" sz="4000" i="1" dirty="0" err="1"/>
              <a:t>d</a:t>
            </a:r>
            <a:r>
              <a:rPr lang="en-GB" sz="4000" dirty="0"/>
              <a:t>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1B4197-2374-4E75-96FF-1E65D8F108C7}"/>
              </a:ext>
            </a:extLst>
          </p:cNvPr>
          <p:cNvSpPr/>
          <p:nvPr/>
        </p:nvSpPr>
        <p:spPr>
          <a:xfrm flipV="1">
            <a:off x="927192" y="18564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A267C4-E06D-49E1-8F0B-6A080EAA58E8}"/>
              </a:ext>
            </a:extLst>
          </p:cNvPr>
          <p:cNvCxnSpPr>
            <a:cxnSpLocks/>
          </p:cNvCxnSpPr>
          <p:nvPr/>
        </p:nvCxnSpPr>
        <p:spPr>
          <a:xfrm flipV="1">
            <a:off x="565782" y="2448618"/>
            <a:ext cx="3845279" cy="1948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0F047E7-89D0-4C92-BD3E-0299CA7F6AAA}"/>
              </a:ext>
            </a:extLst>
          </p:cNvPr>
          <p:cNvSpPr txBox="1"/>
          <p:nvPr/>
        </p:nvSpPr>
        <p:spPr>
          <a:xfrm>
            <a:off x="252047" y="1157050"/>
            <a:ext cx="116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 err="1"/>
              <a:t>x</a:t>
            </a:r>
            <a:r>
              <a:rPr lang="en-GB" sz="4000" dirty="0" err="1"/>
              <a:t>,</a:t>
            </a:r>
            <a:r>
              <a:rPr lang="en-GB" sz="4000" i="1" dirty="0" err="1"/>
              <a:t>y</a:t>
            </a:r>
            <a:r>
              <a:rPr lang="en-GB" sz="4000" dirty="0"/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A032A9-B1B3-4785-A04E-0CE9C902379A}"/>
              </a:ext>
            </a:extLst>
          </p:cNvPr>
          <p:cNvSpPr txBox="1"/>
          <p:nvPr/>
        </p:nvSpPr>
        <p:spPr>
          <a:xfrm>
            <a:off x="231865" y="4462600"/>
            <a:ext cx="116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 err="1"/>
              <a:t>a</a:t>
            </a:r>
            <a:r>
              <a:rPr lang="en-GB" sz="4000" dirty="0" err="1"/>
              <a:t>,</a:t>
            </a:r>
            <a:r>
              <a:rPr lang="en-GB" sz="4000" i="1" dirty="0" err="1"/>
              <a:t>b</a:t>
            </a:r>
            <a:r>
              <a:rPr lang="en-GB" sz="4000" dirty="0"/>
              <a:t>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FBE72C2-7494-4DD8-A990-DCA8866EBE63}"/>
              </a:ext>
            </a:extLst>
          </p:cNvPr>
          <p:cNvSpPr/>
          <p:nvPr/>
        </p:nvSpPr>
        <p:spPr>
          <a:xfrm>
            <a:off x="4932173" y="909431"/>
            <a:ext cx="587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C</a:t>
            </a:r>
            <a:r>
              <a:rPr lang="en-GB" sz="3600" b="0" dirty="0"/>
              <a:t>ircle with diameter (</a:t>
            </a:r>
            <a:r>
              <a:rPr lang="en-GB" sz="3600" b="0" dirty="0" err="1"/>
              <a:t>a,b</a:t>
            </a:r>
            <a:r>
              <a:rPr lang="en-GB" sz="3600" b="0" dirty="0"/>
              <a:t>),(</a:t>
            </a:r>
            <a:r>
              <a:rPr lang="en-GB" sz="3600" b="0" dirty="0" err="1"/>
              <a:t>c,d</a:t>
            </a:r>
            <a:r>
              <a:rPr lang="en-GB" sz="3600" b="0" dirty="0"/>
              <a:t>)</a:t>
            </a:r>
            <a:endParaRPr lang="en-GB" sz="3600" b="0" i="1" dirty="0">
              <a:latin typeface="Cambria Math" panose="02040503050406030204" pitchFamily="18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970690C-6655-4FB4-A089-822AF4E04090}"/>
              </a:ext>
            </a:extLst>
          </p:cNvPr>
          <p:cNvSpPr/>
          <p:nvPr/>
        </p:nvSpPr>
        <p:spPr>
          <a:xfrm>
            <a:off x="4932173" y="4815941"/>
            <a:ext cx="598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Formula for general point (</a:t>
            </a:r>
            <a:r>
              <a:rPr lang="en-GB" sz="3600" i="1" dirty="0" err="1"/>
              <a:t>x</a:t>
            </a:r>
            <a:r>
              <a:rPr lang="en-GB" sz="3600" dirty="0" err="1"/>
              <a:t>,</a:t>
            </a:r>
            <a:r>
              <a:rPr lang="en-GB" sz="3600" i="1" dirty="0" err="1"/>
              <a:t>y</a:t>
            </a:r>
            <a:r>
              <a:rPr lang="en-GB" sz="3600" dirty="0"/>
              <a:t>):</a:t>
            </a:r>
            <a:endParaRPr lang="en-GB" sz="3600" b="0" i="1" dirty="0">
              <a:latin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ADEB3-C9B3-4363-8E9C-63D7859F36F1}"/>
              </a:ext>
            </a:extLst>
          </p:cNvPr>
          <p:cNvSpPr txBox="1"/>
          <p:nvPr/>
        </p:nvSpPr>
        <p:spPr>
          <a:xfrm>
            <a:off x="393202" y="2628311"/>
            <a:ext cx="204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/>
              <a:t>x-</a:t>
            </a:r>
            <a:r>
              <a:rPr lang="en-GB" sz="4000" i="1" dirty="0" err="1"/>
              <a:t>a</a:t>
            </a:r>
            <a:r>
              <a:rPr lang="en-GB" sz="4000" dirty="0" err="1"/>
              <a:t>,</a:t>
            </a:r>
            <a:r>
              <a:rPr lang="en-GB" sz="4000" i="1" dirty="0" err="1"/>
              <a:t>y</a:t>
            </a:r>
            <a:r>
              <a:rPr lang="en-GB" sz="4000" i="1" dirty="0"/>
              <a:t>-b</a:t>
            </a:r>
            <a:r>
              <a:rPr lang="en-GB" sz="40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97DC86-8560-49CF-9321-9368AD1D6832}"/>
              </a:ext>
            </a:extLst>
          </p:cNvPr>
          <p:cNvSpPr txBox="1"/>
          <p:nvPr/>
        </p:nvSpPr>
        <p:spPr>
          <a:xfrm>
            <a:off x="1846303" y="1488420"/>
            <a:ext cx="204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/>
              <a:t>x-</a:t>
            </a:r>
            <a:r>
              <a:rPr lang="en-GB" sz="4000" i="1" dirty="0" err="1"/>
              <a:t>c</a:t>
            </a:r>
            <a:r>
              <a:rPr lang="en-GB" sz="4000" dirty="0" err="1"/>
              <a:t>,</a:t>
            </a:r>
            <a:r>
              <a:rPr lang="en-GB" sz="4000" i="1" dirty="0" err="1"/>
              <a:t>y</a:t>
            </a:r>
            <a:r>
              <a:rPr lang="en-GB" sz="4000" i="1" dirty="0"/>
              <a:t>-d</a:t>
            </a:r>
            <a:r>
              <a:rPr lang="en-GB" sz="4000" dirty="0"/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26AF13-B714-4895-9151-E0F4773249F9}"/>
              </a:ext>
            </a:extLst>
          </p:cNvPr>
          <p:cNvCxnSpPr>
            <a:cxnSpLocks/>
          </p:cNvCxnSpPr>
          <p:nvPr/>
        </p:nvCxnSpPr>
        <p:spPr>
          <a:xfrm flipV="1">
            <a:off x="565782" y="1896617"/>
            <a:ext cx="410296" cy="25008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E431C0-8110-4297-95B2-EA47E51F3F23}"/>
              </a:ext>
            </a:extLst>
          </p:cNvPr>
          <p:cNvCxnSpPr>
            <a:cxnSpLocks/>
          </p:cNvCxnSpPr>
          <p:nvPr/>
        </p:nvCxnSpPr>
        <p:spPr>
          <a:xfrm flipH="1" flipV="1">
            <a:off x="972298" y="1892837"/>
            <a:ext cx="3492763" cy="555656"/>
          </a:xfrm>
          <a:prstGeom prst="straightConnector1">
            <a:avLst/>
          </a:prstGeom>
          <a:ln w="2857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3FE5D34-E12F-4537-964A-3AADB1773B09}"/>
              </a:ext>
            </a:extLst>
          </p:cNvPr>
          <p:cNvSpPr/>
          <p:nvPr/>
        </p:nvSpPr>
        <p:spPr>
          <a:xfrm>
            <a:off x="4935713" y="2329538"/>
            <a:ext cx="6283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Vectors (x-a, y-b) and (x-</a:t>
            </a:r>
            <a:r>
              <a:rPr lang="en-GB" sz="3600" dirty="0" err="1"/>
              <a:t>c,y</a:t>
            </a:r>
            <a:r>
              <a:rPr lang="en-GB" sz="3600" dirty="0"/>
              <a:t>-d) meet at a right angle</a:t>
            </a:r>
            <a:r>
              <a:rPr lang="en-GB" sz="3600" i="1" dirty="0">
                <a:latin typeface="Cambria Math" panose="02040503050406030204" pitchFamily="18" charset="0"/>
              </a:rPr>
              <a:t>.</a:t>
            </a:r>
            <a:endParaRPr lang="en-GB" sz="3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A0E061-79C7-4BA5-A848-00F744CF2E1E}"/>
              </a:ext>
            </a:extLst>
          </p:cNvPr>
          <p:cNvSpPr/>
          <p:nvPr/>
        </p:nvSpPr>
        <p:spPr>
          <a:xfrm>
            <a:off x="4939253" y="3555831"/>
            <a:ext cx="6283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So their dot product is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F00212-8D23-481D-8A9B-4A9C5AC0A912}"/>
                  </a:ext>
                </a:extLst>
              </p:cNvPr>
              <p:cNvSpPr/>
              <p:nvPr/>
            </p:nvSpPr>
            <p:spPr>
              <a:xfrm>
                <a:off x="4652475" y="5449074"/>
                <a:ext cx="75288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F00212-8D23-481D-8A9B-4A9C5AC0A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75" y="5449074"/>
                <a:ext cx="752889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9" grpId="0"/>
      <p:bldP spid="22" grpId="0"/>
      <p:bldP spid="23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AEF06407-6F14-42CC-BD9E-BD55E3F8A027}"/>
              </a:ext>
            </a:extLst>
          </p:cNvPr>
          <p:cNvSpPr/>
          <p:nvPr/>
        </p:nvSpPr>
        <p:spPr>
          <a:xfrm>
            <a:off x="335999" y="1256538"/>
            <a:ext cx="4344921" cy="4344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F8629-5E49-4467-8B8D-9D676E3F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Applying it to the Carlyle circle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DF9B2A-9A52-4EE4-A9F3-D0D200B41A1B}"/>
              </a:ext>
            </a:extLst>
          </p:cNvPr>
          <p:cNvSpPr/>
          <p:nvPr/>
        </p:nvSpPr>
        <p:spPr>
          <a:xfrm flipV="1">
            <a:off x="511782" y="434347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B0EDD86-D265-4465-9660-913306F9D959}"/>
              </a:ext>
            </a:extLst>
          </p:cNvPr>
          <p:cNvSpPr/>
          <p:nvPr/>
        </p:nvSpPr>
        <p:spPr>
          <a:xfrm flipV="1">
            <a:off x="4383503" y="239519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5D4E6E-6DA4-4EF6-8E59-0A637EC848BE}"/>
              </a:ext>
            </a:extLst>
          </p:cNvPr>
          <p:cNvSpPr txBox="1"/>
          <p:nvPr/>
        </p:nvSpPr>
        <p:spPr>
          <a:xfrm>
            <a:off x="3885827" y="2527654"/>
            <a:ext cx="116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dirty="0" err="1"/>
              <a:t>c,</a:t>
            </a:r>
            <a:r>
              <a:rPr lang="en-GB" sz="4000" i="1" dirty="0" err="1"/>
              <a:t>d</a:t>
            </a:r>
            <a:r>
              <a:rPr lang="en-GB" sz="4000" dirty="0"/>
              <a:t>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1B4197-2374-4E75-96FF-1E65D8F108C7}"/>
              </a:ext>
            </a:extLst>
          </p:cNvPr>
          <p:cNvSpPr/>
          <p:nvPr/>
        </p:nvSpPr>
        <p:spPr>
          <a:xfrm flipV="1">
            <a:off x="927192" y="185642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A267C4-E06D-49E1-8F0B-6A080EAA58E8}"/>
              </a:ext>
            </a:extLst>
          </p:cNvPr>
          <p:cNvCxnSpPr>
            <a:cxnSpLocks/>
          </p:cNvCxnSpPr>
          <p:nvPr/>
        </p:nvCxnSpPr>
        <p:spPr>
          <a:xfrm flipV="1">
            <a:off x="565782" y="2448618"/>
            <a:ext cx="3845279" cy="1948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0F047E7-89D0-4C92-BD3E-0299CA7F6AAA}"/>
              </a:ext>
            </a:extLst>
          </p:cNvPr>
          <p:cNvSpPr txBox="1"/>
          <p:nvPr/>
        </p:nvSpPr>
        <p:spPr>
          <a:xfrm>
            <a:off x="252047" y="1157050"/>
            <a:ext cx="116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 err="1"/>
              <a:t>x</a:t>
            </a:r>
            <a:r>
              <a:rPr lang="en-GB" sz="4000" dirty="0" err="1"/>
              <a:t>,</a:t>
            </a:r>
            <a:r>
              <a:rPr lang="en-GB" sz="4000" i="1" dirty="0" err="1"/>
              <a:t>y</a:t>
            </a:r>
            <a:r>
              <a:rPr lang="en-GB" sz="4000" dirty="0"/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A032A9-B1B3-4785-A04E-0CE9C902379A}"/>
              </a:ext>
            </a:extLst>
          </p:cNvPr>
          <p:cNvSpPr txBox="1"/>
          <p:nvPr/>
        </p:nvSpPr>
        <p:spPr>
          <a:xfrm>
            <a:off x="231865" y="4462600"/>
            <a:ext cx="116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 err="1"/>
              <a:t>a</a:t>
            </a:r>
            <a:r>
              <a:rPr lang="en-GB" sz="4000" dirty="0" err="1"/>
              <a:t>,</a:t>
            </a:r>
            <a:r>
              <a:rPr lang="en-GB" sz="4000" i="1" dirty="0" err="1"/>
              <a:t>b</a:t>
            </a:r>
            <a:r>
              <a:rPr lang="en-GB" sz="4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F00212-8D23-481D-8A9B-4A9C5AC0A912}"/>
                  </a:ext>
                </a:extLst>
              </p:cNvPr>
              <p:cNvSpPr/>
              <p:nvPr/>
            </p:nvSpPr>
            <p:spPr>
              <a:xfrm>
                <a:off x="4652475" y="5449077"/>
                <a:ext cx="75288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F00212-8D23-481D-8A9B-4A9C5AC0A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75" y="5449077"/>
                <a:ext cx="752889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70E15F-1F9A-4C85-A110-3E78D58E6DF7}"/>
                  </a:ext>
                </a:extLst>
              </p:cNvPr>
              <p:cNvSpPr/>
              <p:nvPr/>
            </p:nvSpPr>
            <p:spPr>
              <a:xfrm>
                <a:off x="4881117" y="1732148"/>
                <a:ext cx="3570593" cy="1182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b="0" dirty="0"/>
                  <a:t>Let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mr>
                      <m:m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70E15F-1F9A-4C85-A110-3E78D58E6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17" y="1732148"/>
                <a:ext cx="3570593" cy="1182375"/>
              </a:xfrm>
              <a:prstGeom prst="rect">
                <a:avLst/>
              </a:prstGeom>
              <a:blipFill>
                <a:blip r:embed="rId3"/>
                <a:stretch>
                  <a:fillRect l="-5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2BE7F8-8991-4DCB-9B34-5A717F732610}"/>
                  </a:ext>
                </a:extLst>
              </p:cNvPr>
              <p:cNvSpPr/>
              <p:nvPr/>
            </p:nvSpPr>
            <p:spPr>
              <a:xfrm>
                <a:off x="4881117" y="3046424"/>
                <a:ext cx="69153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72BE7F8-8991-4DCB-9B34-5A717F732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17" y="3046424"/>
                <a:ext cx="691534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56DBDA-6369-4CE6-AFA0-B7CD630DFCAC}"/>
                  </a:ext>
                </a:extLst>
              </p:cNvPr>
              <p:cNvSpPr/>
              <p:nvPr/>
            </p:nvSpPr>
            <p:spPr>
              <a:xfrm>
                <a:off x="4881117" y="3877809"/>
                <a:ext cx="31874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b="0" dirty="0"/>
                  <a:t>On x axis,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56DBDA-6369-4CE6-AFA0-B7CD630DF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17" y="3877809"/>
                <a:ext cx="3187476" cy="646331"/>
              </a:xfrm>
              <a:prstGeom prst="rect">
                <a:avLst/>
              </a:prstGeom>
              <a:blipFill>
                <a:blip r:embed="rId5"/>
                <a:stretch>
                  <a:fillRect l="-5927" t="-1320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9BE5D57-E323-4408-BAFA-626E2677A0AD}"/>
                  </a:ext>
                </a:extLst>
              </p:cNvPr>
              <p:cNvSpPr/>
              <p:nvPr/>
            </p:nvSpPr>
            <p:spPr>
              <a:xfrm>
                <a:off x="4920465" y="4617595"/>
                <a:ext cx="42209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𝑠𝑥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9BE5D57-E323-4408-BAFA-626E2677A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65" y="4617595"/>
                <a:ext cx="422092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4CFFB6C-F66D-49CE-9353-BED970F8F97D}"/>
              </a:ext>
            </a:extLst>
          </p:cNvPr>
          <p:cNvSpPr/>
          <p:nvPr/>
        </p:nvSpPr>
        <p:spPr>
          <a:xfrm>
            <a:off x="2721935" y="5799380"/>
            <a:ext cx="952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0" dirty="0"/>
              <a:t>So the x intercepts are the roots of this equation</a:t>
            </a:r>
            <a:endParaRPr lang="en-GB" sz="3600" b="0" i="1" dirty="0">
              <a:latin typeface="Cambria Math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CBED3-3AAF-444A-915E-73EFAB0164D3}"/>
              </a:ext>
            </a:extLst>
          </p:cNvPr>
          <p:cNvSpPr txBox="1"/>
          <p:nvPr/>
        </p:nvSpPr>
        <p:spPr>
          <a:xfrm>
            <a:off x="3623551" y="3073464"/>
            <a:ext cx="136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=(</a:t>
            </a:r>
            <a:r>
              <a:rPr lang="en-GB" sz="4000" i="1" dirty="0" err="1"/>
              <a:t>s</a:t>
            </a:r>
            <a:r>
              <a:rPr lang="en-GB" sz="4000" dirty="0" err="1"/>
              <a:t>,</a:t>
            </a:r>
            <a:r>
              <a:rPr lang="en-GB" sz="4000" i="1" dirty="0" err="1"/>
              <a:t>p</a:t>
            </a:r>
            <a:r>
              <a:rPr lang="en-GB" sz="4000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A1441D-03B0-4696-B2E6-3308B78697AF}"/>
              </a:ext>
            </a:extLst>
          </p:cNvPr>
          <p:cNvSpPr txBox="1"/>
          <p:nvPr/>
        </p:nvSpPr>
        <p:spPr>
          <a:xfrm>
            <a:off x="1481" y="4997777"/>
            <a:ext cx="140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=(0,1)</a:t>
            </a:r>
          </a:p>
        </p:txBody>
      </p:sp>
    </p:spTree>
    <p:extLst>
      <p:ext uri="{BB962C8B-B14F-4D97-AF65-F5344CB8AC3E}">
        <p14:creationId xmlns:p14="http://schemas.microsoft.com/office/powerpoint/2010/main" val="8821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4.58333E-6 -0.6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7720A1F5-DB60-4696-A33A-B4F2BA6F4D7A}"/>
              </a:ext>
            </a:extLst>
          </p:cNvPr>
          <p:cNvSpPr txBox="1"/>
          <p:nvPr/>
        </p:nvSpPr>
        <p:spPr>
          <a:xfrm>
            <a:off x="1983024" y="1898464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C948C3-F7CB-45D5-AC8F-274E1B57F0A2}"/>
              </a:ext>
            </a:extLst>
          </p:cNvPr>
          <p:cNvSpPr txBox="1"/>
          <p:nvPr/>
        </p:nvSpPr>
        <p:spPr>
          <a:xfrm>
            <a:off x="3923235" y="1898464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BC8726-3492-47AB-983E-71385A26FB69}"/>
              </a:ext>
            </a:extLst>
          </p:cNvPr>
          <p:cNvSpPr txBox="1"/>
          <p:nvPr/>
        </p:nvSpPr>
        <p:spPr>
          <a:xfrm>
            <a:off x="3372861" y="1720550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ED5C84-4884-4E76-B145-42E79DC3A73F}"/>
              </a:ext>
            </a:extLst>
          </p:cNvPr>
          <p:cNvSpPr txBox="1"/>
          <p:nvPr/>
        </p:nvSpPr>
        <p:spPr>
          <a:xfrm>
            <a:off x="3160548" y="3509984"/>
            <a:ext cx="76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00B050"/>
                </a:solidFill>
              </a:rPr>
              <a:t>ab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2A12A9F-535A-40C4-B764-BB4FEDAAF6CC}"/>
              </a:ext>
            </a:extLst>
          </p:cNvPr>
          <p:cNvGrpSpPr/>
          <p:nvPr/>
        </p:nvGrpSpPr>
        <p:grpSpPr>
          <a:xfrm>
            <a:off x="142330" y="1115020"/>
            <a:ext cx="5295912" cy="4904780"/>
            <a:chOff x="142330" y="1115020"/>
            <a:chExt cx="5295912" cy="490478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5E1379-E708-4B73-9CA8-19CC93ACEC99}"/>
                </a:ext>
              </a:extLst>
            </p:cNvPr>
            <p:cNvGrpSpPr/>
            <p:nvPr/>
          </p:nvGrpSpPr>
          <p:grpSpPr>
            <a:xfrm>
              <a:off x="336000" y="5177475"/>
              <a:ext cx="5102242" cy="707886"/>
              <a:chOff x="336000" y="5177475"/>
              <a:chExt cx="5102242" cy="707886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2D583EE-90F7-49E8-AE79-85B2F782B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000" y="5177475"/>
                <a:ext cx="510224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82179B-94AD-48DE-AD88-4FF0DC56B7E0}"/>
                  </a:ext>
                </a:extLst>
              </p:cNvPr>
              <p:cNvSpPr txBox="1"/>
              <p:nvPr/>
            </p:nvSpPr>
            <p:spPr>
              <a:xfrm>
                <a:off x="5004722" y="5177475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x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F45DCB6-C87A-49B6-AB32-8CF94E94073C}"/>
                </a:ext>
              </a:extLst>
            </p:cNvPr>
            <p:cNvGrpSpPr/>
            <p:nvPr/>
          </p:nvGrpSpPr>
          <p:grpSpPr>
            <a:xfrm>
              <a:off x="142330" y="1115020"/>
              <a:ext cx="433520" cy="4904780"/>
              <a:chOff x="142330" y="1115020"/>
              <a:chExt cx="433520" cy="4904780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8AC6631-51E2-42DD-B3F4-E23537923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850" y="1256538"/>
                <a:ext cx="0" cy="47632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7B3E27-5093-4490-A592-41DDFF001AA4}"/>
                  </a:ext>
                </a:extLst>
              </p:cNvPr>
              <p:cNvSpPr txBox="1"/>
              <p:nvPr/>
            </p:nvSpPr>
            <p:spPr>
              <a:xfrm>
                <a:off x="142330" y="1115020"/>
                <a:ext cx="43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y</a:t>
                </a:r>
              </a:p>
            </p:txBody>
          </p:sp>
        </p:grp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AEF06407-6F14-42CC-BD9E-BD55E3F8A027}"/>
              </a:ext>
            </a:extLst>
          </p:cNvPr>
          <p:cNvSpPr/>
          <p:nvPr/>
        </p:nvSpPr>
        <p:spPr>
          <a:xfrm>
            <a:off x="335999" y="1256538"/>
            <a:ext cx="4344921" cy="4344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188085-D3D2-4C2C-91D3-AA2618092A94}"/>
              </a:ext>
            </a:extLst>
          </p:cNvPr>
          <p:cNvSpPr/>
          <p:nvPr/>
        </p:nvSpPr>
        <p:spPr>
          <a:xfrm>
            <a:off x="1203356" y="1686618"/>
            <a:ext cx="2589078" cy="348588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0415D61-C5CC-433C-B7D2-91F02222F7CD}"/>
              </a:ext>
            </a:extLst>
          </p:cNvPr>
          <p:cNvSpPr/>
          <p:nvPr/>
        </p:nvSpPr>
        <p:spPr>
          <a:xfrm>
            <a:off x="575847" y="2446048"/>
            <a:ext cx="3881853" cy="196385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F8629-5E49-4467-8B8D-9D676E3F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89001"/>
            <a:ext cx="6096000" cy="720000"/>
          </a:xfrm>
        </p:spPr>
        <p:txBody>
          <a:bodyPr>
            <a:noAutofit/>
          </a:bodyPr>
          <a:lstStyle/>
          <a:p>
            <a:r>
              <a:rPr lang="en-GB" sz="5400" dirty="0"/>
              <a:t>A geometrical proof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CBED3-3AAF-444A-915E-73EFAB0164D3}"/>
              </a:ext>
            </a:extLst>
          </p:cNvPr>
          <p:cNvSpPr txBox="1"/>
          <p:nvPr/>
        </p:nvSpPr>
        <p:spPr>
          <a:xfrm>
            <a:off x="4341893" y="1622914"/>
            <a:ext cx="136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(</a:t>
            </a:r>
            <a:r>
              <a:rPr lang="en-GB" sz="4000" i="1" dirty="0" err="1"/>
              <a:t>s</a:t>
            </a:r>
            <a:r>
              <a:rPr lang="en-GB" sz="4000" dirty="0" err="1"/>
              <a:t>,</a:t>
            </a:r>
            <a:r>
              <a:rPr lang="en-GB" sz="4000" i="1" dirty="0" err="1"/>
              <a:t>p</a:t>
            </a:r>
            <a:r>
              <a:rPr lang="en-GB" sz="4000" dirty="0"/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ABA045-5C00-4387-9DB6-5E237B61CC8F}"/>
              </a:ext>
            </a:extLst>
          </p:cNvPr>
          <p:cNvSpPr txBox="1"/>
          <p:nvPr/>
        </p:nvSpPr>
        <p:spPr>
          <a:xfrm>
            <a:off x="678915" y="4990561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a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D7B1C8B3-0164-4771-BAC3-42F5E9056BB0}"/>
              </a:ext>
            </a:extLst>
          </p:cNvPr>
          <p:cNvSpPr/>
          <p:nvPr/>
        </p:nvSpPr>
        <p:spPr>
          <a:xfrm rot="5400000">
            <a:off x="2088837" y="3407998"/>
            <a:ext cx="218241" cy="322408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FE83D6-E26B-4CFA-A5A9-C59C5000DC5E}"/>
              </a:ext>
            </a:extLst>
          </p:cNvPr>
          <p:cNvSpPr txBox="1"/>
          <p:nvPr/>
        </p:nvSpPr>
        <p:spPr>
          <a:xfrm>
            <a:off x="1995967" y="4276501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A9590A-B597-4047-B2CA-BAA4D4DE7F30}"/>
              </a:ext>
            </a:extLst>
          </p:cNvPr>
          <p:cNvSpPr txBox="1"/>
          <p:nvPr/>
        </p:nvSpPr>
        <p:spPr>
          <a:xfrm>
            <a:off x="180590" y="4404669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D1DC60-E8C4-4FA5-84B6-FD40B6E31D4F}"/>
              </a:ext>
            </a:extLst>
          </p:cNvPr>
          <p:cNvSpPr txBox="1"/>
          <p:nvPr/>
        </p:nvSpPr>
        <p:spPr>
          <a:xfrm>
            <a:off x="1987936" y="1903376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D60949-3075-48A9-9349-2AAAE2514E86}"/>
              </a:ext>
            </a:extLst>
          </p:cNvPr>
          <p:cNvSpPr txBox="1"/>
          <p:nvPr/>
        </p:nvSpPr>
        <p:spPr>
          <a:xfrm>
            <a:off x="3928147" y="1903376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55142D-5527-40A8-8E50-FDF953330316}"/>
              </a:ext>
            </a:extLst>
          </p:cNvPr>
          <p:cNvSpPr txBox="1"/>
          <p:nvPr/>
        </p:nvSpPr>
        <p:spPr>
          <a:xfrm>
            <a:off x="3377773" y="1725462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A8D25B-0083-4E38-9A98-D59D44F95DC4}"/>
              </a:ext>
            </a:extLst>
          </p:cNvPr>
          <p:cNvGrpSpPr/>
          <p:nvPr/>
        </p:nvGrpSpPr>
        <p:grpSpPr>
          <a:xfrm>
            <a:off x="996985" y="5069069"/>
            <a:ext cx="433520" cy="707886"/>
            <a:chOff x="996985" y="5069069"/>
            <a:chExt cx="433520" cy="70788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08DCF7-B612-4F69-8D47-DC070F064304}"/>
                </a:ext>
              </a:extLst>
            </p:cNvPr>
            <p:cNvSpPr/>
            <p:nvPr/>
          </p:nvSpPr>
          <p:spPr>
            <a:xfrm flipV="1">
              <a:off x="1166434" y="511778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722A31-3780-4B62-988E-F96599AAAC7A}"/>
                </a:ext>
              </a:extLst>
            </p:cNvPr>
            <p:cNvSpPr txBox="1"/>
            <p:nvPr/>
          </p:nvSpPr>
          <p:spPr>
            <a:xfrm>
              <a:off x="996985" y="5069069"/>
              <a:ext cx="433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A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7DD5590-5782-41BA-BC53-5B7C75880D15}"/>
              </a:ext>
            </a:extLst>
          </p:cNvPr>
          <p:cNvSpPr txBox="1"/>
          <p:nvPr/>
        </p:nvSpPr>
        <p:spPr>
          <a:xfrm>
            <a:off x="984285" y="1068569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CBA7FA-8577-48DB-8D81-1945881123CC}"/>
              </a:ext>
            </a:extLst>
          </p:cNvPr>
          <p:cNvSpPr txBox="1"/>
          <p:nvPr/>
        </p:nvSpPr>
        <p:spPr>
          <a:xfrm>
            <a:off x="3573928" y="1068569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D3E0A9-9E79-4CA9-91FC-B56FAAFACD58}"/>
              </a:ext>
            </a:extLst>
          </p:cNvPr>
          <p:cNvSpPr/>
          <p:nvPr/>
        </p:nvSpPr>
        <p:spPr>
          <a:xfrm>
            <a:off x="6008255" y="153784"/>
            <a:ext cx="6183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Given x intercepts A,B with x coordinates </a:t>
            </a:r>
            <a:r>
              <a:rPr lang="en-GB" sz="3200" i="1" dirty="0" err="1"/>
              <a:t>a</a:t>
            </a:r>
            <a:r>
              <a:rPr lang="en-GB" sz="3200" dirty="0" err="1"/>
              <a:t>,</a:t>
            </a:r>
            <a:r>
              <a:rPr lang="en-GB" sz="3200" i="1" dirty="0" err="1"/>
              <a:t>b</a:t>
            </a:r>
            <a:endParaRPr lang="en-GB" sz="3200" b="0" i="1" dirty="0">
              <a:latin typeface="Cambria Math" panose="020405030504060302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A7376C0-E737-4FA9-8506-A83AF63ED360}"/>
              </a:ext>
            </a:extLst>
          </p:cNvPr>
          <p:cNvSpPr/>
          <p:nvPr/>
        </p:nvSpPr>
        <p:spPr>
          <a:xfrm>
            <a:off x="6631056" y="1182484"/>
            <a:ext cx="5560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construct rectangle ABCD.</a:t>
            </a:r>
            <a:endParaRPr lang="en-GB" sz="3200" b="0" i="1" dirty="0">
              <a:latin typeface="Cambria Math" panose="02040503050406030204" pitchFamily="18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FED321-4D06-48CF-8400-7AF6517F7AA5}"/>
              </a:ext>
            </a:extLst>
          </p:cNvPr>
          <p:cNvSpPr/>
          <p:nvPr/>
        </p:nvSpPr>
        <p:spPr>
          <a:xfrm>
            <a:off x="6008255" y="1770423"/>
            <a:ext cx="618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Given E with coordinates (0,1)</a:t>
            </a:r>
            <a:endParaRPr lang="en-GB" sz="3200" b="0" i="1" dirty="0">
              <a:latin typeface="Cambria Math" panose="020405030504060302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39FD8BC-A898-48A4-8BFC-C62F4261F825}"/>
              </a:ext>
            </a:extLst>
          </p:cNvPr>
          <p:cNvSpPr txBox="1"/>
          <p:nvPr/>
        </p:nvSpPr>
        <p:spPr>
          <a:xfrm>
            <a:off x="44459" y="2098004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203327A-B66F-4277-9E09-80FB0975D402}"/>
              </a:ext>
            </a:extLst>
          </p:cNvPr>
          <p:cNvSpPr txBox="1"/>
          <p:nvPr/>
        </p:nvSpPr>
        <p:spPr>
          <a:xfrm>
            <a:off x="4527559" y="4039733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FB963B8-5923-4051-ADBE-9F8A61098C48}"/>
              </a:ext>
            </a:extLst>
          </p:cNvPr>
          <p:cNvSpPr txBox="1"/>
          <p:nvPr/>
        </p:nvSpPr>
        <p:spPr>
          <a:xfrm>
            <a:off x="4527559" y="2098004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EDF2F75-0105-423D-BC5B-D0BF9570145F}"/>
              </a:ext>
            </a:extLst>
          </p:cNvPr>
          <p:cNvSpPr/>
          <p:nvPr/>
        </p:nvSpPr>
        <p:spPr>
          <a:xfrm>
            <a:off x="6631056" y="2316523"/>
            <a:ext cx="5560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construct rectangle EFGH.</a:t>
            </a:r>
            <a:endParaRPr lang="en-GB" sz="3200" b="0" i="1" dirty="0">
              <a:latin typeface="Cambria Math" panose="0204050305040603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A3CA2AD-6339-4ACD-A9AF-096732B3D58F}"/>
              </a:ext>
            </a:extLst>
          </p:cNvPr>
          <p:cNvSpPr txBox="1"/>
          <p:nvPr/>
        </p:nvSpPr>
        <p:spPr>
          <a:xfrm>
            <a:off x="3320273" y="2273188"/>
            <a:ext cx="4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X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F5B5874-35A1-4F70-B3AE-E04807CA07BC}"/>
              </a:ext>
            </a:extLst>
          </p:cNvPr>
          <p:cNvSpPr/>
          <p:nvPr/>
        </p:nvSpPr>
        <p:spPr>
          <a:xfrm>
            <a:off x="6008255" y="2964223"/>
            <a:ext cx="618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By symmetry, HX = </a:t>
            </a:r>
            <a:r>
              <a:rPr lang="en-GB" sz="3200" i="1" dirty="0"/>
              <a:t>b</a:t>
            </a:r>
            <a:r>
              <a:rPr lang="en-GB" sz="3200" dirty="0"/>
              <a:t>, XG = </a:t>
            </a:r>
            <a:r>
              <a:rPr lang="en-GB" sz="3200" i="1" dirty="0"/>
              <a:t>a, XC=</a:t>
            </a:r>
            <a:r>
              <a:rPr lang="en-GB" sz="3200" dirty="0"/>
              <a:t>1.</a:t>
            </a:r>
            <a:endParaRPr lang="en-GB" sz="3200" b="0" dirty="0">
              <a:latin typeface="Cambria Math" panose="020405030504060302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F402CE5-6115-4C1C-9ED2-A4D9737BBED3}"/>
              </a:ext>
            </a:extLst>
          </p:cNvPr>
          <p:cNvSpPr/>
          <p:nvPr/>
        </p:nvSpPr>
        <p:spPr>
          <a:xfrm>
            <a:off x="6008255" y="3619414"/>
            <a:ext cx="6183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By the intersecting chord theorem,</a:t>
            </a:r>
          </a:p>
          <a:p>
            <a:r>
              <a:rPr lang="en-GB" sz="3200" dirty="0"/>
              <a:t>	BX × 1 = </a:t>
            </a:r>
            <a:r>
              <a:rPr lang="en-GB" sz="3200" i="1" dirty="0"/>
              <a:t>ab</a:t>
            </a:r>
            <a:endParaRPr lang="en-GB" sz="3200" b="0" i="1" dirty="0">
              <a:latin typeface="Cambria Math" panose="02040503050406030204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3C88C4-0B67-4860-9763-3A463198F8A4}"/>
              </a:ext>
            </a:extLst>
          </p:cNvPr>
          <p:cNvSpPr/>
          <p:nvPr/>
        </p:nvSpPr>
        <p:spPr>
          <a:xfrm>
            <a:off x="6026183" y="4750271"/>
            <a:ext cx="6165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 G has coordinates</a:t>
            </a:r>
          </a:p>
          <a:p>
            <a:r>
              <a:rPr lang="en-GB" sz="3200" i="1" dirty="0"/>
              <a:t>	s</a:t>
            </a:r>
            <a:r>
              <a:rPr lang="en-GB" sz="3200" dirty="0"/>
              <a:t> = HX+XG = </a:t>
            </a:r>
            <a:r>
              <a:rPr lang="en-GB" sz="3200" i="1" dirty="0" err="1"/>
              <a:t>b</a:t>
            </a:r>
            <a:r>
              <a:rPr lang="en-GB" sz="3200" dirty="0" err="1"/>
              <a:t>+</a:t>
            </a:r>
            <a:r>
              <a:rPr lang="en-GB" sz="3200" i="1" dirty="0" err="1"/>
              <a:t>a</a:t>
            </a:r>
            <a:r>
              <a:rPr lang="en-GB" sz="3200" dirty="0"/>
              <a:t>, </a:t>
            </a:r>
            <a:r>
              <a:rPr lang="en-GB" sz="3200" i="1" dirty="0"/>
              <a:t>p</a:t>
            </a:r>
            <a:r>
              <a:rPr lang="en-GB" sz="3200" dirty="0"/>
              <a:t> = BX = </a:t>
            </a:r>
            <a:r>
              <a:rPr lang="en-GB" sz="3200" i="1" dirty="0"/>
              <a:t>ab</a:t>
            </a:r>
            <a:endParaRPr lang="en-GB" sz="3200" b="0" i="1" dirty="0">
              <a:latin typeface="Cambria Math" panose="020405030504060302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4807721-B98C-4297-ABCA-911EA40F0972}"/>
              </a:ext>
            </a:extLst>
          </p:cNvPr>
          <p:cNvSpPr/>
          <p:nvPr/>
        </p:nvSpPr>
        <p:spPr>
          <a:xfrm>
            <a:off x="2631" y="6123892"/>
            <a:ext cx="12189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 a circle with diameter EG, coordinates (0,1), (</a:t>
            </a:r>
            <a:r>
              <a:rPr lang="en-GB" sz="3200" i="1" dirty="0" err="1"/>
              <a:t>s</a:t>
            </a:r>
            <a:r>
              <a:rPr lang="en-GB" sz="3200" dirty="0" err="1"/>
              <a:t>,</a:t>
            </a:r>
            <a:r>
              <a:rPr lang="en-GB" sz="3200" i="1" dirty="0" err="1"/>
              <a:t>p</a:t>
            </a:r>
            <a:r>
              <a:rPr lang="en-GB" sz="3200" dirty="0"/>
              <a:t>) has </a:t>
            </a:r>
            <a:r>
              <a:rPr lang="en-GB" sz="3200" i="1" dirty="0"/>
              <a:t>x</a:t>
            </a:r>
            <a:r>
              <a:rPr lang="en-GB" sz="3200" dirty="0"/>
              <a:t> intercepts </a:t>
            </a:r>
            <a:r>
              <a:rPr lang="en-GB" sz="3200" i="1" dirty="0" err="1"/>
              <a:t>a</a:t>
            </a:r>
            <a:r>
              <a:rPr lang="en-GB" sz="3200" dirty="0" err="1"/>
              <a:t>,</a:t>
            </a:r>
            <a:r>
              <a:rPr lang="en-GB" sz="3200" i="1" dirty="0" err="1"/>
              <a:t>b</a:t>
            </a:r>
            <a:r>
              <a:rPr lang="en-GB" sz="3200" dirty="0"/>
              <a:t>.</a:t>
            </a:r>
            <a:endParaRPr lang="en-GB" sz="3200" b="0" i="1" dirty="0">
              <a:latin typeface="Cambria Math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775644-C1B6-42AE-AC44-ACA1EE1F1197}"/>
              </a:ext>
            </a:extLst>
          </p:cNvPr>
          <p:cNvSpPr txBox="1"/>
          <p:nvPr/>
        </p:nvSpPr>
        <p:spPr>
          <a:xfrm>
            <a:off x="3165460" y="3514896"/>
            <a:ext cx="76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/>
              <a:t>ab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249C71D-5F52-4F06-9795-F120CAB03E87}"/>
              </a:ext>
            </a:extLst>
          </p:cNvPr>
          <p:cNvCxnSpPr>
            <a:cxnSpLocks/>
          </p:cNvCxnSpPr>
          <p:nvPr/>
        </p:nvCxnSpPr>
        <p:spPr>
          <a:xfrm>
            <a:off x="585917" y="2445758"/>
            <a:ext cx="3859866" cy="3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9DB3EBB-E71C-4E9C-9E08-85EADA7D3CAC}"/>
              </a:ext>
            </a:extLst>
          </p:cNvPr>
          <p:cNvCxnSpPr>
            <a:cxnSpLocks/>
          </p:cNvCxnSpPr>
          <p:nvPr/>
        </p:nvCxnSpPr>
        <p:spPr>
          <a:xfrm flipV="1">
            <a:off x="3796096" y="1686618"/>
            <a:ext cx="0" cy="3488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4DFFEC9-8AD3-45DB-A940-54122D38B64E}"/>
              </a:ext>
            </a:extLst>
          </p:cNvPr>
          <p:cNvSpPr/>
          <p:nvPr/>
        </p:nvSpPr>
        <p:spPr>
          <a:xfrm flipV="1">
            <a:off x="3744534" y="23999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B1E7656-7590-4CB7-9FFC-B9DD67E6B096}"/>
              </a:ext>
            </a:extLst>
          </p:cNvPr>
          <p:cNvGrpSpPr/>
          <p:nvPr/>
        </p:nvGrpSpPr>
        <p:grpSpPr>
          <a:xfrm>
            <a:off x="3586628" y="5069069"/>
            <a:ext cx="433520" cy="707886"/>
            <a:chOff x="3586628" y="5069069"/>
            <a:chExt cx="433520" cy="70788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BC2B1BB-B68C-4574-91BB-D03A76C4E16A}"/>
                </a:ext>
              </a:extLst>
            </p:cNvPr>
            <p:cNvSpPr/>
            <p:nvPr/>
          </p:nvSpPr>
          <p:spPr>
            <a:xfrm flipV="1">
              <a:off x="3746540" y="511778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DAFE89-CD93-4CA8-92F3-73CE9D295077}"/>
                </a:ext>
              </a:extLst>
            </p:cNvPr>
            <p:cNvSpPr txBox="1"/>
            <p:nvPr/>
          </p:nvSpPr>
          <p:spPr>
            <a:xfrm>
              <a:off x="3586628" y="5069069"/>
              <a:ext cx="433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B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A267C4-E06D-49E1-8F0B-6A080EAA58E8}"/>
              </a:ext>
            </a:extLst>
          </p:cNvPr>
          <p:cNvCxnSpPr>
            <a:cxnSpLocks/>
          </p:cNvCxnSpPr>
          <p:nvPr/>
        </p:nvCxnSpPr>
        <p:spPr>
          <a:xfrm flipV="1">
            <a:off x="565782" y="2448618"/>
            <a:ext cx="3845279" cy="19488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6B0EDD86-D265-4465-9660-913306F9D959}"/>
              </a:ext>
            </a:extLst>
          </p:cNvPr>
          <p:cNvSpPr/>
          <p:nvPr/>
        </p:nvSpPr>
        <p:spPr>
          <a:xfrm flipV="1">
            <a:off x="4383503" y="239519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B8EB653-1DDE-4DBB-B2E5-E62A355D4A43}"/>
              </a:ext>
            </a:extLst>
          </p:cNvPr>
          <p:cNvGrpSpPr/>
          <p:nvPr/>
        </p:nvGrpSpPr>
        <p:grpSpPr>
          <a:xfrm>
            <a:off x="44459" y="4039733"/>
            <a:ext cx="575323" cy="707886"/>
            <a:chOff x="44459" y="4039733"/>
            <a:chExt cx="575323" cy="70788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DF9B2A-9A52-4EE4-A9F3-D0D200B41A1B}"/>
                </a:ext>
              </a:extLst>
            </p:cNvPr>
            <p:cNvSpPr/>
            <p:nvPr/>
          </p:nvSpPr>
          <p:spPr>
            <a:xfrm flipV="1">
              <a:off x="511782" y="434347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F9DBF3D-8028-400E-BCB8-13CB2F74039F}"/>
                </a:ext>
              </a:extLst>
            </p:cNvPr>
            <p:cNvSpPr txBox="1"/>
            <p:nvPr/>
          </p:nvSpPr>
          <p:spPr>
            <a:xfrm>
              <a:off x="44459" y="4039733"/>
              <a:ext cx="433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5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9" grpId="0"/>
      <p:bldP spid="59" grpId="1"/>
      <p:bldP spid="60" grpId="0"/>
      <p:bldP spid="60" grpId="1"/>
      <p:bldP spid="52" grpId="0" animBg="1"/>
      <p:bldP spid="65" grpId="0" animBg="1"/>
      <p:bldP spid="36" grpId="0"/>
      <p:bldP spid="55" grpId="0"/>
      <p:bldP spid="44" grpId="0" animBg="1"/>
      <p:bldP spid="57" grpId="0"/>
      <p:bldP spid="58" grpId="0"/>
      <p:bldP spid="66" grpId="0"/>
      <p:bldP spid="67" grpId="0"/>
      <p:bldP spid="68" grpId="0"/>
      <p:bldP spid="74" grpId="0"/>
      <p:bldP spid="75" grpId="0"/>
      <p:bldP spid="56" grpId="0"/>
      <p:bldP spid="77" grpId="0"/>
      <p:bldP spid="78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2" grpId="0"/>
      <p:bldP spid="93" grpId="0"/>
      <p:bldP spid="99" grpId="0"/>
      <p:bldP spid="87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15CE7-435E-42C4-9EAD-762A300C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construct a regular pentagon in a circle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E3216F90-2BAB-4BE6-8D8D-C77561F23206}"/>
              </a:ext>
            </a:extLst>
          </p:cNvPr>
          <p:cNvSpPr/>
          <p:nvPr/>
        </p:nvSpPr>
        <p:spPr>
          <a:xfrm rot="5400000">
            <a:off x="745499" y="1186128"/>
            <a:ext cx="5480999" cy="5219999"/>
          </a:xfrm>
          <a:prstGeom prst="pentagon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84906D-C526-4259-BD68-16FCFAF1C16B}"/>
              </a:ext>
            </a:extLst>
          </p:cNvPr>
          <p:cNvCxnSpPr>
            <a:cxnSpLocks/>
          </p:cNvCxnSpPr>
          <p:nvPr/>
        </p:nvCxnSpPr>
        <p:spPr>
          <a:xfrm flipV="1">
            <a:off x="184572" y="3791698"/>
            <a:ext cx="6197178" cy="162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E439E9-9788-4742-A4F2-6E7EC13CBF31}"/>
              </a:ext>
            </a:extLst>
          </p:cNvPr>
          <p:cNvCxnSpPr>
            <a:cxnSpLocks/>
          </p:cNvCxnSpPr>
          <p:nvPr/>
        </p:nvCxnSpPr>
        <p:spPr>
          <a:xfrm flipV="1">
            <a:off x="3209999" y="725397"/>
            <a:ext cx="6001" cy="61326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77BC5A-A93E-48B5-AEF2-3E8A27C3422E}"/>
                  </a:ext>
                </a:extLst>
              </p:cNvPr>
              <p:cNvSpPr/>
              <p:nvPr/>
            </p:nvSpPr>
            <p:spPr>
              <a:xfrm>
                <a:off x="6096000" y="968671"/>
                <a:ext cx="6096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0" dirty="0"/>
                  <a:t>Vertices are 5</a:t>
                </a:r>
                <a:r>
                  <a:rPr lang="en-GB" sz="3600" b="0" baseline="30000" dirty="0"/>
                  <a:t>th</a:t>
                </a:r>
                <a:r>
                  <a:rPr lang="en-GB" sz="3600" b="0" dirty="0"/>
                  <a:t> roots of unity:</a:t>
                </a:r>
                <a:endParaRPr lang="en-GB" sz="3600" dirty="0"/>
              </a:p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36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77BC5A-A93E-48B5-AEF2-3E8A27C34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68671"/>
                <a:ext cx="6096000" cy="1200329"/>
              </a:xfrm>
              <a:prstGeom prst="rect">
                <a:avLst/>
              </a:prstGeom>
              <a:blipFill>
                <a:blip r:embed="rId3"/>
                <a:stretch>
                  <a:fillRect l="-3000" t="-8122" b="-19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58DD138-63D4-45C9-AE82-BC01BF5F92E7}"/>
                  </a:ext>
                </a:extLst>
              </p:cNvPr>
              <p:cNvSpPr/>
              <p:nvPr/>
            </p:nvSpPr>
            <p:spPr>
              <a:xfrm>
                <a:off x="6235426" y="2173069"/>
                <a:ext cx="434684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0" i="1" dirty="0"/>
                  <a:t>x</a:t>
                </a:r>
                <a:r>
                  <a:rPr lang="en-GB" sz="3600" b="0" dirty="0"/>
                  <a:t>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58DD138-63D4-45C9-AE82-BC01BF5F9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426" y="2173069"/>
                <a:ext cx="4346849" cy="646331"/>
              </a:xfrm>
              <a:prstGeom prst="rect">
                <a:avLst/>
              </a:prstGeom>
              <a:blipFill>
                <a:blip r:embed="rId4"/>
                <a:stretch>
                  <a:fillRect l="-4348" t="-14019" b="-33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CC52CE-0683-48B9-9FDD-27D625AF67C6}"/>
                  </a:ext>
                </a:extLst>
              </p:cNvPr>
              <p:cNvSpPr/>
              <p:nvPr/>
            </p:nvSpPr>
            <p:spPr>
              <a:xfrm>
                <a:off x="7374104" y="2821710"/>
                <a:ext cx="33475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CC52CE-0683-48B9-9FDD-27D625AF6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04" y="2821710"/>
                <a:ext cx="3347599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27064521-4F4E-49FA-9EB8-64E66EBD65DF}"/>
              </a:ext>
            </a:extLst>
          </p:cNvPr>
          <p:cNvGrpSpPr/>
          <p:nvPr/>
        </p:nvGrpSpPr>
        <p:grpSpPr>
          <a:xfrm>
            <a:off x="299998" y="3785377"/>
            <a:ext cx="2934002" cy="2893247"/>
            <a:chOff x="299998" y="3785377"/>
            <a:chExt cx="2934002" cy="2893247"/>
          </a:xfrm>
        </p:grpSpPr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id="{2A736A6A-B0F9-4371-A08B-A7974C730BF9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V="1">
              <a:off x="335998" y="6669000"/>
              <a:ext cx="2874001" cy="962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FF67FF-12C1-4B5E-A069-F7F16750A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998" y="5959453"/>
              <a:ext cx="2910002" cy="1062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B93FC61-2A28-46FB-8F7D-2AD2DAA22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998" y="5250911"/>
              <a:ext cx="2910002" cy="1062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9A4C2B-8522-4FB4-A6AD-6F5E379E4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998" y="4512466"/>
              <a:ext cx="2922002" cy="405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068D49B-BBEF-48A4-BBE1-B317A094C042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 flipV="1">
              <a:off x="335996" y="3795001"/>
              <a:ext cx="4" cy="288362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FB5AB9F-BE3E-4860-9F8D-22D6AFCB3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996" y="3789000"/>
              <a:ext cx="4" cy="288362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2B1B356-1669-4AD7-B00A-4E6D36E115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996" y="3785377"/>
              <a:ext cx="4" cy="288362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10D94-88B9-4AD3-B730-21465AB11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5996" y="3785377"/>
              <a:ext cx="4" cy="288362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87F33A-D452-4EC9-8B49-A884C162AC22}"/>
                  </a:ext>
                </a:extLst>
              </p:cNvPr>
              <p:cNvSpPr/>
              <p:nvPr/>
            </p:nvSpPr>
            <p:spPr>
              <a:xfrm>
                <a:off x="6235426" y="4035469"/>
                <a:ext cx="562057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87F33A-D452-4EC9-8B49-A884C162A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426" y="4035469"/>
                <a:ext cx="5620574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958FC2-5C50-429F-BB87-5339CE49B3B4}"/>
                  </a:ext>
                </a:extLst>
              </p:cNvPr>
              <p:cNvSpPr/>
              <p:nvPr/>
            </p:nvSpPr>
            <p:spPr>
              <a:xfrm>
                <a:off x="6235426" y="5581218"/>
                <a:ext cx="576000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958FC2-5C50-429F-BB87-5339CE49B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426" y="5581218"/>
                <a:ext cx="5760002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F8EE4F57-4A8F-4B59-8923-998BAF9BB27D}"/>
              </a:ext>
            </a:extLst>
          </p:cNvPr>
          <p:cNvSpPr/>
          <p:nvPr/>
        </p:nvSpPr>
        <p:spPr>
          <a:xfrm>
            <a:off x="336000" y="921002"/>
            <a:ext cx="5747998" cy="57479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125986-7A87-4FC6-B593-54D521D9479E}"/>
              </a:ext>
            </a:extLst>
          </p:cNvPr>
          <p:cNvCxnSpPr>
            <a:cxnSpLocks/>
            <a:endCxn id="27" idx="0"/>
          </p:cNvCxnSpPr>
          <p:nvPr/>
        </p:nvCxnSpPr>
        <p:spPr>
          <a:xfrm flipV="1">
            <a:off x="1774851" y="921002"/>
            <a:ext cx="1435148" cy="3597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B9A97C2-8E89-4CB8-A59F-A403A406E56E}"/>
              </a:ext>
            </a:extLst>
          </p:cNvPr>
          <p:cNvSpPr/>
          <p:nvPr/>
        </p:nvSpPr>
        <p:spPr>
          <a:xfrm>
            <a:off x="552450" y="788050"/>
            <a:ext cx="3864499" cy="3864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D989EF-D952-46ED-BDA6-1F75A81C4249}"/>
              </a:ext>
            </a:extLst>
          </p:cNvPr>
          <p:cNvCxnSpPr>
            <a:cxnSpLocks/>
          </p:cNvCxnSpPr>
          <p:nvPr/>
        </p:nvCxnSpPr>
        <p:spPr>
          <a:xfrm>
            <a:off x="4091938" y="788051"/>
            <a:ext cx="0" cy="5984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A34967-FE55-4590-97D5-CE1964579AAD}"/>
              </a:ext>
            </a:extLst>
          </p:cNvPr>
          <p:cNvCxnSpPr>
            <a:cxnSpLocks/>
          </p:cNvCxnSpPr>
          <p:nvPr/>
        </p:nvCxnSpPr>
        <p:spPr>
          <a:xfrm>
            <a:off x="862963" y="788051"/>
            <a:ext cx="0" cy="5984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0021221-1C08-4DBE-9661-F1D528CA0D43}"/>
                  </a:ext>
                </a:extLst>
              </p:cNvPr>
              <p:cNvSpPr/>
              <p:nvPr/>
            </p:nvSpPr>
            <p:spPr>
              <a:xfrm>
                <a:off x="4306774" y="6238860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0021221-1C08-4DBE-9661-F1D528CA0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74" y="6238860"/>
                <a:ext cx="737725" cy="652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8A07458-416E-48AA-BD78-0D0B495B01C2}"/>
                  </a:ext>
                </a:extLst>
              </p:cNvPr>
              <p:cNvSpPr/>
              <p:nvPr/>
            </p:nvSpPr>
            <p:spPr>
              <a:xfrm>
                <a:off x="184572" y="5492039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8A07458-416E-48AA-BD78-0D0B495B0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72" y="5492039"/>
                <a:ext cx="737725" cy="652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AA47EA0-20CE-40A3-B59A-5B353D32A591}"/>
                  </a:ext>
                </a:extLst>
              </p:cNvPr>
              <p:cNvSpPr/>
              <p:nvPr/>
            </p:nvSpPr>
            <p:spPr>
              <a:xfrm>
                <a:off x="335998" y="1536000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AA47EA0-20CE-40A3-B59A-5B353D32A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8" y="1536000"/>
                <a:ext cx="737725" cy="6526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6A8EDC-8222-481F-9135-58601F093D9A}"/>
                  </a:ext>
                </a:extLst>
              </p:cNvPr>
              <p:cNvSpPr/>
              <p:nvPr/>
            </p:nvSpPr>
            <p:spPr>
              <a:xfrm>
                <a:off x="4218988" y="645315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6A8EDC-8222-481F-9135-58601F093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88" y="645315"/>
                <a:ext cx="737725" cy="6526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F886252E-08D5-488F-BB98-50315B8DD3EF}"/>
              </a:ext>
            </a:extLst>
          </p:cNvPr>
          <p:cNvSpPr/>
          <p:nvPr/>
        </p:nvSpPr>
        <p:spPr>
          <a:xfrm>
            <a:off x="5955887" y="3249000"/>
            <a:ext cx="500113" cy="65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73B1612-B848-46A5-A5F1-0B98F5DEF0C9}"/>
                  </a:ext>
                </a:extLst>
              </p:cNvPr>
              <p:cNvSpPr/>
              <p:nvPr/>
            </p:nvSpPr>
            <p:spPr>
              <a:xfrm>
                <a:off x="652362" y="3621782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73B1612-B848-46A5-A5F1-0B98F5DEF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2" y="3621782"/>
                <a:ext cx="737725" cy="6526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4896E44-85CF-4409-A846-2D6E20AF63B1}"/>
                  </a:ext>
                </a:extLst>
              </p:cNvPr>
              <p:cNvSpPr/>
              <p:nvPr/>
            </p:nvSpPr>
            <p:spPr>
              <a:xfrm>
                <a:off x="3863655" y="3621781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4896E44-85CF-4409-A846-2D6E20AF6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55" y="3621781"/>
                <a:ext cx="737725" cy="6526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0F7DED89-7A96-4D32-BEE9-C2E58FEC636B}"/>
              </a:ext>
            </a:extLst>
          </p:cNvPr>
          <p:cNvSpPr/>
          <p:nvPr/>
        </p:nvSpPr>
        <p:spPr>
          <a:xfrm flipV="1">
            <a:off x="6039825" y="374804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411E13-CC0B-412A-BD30-135CDDE1B59F}"/>
              </a:ext>
            </a:extLst>
          </p:cNvPr>
          <p:cNvSpPr/>
          <p:nvPr/>
        </p:nvSpPr>
        <p:spPr>
          <a:xfrm flipV="1">
            <a:off x="4036625" y="10064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964C1C-1D96-48E1-85E1-D3B3FE4D5AB3}"/>
              </a:ext>
            </a:extLst>
          </p:cNvPr>
          <p:cNvSpPr/>
          <p:nvPr/>
        </p:nvSpPr>
        <p:spPr>
          <a:xfrm flipV="1">
            <a:off x="837900" y="20461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1CC026-C2B9-45F2-B92A-C535E6B4D8DA}"/>
              </a:ext>
            </a:extLst>
          </p:cNvPr>
          <p:cNvSpPr/>
          <p:nvPr/>
        </p:nvSpPr>
        <p:spPr>
          <a:xfrm flipV="1">
            <a:off x="828375" y="5418525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937313-E599-49AB-B015-ECFD13540860}"/>
              </a:ext>
            </a:extLst>
          </p:cNvPr>
          <p:cNvSpPr/>
          <p:nvPr/>
        </p:nvSpPr>
        <p:spPr>
          <a:xfrm flipV="1">
            <a:off x="4049325" y="64572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DD9E1E7-E8E8-4A40-99C9-285CA48E16F8}"/>
              </a:ext>
            </a:extLst>
          </p:cNvPr>
          <p:cNvSpPr/>
          <p:nvPr/>
        </p:nvSpPr>
        <p:spPr>
          <a:xfrm flipV="1">
            <a:off x="4037938" y="373441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EEE7CF5-3EB4-4067-930C-ACA2900A62E2}"/>
              </a:ext>
            </a:extLst>
          </p:cNvPr>
          <p:cNvSpPr/>
          <p:nvPr/>
        </p:nvSpPr>
        <p:spPr>
          <a:xfrm flipV="1">
            <a:off x="824931" y="374732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6974A-C52D-4C04-9F1D-C7B6F00BA20B}"/>
              </a:ext>
            </a:extLst>
          </p:cNvPr>
          <p:cNvSpPr txBox="1"/>
          <p:nvPr/>
        </p:nvSpPr>
        <p:spPr>
          <a:xfrm>
            <a:off x="2136863" y="725397"/>
            <a:ext cx="146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(0,1)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13599-06C7-4941-879F-1CF0C287EA67}"/>
              </a:ext>
            </a:extLst>
          </p:cNvPr>
          <p:cNvSpPr txBox="1"/>
          <p:nvPr/>
        </p:nvSpPr>
        <p:spPr>
          <a:xfrm>
            <a:off x="516000" y="4509000"/>
            <a:ext cx="319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(</a:t>
            </a:r>
            <a:r>
              <a:rPr lang="en-GB" sz="3200" i="1" dirty="0" err="1"/>
              <a:t>s</a:t>
            </a:r>
            <a:r>
              <a:rPr lang="en-GB" sz="3200" dirty="0" err="1"/>
              <a:t>,</a:t>
            </a:r>
            <a:r>
              <a:rPr lang="en-GB" sz="3200" i="1" dirty="0" err="1"/>
              <a:t>p</a:t>
            </a:r>
            <a:r>
              <a:rPr lang="en-GB" sz="3200" dirty="0"/>
              <a:t>) = (-1/2, -1/4)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0B79C9-4589-4629-9BC4-32EA03B47431}"/>
              </a:ext>
            </a:extLst>
          </p:cNvPr>
          <p:cNvSpPr/>
          <p:nvPr/>
        </p:nvSpPr>
        <p:spPr>
          <a:xfrm flipV="1">
            <a:off x="3162000" y="870900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A6601C-4936-40F0-8A35-A791380CC192}"/>
              </a:ext>
            </a:extLst>
          </p:cNvPr>
          <p:cNvSpPr/>
          <p:nvPr/>
        </p:nvSpPr>
        <p:spPr>
          <a:xfrm flipV="1">
            <a:off x="1714475" y="4483881"/>
            <a:ext cx="108000" cy="1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1D0B01-59A0-41F7-A3E8-BBBF6C5E0B5D}"/>
                  </a:ext>
                </a:extLst>
              </p:cNvPr>
              <p:cNvSpPr/>
              <p:nvPr/>
            </p:nvSpPr>
            <p:spPr>
              <a:xfrm>
                <a:off x="657282" y="3621781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1D0B01-59A0-41F7-A3E8-BBBF6C5E0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" y="3621781"/>
                <a:ext cx="737725" cy="6526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9DCE4C0-02DE-4746-B257-7DC9DF119CEE}"/>
                  </a:ext>
                </a:extLst>
              </p:cNvPr>
              <p:cNvSpPr/>
              <p:nvPr/>
            </p:nvSpPr>
            <p:spPr>
              <a:xfrm>
                <a:off x="3868575" y="3621781"/>
                <a:ext cx="737725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9DCE4C0-02DE-4746-B257-7DC9DF119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75" y="3621781"/>
                <a:ext cx="737725" cy="6526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repeatCount="5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1"/>
      <p:bldP spid="18" grpId="1"/>
      <p:bldP spid="19" grpId="1"/>
      <p:bldP spid="21" grpId="1"/>
      <p:bldP spid="22" grpId="1"/>
      <p:bldP spid="37" grpId="1" animBg="1"/>
      <p:bldP spid="59" grpId="0"/>
      <p:bldP spid="60" grpId="0"/>
      <p:bldP spid="61" grpId="0"/>
      <p:bldP spid="62" grpId="0"/>
      <p:bldP spid="63" grpId="0"/>
      <p:bldP spid="66" grpId="0"/>
      <p:bldP spid="66" grpId="1"/>
      <p:bldP spid="67" grpId="0"/>
      <p:bldP spid="67" grpId="1"/>
      <p:bldP spid="24" grpId="0" animBg="1"/>
      <p:bldP spid="24" grpId="2" animBg="1"/>
      <p:bldP spid="28" grpId="0" animBg="1"/>
      <p:bldP spid="28" grpId="2" animBg="1"/>
      <p:bldP spid="29" grpId="0" animBg="1"/>
      <p:bldP spid="29" grpId="2" animBg="1"/>
      <p:bldP spid="30" grpId="0" animBg="1"/>
      <p:bldP spid="30" grpId="2" animBg="1"/>
      <p:bldP spid="31" grpId="0" animBg="1"/>
      <p:bldP spid="31" grpId="2" animBg="1"/>
      <p:bldP spid="88" grpId="0" animBg="1"/>
      <p:bldP spid="89" grpId="0" animBg="1"/>
      <p:bldP spid="15" grpId="0"/>
      <p:bldP spid="25" grpId="0"/>
      <p:bldP spid="32" grpId="0" animBg="1"/>
      <p:bldP spid="34" grpId="0" animBg="1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656</Words>
  <Application>Microsoft Office PowerPoint</Application>
  <PresentationFormat>Widescreen</PresentationFormat>
  <Paragraphs>131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A method for solving quadratic equations</vt:lpstr>
      <vt:lpstr>Consider a quadratic equation</vt:lpstr>
      <vt:lpstr>PowerPoint Presentation</vt:lpstr>
      <vt:lpstr>Another example</vt:lpstr>
      <vt:lpstr>PowerPoint Presentation</vt:lpstr>
      <vt:lpstr>Why does it work?</vt:lpstr>
      <vt:lpstr>Applying it to the Carlyle circle</vt:lpstr>
      <vt:lpstr>A geometrical proof</vt:lpstr>
      <vt:lpstr>Let’s construct a regular pentagon in a circle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Whitworth</dc:creator>
  <cp:lastModifiedBy>Martin Whitworth</cp:lastModifiedBy>
  <cp:revision>73</cp:revision>
  <dcterms:created xsi:type="dcterms:W3CDTF">2020-11-14T14:44:53Z</dcterms:created>
  <dcterms:modified xsi:type="dcterms:W3CDTF">2020-11-22T15:14:02Z</dcterms:modified>
</cp:coreProperties>
</file>