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79" r:id="rId5"/>
    <p:sldId id="268" r:id="rId6"/>
    <p:sldId id="262" r:id="rId7"/>
    <p:sldId id="263" r:id="rId8"/>
    <p:sldId id="265" r:id="rId9"/>
    <p:sldId id="267" r:id="rId10"/>
    <p:sldId id="270" r:id="rId11"/>
    <p:sldId id="273" r:id="rId12"/>
    <p:sldId id="274" r:id="rId13"/>
    <p:sldId id="275" r:id="rId14"/>
    <p:sldId id="276" r:id="rId15"/>
    <p:sldId id="277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7F1"/>
    <a:srgbClr val="344529"/>
    <a:srgbClr val="2B3922"/>
    <a:srgbClr val="2E3722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C7E3E-03A8-41A3-A28C-54313219EFE8}" v="374" dt="2021-11-20T15:14:09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19" autoAdjust="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547944-82B9-44EE-8C8C-0A0EE329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pPr algn="ctr"/>
            <a:r>
              <a:rPr lang="en-US" dirty="0"/>
              <a:t>Disturbing Mandelbrot</a:t>
            </a:r>
          </a:p>
        </p:txBody>
      </p:sp>
      <p:pic>
        <p:nvPicPr>
          <p:cNvPr id="4" name="Picture 3" descr="A picture containing bird, outdoor, standing&#10;&#10;Description automatically generated">
            <a:extLst>
              <a:ext uri="{FF2B5EF4-FFF2-40B4-BE49-F238E27FC236}">
                <a16:creationId xmlns:a16="http://schemas.microsoft.com/office/drawing/2014/main" id="{B7C65212-67A0-43A0-AC92-A7F610A4C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2" b="36090"/>
          <a:stretch/>
        </p:blipFill>
        <p:spPr>
          <a:xfrm>
            <a:off x="1066800" y="2103120"/>
            <a:ext cx="10058400" cy="3849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278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AD0D5-DFC6-4CFA-BF80-AF6D97DA7E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real fun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complex fun</a:t>
                </a:r>
                <a:endParaRPr lang="en-CH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AD0D5-DFC6-4CFA-BF80-AF6D97DA7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88EB-0478-4716-94E6-0238B609DC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effectLst>
                <a:glow rad="1016000">
                  <a:schemeClr val="accent2">
                    <a:satMod val="175000"/>
                    <a:alpha val="20000"/>
                  </a:schemeClr>
                </a:glow>
              </a:effectLst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The python libraries come equipped with complex functions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Gamma function: extending !</a:t>
                </a:r>
              </a:p>
              <a:p>
                <a:r>
                  <a:rPr lang="en-GB" dirty="0">
                    <a:effectLst>
                      <a:glow rad="1041400">
                        <a:schemeClr val="accent2">
                          <a:satMod val="175000"/>
                          <a:alpha val="20000"/>
                        </a:schemeClr>
                      </a:glow>
                    </a:effectLst>
                  </a:rPr>
                  <a:t>1/Gamma</a:t>
                </a:r>
              </a:p>
              <a:p>
                <a:r>
                  <a:rPr lang="en-GB" dirty="0"/>
                  <a:t>Wright Omega function</a:t>
                </a:r>
              </a:p>
              <a:p>
                <a:r>
                  <a:rPr lang="en-GB" dirty="0"/>
                  <a:t>Zeta: Extending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88EB-0478-4716-94E6-0238B609DC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glow rad="1016000">
                  <a:schemeClr val="accent2">
                    <a:satMod val="175000"/>
                    <a:alpha val="20000"/>
                  </a:schemeClr>
                </a:glow>
              </a:effectLst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D9FE962-A620-489E-84BC-718F47AA0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650" y="2487802"/>
            <a:ext cx="5311831" cy="37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1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AD0D5-DFC6-4CFA-BF80-AF6D97DA7E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real fun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complex fun</a:t>
                </a:r>
                <a:endParaRPr lang="en-CH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AD0D5-DFC6-4CFA-BF80-AF6D97DA7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88EB-0478-4716-94E6-0238B609DC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The python libraries come equipped with complex functions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Gamma function: extending !</a:t>
                </a:r>
              </a:p>
              <a:p>
                <a:r>
                  <a:rPr lang="en-GB" dirty="0"/>
                  <a:t>1/Gamma</a:t>
                </a:r>
              </a:p>
              <a:p>
                <a:r>
                  <a:rPr lang="en-GB" dirty="0">
                    <a:effectLst>
                      <a:glow rad="1041400">
                        <a:schemeClr val="accent2">
                          <a:satMod val="175000"/>
                          <a:alpha val="20000"/>
                        </a:schemeClr>
                      </a:glow>
                    </a:effectLst>
                  </a:rPr>
                  <a:t>Wright</a:t>
                </a:r>
                <a:r>
                  <a:rPr lang="en-GB" dirty="0"/>
                  <a:t> </a:t>
                </a:r>
                <a:r>
                  <a:rPr lang="en-GB" dirty="0">
                    <a:effectLst>
                      <a:glow rad="1041400">
                        <a:schemeClr val="accent2">
                          <a:satMod val="175000"/>
                          <a:alpha val="20000"/>
                        </a:schemeClr>
                      </a:glow>
                    </a:effectLst>
                  </a:rPr>
                  <a:t>Omega</a:t>
                </a:r>
                <a:r>
                  <a:rPr lang="en-GB" dirty="0"/>
                  <a:t> </a:t>
                </a:r>
                <a:r>
                  <a:rPr lang="en-GB" dirty="0">
                    <a:effectLst>
                      <a:glow rad="1041400">
                        <a:schemeClr val="accent2">
                          <a:satMod val="175000"/>
                          <a:alpha val="20000"/>
                        </a:schemeClr>
                      </a:glow>
                    </a:effectLst>
                  </a:rPr>
                  <a:t>function</a:t>
                </a:r>
              </a:p>
              <a:p>
                <a:r>
                  <a:rPr lang="en-GB" dirty="0"/>
                  <a:t>Zeta: Extending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88EB-0478-4716-94E6-0238B609DC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636" t="-15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1F27E12-FD76-43EF-AA1F-F0258284F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651" y="2487802"/>
            <a:ext cx="5387541" cy="372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AD0D5-DFC6-4CFA-BF80-AF6D97DA7E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real fun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complex fun</a:t>
                </a:r>
                <a:endParaRPr lang="en-CH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AD0D5-DFC6-4CFA-BF80-AF6D97DA7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88EB-0478-4716-94E6-0238B609DC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The python libraries come equipped with complex functions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Gamma function: extending !</a:t>
                </a:r>
              </a:p>
              <a:p>
                <a:r>
                  <a:rPr lang="en-GB" dirty="0"/>
                  <a:t>1/Gamma</a:t>
                </a:r>
              </a:p>
              <a:p>
                <a:r>
                  <a:rPr lang="en-GB" dirty="0"/>
                  <a:t>Wright Omega function</a:t>
                </a:r>
              </a:p>
              <a:p>
                <a:r>
                  <a:rPr lang="en-GB" dirty="0">
                    <a:effectLst>
                      <a:glow rad="1041400">
                        <a:schemeClr val="accent2">
                          <a:satMod val="175000"/>
                          <a:alpha val="20000"/>
                        </a:schemeClr>
                      </a:glow>
                    </a:effectLst>
                  </a:rPr>
                  <a:t>Zeta</a:t>
                </a:r>
                <a:r>
                  <a:rPr lang="en-GB" dirty="0"/>
                  <a:t>: </a:t>
                </a:r>
                <a:r>
                  <a:rPr lang="en-GB" dirty="0">
                    <a:effectLst>
                      <a:glow rad="1041400">
                        <a:schemeClr val="accent2">
                          <a:satMod val="175000"/>
                          <a:alpha val="20000"/>
                        </a:schemeClr>
                      </a:glow>
                    </a:effectLst>
                  </a:rPr>
                  <a:t>Extending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>
                            <a:effectLst>
                              <a:glow rad="1041400">
                                <a:schemeClr val="accent2">
                                  <a:satMod val="175000"/>
                                  <a:alpha val="2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>
                                <a:effectLst>
                                  <a:glow rad="1041400">
                                    <a:schemeClr val="accent2">
                                      <a:satMod val="175000"/>
                                      <a:alpha val="2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>
                                <a:effectLst>
                                  <a:glow rad="1041400">
                                    <a:schemeClr val="accent2">
                                      <a:satMod val="175000"/>
                                      <a:alpha val="2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effectLst>
                                      <a:glow rad="1041400">
                                        <a:schemeClr val="accent2">
                                          <a:satMod val="175000"/>
                                          <a:alpha val="2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>
                                    <a:effectLst>
                                      <a:glow rad="1041400">
                                        <a:schemeClr val="accent2">
                                          <a:satMod val="175000"/>
                                          <a:alpha val="2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>
                                    <a:effectLst>
                                      <a:glow rad="1041400">
                                        <a:schemeClr val="accent2">
                                          <a:satMod val="175000"/>
                                          <a:alpha val="2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GB" dirty="0">
                  <a:effectLst>
                    <a:glow rad="1041400">
                      <a:schemeClr val="accent2">
                        <a:satMod val="175000"/>
                        <a:alpha val="20000"/>
                      </a:schemeClr>
                    </a:glow>
                  </a:effectLst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88EB-0478-4716-94E6-0238B609DC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182" t="-158" b="-569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8C1A8A4-F248-4DB2-9B34-29B8A5330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651" y="2487802"/>
            <a:ext cx="5595886" cy="3749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4A782F-459B-40F4-B2D2-DFE4BF988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651" y="2487802"/>
            <a:ext cx="5595886" cy="3749528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8FAC76FE-478C-4DDC-9946-4DBB73780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650" y="2487802"/>
            <a:ext cx="5709509" cy="37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72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5972-0057-411E-9751-A7603534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counts as infinity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19478-E534-4374-BF66-C693810BC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3FDC4D6-9BB5-419B-8174-64BB1A0F62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6625980"/>
                  </p:ext>
                </p:extLst>
              </p:nvPr>
            </p:nvGraphicFramePr>
            <p:xfrm>
              <a:off x="1794553" y="2176296"/>
              <a:ext cx="8127999" cy="2199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43181554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65125948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417293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Mandelbrot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Zeta function</a:t>
                          </a:r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7248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r>
                            <a:rPr lang="en-GB" dirty="0"/>
                            <a:t>How many iterations</a:t>
                          </a:r>
                        </a:p>
                        <a:p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  <a:p>
                          <a:pPr algn="ctr"/>
                          <a:r>
                            <a:rPr lang="en-GB" dirty="0"/>
                            <a:t>30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  <a:p>
                          <a:pPr algn="ctr"/>
                          <a:r>
                            <a:rPr lang="en-GB" dirty="0"/>
                            <a:t>200</a:t>
                          </a:r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14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r>
                            <a:rPr lang="en-GB" dirty="0"/>
                            <a:t>Outside of what radius</a:t>
                          </a:r>
                        </a:p>
                        <a:p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  <a:p>
                          <a:pPr algn="ctr"/>
                          <a:r>
                            <a:rPr lang="en-GB" dirty="0"/>
                            <a:t>2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869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3FDC4D6-9BB5-419B-8174-64BB1A0F62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6625980"/>
                  </p:ext>
                </p:extLst>
              </p:nvPr>
            </p:nvGraphicFramePr>
            <p:xfrm>
              <a:off x="1794553" y="2176296"/>
              <a:ext cx="8127999" cy="2199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43181554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65125948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417293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Mandelbrot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Zeta function</a:t>
                          </a:r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724821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r>
                            <a:rPr lang="en-GB" dirty="0"/>
                            <a:t>How many iterations</a:t>
                          </a:r>
                        </a:p>
                        <a:p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  <a:p>
                          <a:pPr algn="ctr"/>
                          <a:r>
                            <a:rPr lang="en-GB" dirty="0"/>
                            <a:t>30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  <a:p>
                          <a:pPr algn="ctr"/>
                          <a:r>
                            <a:rPr lang="en-GB" dirty="0"/>
                            <a:t>200</a:t>
                          </a:r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140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r>
                            <a:rPr lang="en-GB" dirty="0"/>
                            <a:t>Outside of what radius</a:t>
                          </a:r>
                        </a:p>
                        <a:p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  <a:p>
                          <a:pPr algn="ctr"/>
                          <a:r>
                            <a:rPr lang="en-GB" dirty="0"/>
                            <a:t>2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44000" r="-899" b="-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18694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607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28C8-B891-4C8A-93B0-27E7CC685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Art first approach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59C5C-D6BB-4B74-95EC-4D91CDCB9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</p:txBody>
      </p:sp>
      <p:pic>
        <p:nvPicPr>
          <p:cNvPr id="4" name="Picture 3" descr="A picture containing ground, outdoor, dirt, sandy&#10;&#10;Description automatically generated">
            <a:extLst>
              <a:ext uri="{FF2B5EF4-FFF2-40B4-BE49-F238E27FC236}">
                <a16:creationId xmlns:a16="http://schemas.microsoft.com/office/drawing/2014/main" id="{F5186788-0D56-48A6-A9F9-2F5133103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74"/>
          <a:stretch/>
        </p:blipFill>
        <p:spPr>
          <a:xfrm>
            <a:off x="1475772" y="1706436"/>
            <a:ext cx="8796759" cy="41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5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9A324-1489-43D6-AE33-6D5DA8D7D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4AF89E-BD00-44B4-807C-178E92D1C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2103120"/>
                <a:ext cx="7867621" cy="3857842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Complex plane</a:t>
                </a:r>
              </a:p>
              <a:p>
                <a:r>
                  <a:rPr lang="en-GB" dirty="0"/>
                  <a:t>Favourite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Take a point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calculate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add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Alternate: apply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and add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If this sequence stays bounded: colour c.</a:t>
                </a:r>
              </a:p>
              <a:p>
                <a:pPr marL="274320" lvl="1" indent="0">
                  <a:buNone/>
                </a:pPr>
                <a:endParaRPr lang="en-GB" dirty="0"/>
              </a:p>
              <a:p>
                <a:pPr marL="274320" lvl="1" indent="0">
                  <a:buNone/>
                </a:pPr>
                <a:endParaRPr lang="en-GB" dirty="0"/>
              </a:p>
              <a:p>
                <a:pPr marL="274320" lvl="1" indent="0">
                  <a:buNone/>
                </a:pPr>
                <a:endParaRPr lang="en-GB" dirty="0"/>
              </a:p>
              <a:p>
                <a:pPr marL="274320" lvl="1" indent="0">
                  <a:buNone/>
                </a:pPr>
                <a:endParaRPr lang="en-GB" sz="1600" dirty="0"/>
              </a:p>
              <a:p>
                <a:pPr marL="274320" lvl="1" indent="0">
                  <a:buNone/>
                </a:pPr>
                <a:endParaRPr lang="en-GB" sz="1600" dirty="0"/>
              </a:p>
              <a:p>
                <a:pPr marL="274320" lvl="1" indent="0">
                  <a:buNone/>
                </a:pPr>
                <a:r>
                  <a:rPr lang="en-GB" sz="1600" dirty="0"/>
                  <a:t>Mandelbrot set: do that for squaring</a:t>
                </a:r>
              </a:p>
              <a:p>
                <a:pPr marL="274320" lvl="1" indent="0">
                  <a:buNone/>
                </a:pPr>
                <a:r>
                  <a:rPr lang="en-GB" sz="1600" dirty="0"/>
                  <a:t>(First ever published picture, 1978)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4AF89E-BD00-44B4-807C-178E92D1C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2103120"/>
                <a:ext cx="7867621" cy="3857842"/>
              </a:xfrm>
              <a:blipFill>
                <a:blip r:embed="rId2"/>
                <a:stretch>
                  <a:fillRect l="-232" t="-158" b="-94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B4B74FED-9029-48C8-A514-B81BFAB9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81" y="695325"/>
            <a:ext cx="5324475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6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AAC4-9486-4515-9BB6-74878BA4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complex function will do (in theory)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79787-6EC0-47AD-85B2-931983048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rad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picture is the full plane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2.01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now we’re talking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Animation: Running the exponents from 1 to 5.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“</a:t>
                </a:r>
                <a:r>
                  <a:rPr lang="en-GB" dirty="0" err="1"/>
                  <a:t>multibrot</a:t>
                </a:r>
                <a:r>
                  <a:rPr lang="en-GB" dirty="0"/>
                  <a:t>”</a:t>
                </a:r>
              </a:p>
              <a:p>
                <a:endParaRPr lang="en-CH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79787-6EC0-47AD-85B2-931983048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42" t="-15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ower-mathsjam">
            <a:hlinkClick r:id="" action="ppaction://media"/>
            <a:extLst>
              <a:ext uri="{FF2B5EF4-FFF2-40B4-BE49-F238E27FC236}">
                <a16:creationId xmlns:a16="http://schemas.microsoft.com/office/drawing/2014/main" id="{006F0A6D-CDAC-431F-A583-90E0F527FC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6215" y="1927185"/>
            <a:ext cx="6080412" cy="342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5550-DE55-4400-B72F-99B7FD11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 the dragon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FDA98C-B405-4172-907E-5980CD4E05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Adding a linear term: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𝑡𝑧</m:t>
                    </m:r>
                  </m:oMath>
                </a14:m>
                <a:r>
                  <a:rPr lang="en-GB" dirty="0"/>
                  <a:t>, for any real parameter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animation,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ranging from -4 to 4.</a:t>
                </a:r>
              </a:p>
              <a:p>
                <a:r>
                  <a:rPr lang="en-GB" dirty="0"/>
                  <a:t>Project: Let’s make a 3d object and get it to the printer (-&gt; Next year or tomorrow)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CH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FDA98C-B405-4172-907E-5980CD4E05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82" t="-15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Linear Mathsjam">
            <a:hlinkClick r:id="" action="ppaction://media"/>
            <a:extLst>
              <a:ext uri="{FF2B5EF4-FFF2-40B4-BE49-F238E27FC236}">
                <a16:creationId xmlns:a16="http://schemas.microsoft.com/office/drawing/2014/main" id="{CE06E94B-91C7-4E8A-AD07-910B63D3FC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2653" y="3176508"/>
            <a:ext cx="5000825" cy="28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4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AD0D5-DFC6-4CFA-BF80-AF6D97DA7E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real fun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complex fun</a:t>
                </a:r>
                <a:endParaRPr lang="en-CH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AD0D5-DFC6-4CFA-BF80-AF6D97DA7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88EB-0478-4716-94E6-0238B609DC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The python libraries come equipped with complex functions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Gamma function: extending !</a:t>
                </a:r>
              </a:p>
              <a:p>
                <a:r>
                  <a:rPr lang="en-GB" dirty="0"/>
                  <a:t>1/Gamma</a:t>
                </a:r>
              </a:p>
              <a:p>
                <a:r>
                  <a:rPr lang="en-GB" dirty="0"/>
                  <a:t>Wright Omega function</a:t>
                </a:r>
              </a:p>
              <a:p>
                <a:r>
                  <a:rPr lang="en-GB" dirty="0"/>
                  <a:t>Zeta: Extending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88EB-0478-4716-94E6-0238B609DC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42" t="-15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AFB80E9-0E04-4036-A56B-EF03B5357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651" y="2487802"/>
            <a:ext cx="5595886" cy="37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AD0D5-DFC6-4CFA-BF80-AF6D97DA7E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real fun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complex fun</a:t>
                </a:r>
                <a:endParaRPr lang="en-CH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AD0D5-DFC6-4CFA-BF80-AF6D97DA7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88EB-0478-4716-94E6-0238B609DC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effectLst>
                <a:glow rad="1003300">
                  <a:schemeClr val="accent2">
                    <a:satMod val="175000"/>
                    <a:alpha val="40000"/>
                  </a:schemeClr>
                </a:glow>
                <a:softEdge rad="0"/>
              </a:effectLst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The python libraries come equipped with complex functions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 smtClean="0">
                            <a:effectLst>
                              <a:glow rad="1066800">
                                <a:schemeClr val="accent2">
                                  <a:satMod val="175000"/>
                                  <a:alpha val="2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effectLst>
                              <a:glow rad="1066800">
                                <a:schemeClr val="accent2">
                                  <a:satMod val="175000"/>
                                  <a:alpha val="2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dirty="0" smtClean="0">
                            <a:effectLst>
                              <a:glow rad="1066800">
                                <a:schemeClr val="accent2">
                                  <a:satMod val="175000"/>
                                  <a:alpha val="2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𝒛</m:t>
                        </m:r>
                      </m:sup>
                    </m:sSup>
                    <m:r>
                      <a:rPr lang="en-GB" b="1" i="1" dirty="0" smtClean="0">
                        <a:effectLst>
                          <a:glow rad="1066800">
                            <a:schemeClr val="accent2">
                              <a:satMod val="175000"/>
                              <a:alpha val="2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b="1" i="1" dirty="0" smtClean="0">
                            <a:effectLst>
                              <a:glow rad="1066800">
                                <a:schemeClr val="accent2">
                                  <a:satMod val="175000"/>
                                  <a:alpha val="2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b="1" i="1" dirty="0" smtClean="0">
                                <a:effectLst>
                                  <a:glow rad="1066800">
                                    <a:schemeClr val="accent2">
                                      <a:satMod val="175000"/>
                                      <a:alpha val="2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 dirty="0">
                                    <a:effectLst>
                                      <a:glow rad="1066800">
                                        <a:schemeClr val="accent2">
                                          <a:satMod val="175000"/>
                                          <a:alpha val="2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dirty="0">
                                    <a:effectLst>
                                      <a:glow rad="1066800">
                                        <a:schemeClr val="accent2">
                                          <a:satMod val="175000"/>
                                          <a:alpha val="2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GB" b="1" i="1" dirty="0">
                                    <a:effectLst>
                                      <a:glow rad="1066800">
                                        <a:schemeClr val="accent2">
                                          <a:satMod val="175000"/>
                                          <a:alpha val="2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lang="en-GB" b="1" i="1" dirty="0" smtClean="0">
                                <a:effectLst>
                                  <a:glow rad="1066800">
                                    <a:schemeClr val="accent2">
                                      <a:satMod val="175000"/>
                                      <a:alpha val="2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GB" b="1" i="1" dirty="0" smtClean="0">
                                <a:effectLst>
                                  <a:glow rad="1066800">
                                    <a:schemeClr val="accent2">
                                      <a:satMod val="175000"/>
                                      <a:alpha val="2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GB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Gamma function: extending !</a:t>
                </a:r>
              </a:p>
              <a:p>
                <a:r>
                  <a:rPr lang="en-GB" dirty="0"/>
                  <a:t>1/Gamma</a:t>
                </a:r>
              </a:p>
              <a:p>
                <a:r>
                  <a:rPr lang="en-GB" dirty="0"/>
                  <a:t>Wright Omega function</a:t>
                </a:r>
              </a:p>
              <a:p>
                <a:r>
                  <a:rPr lang="en-GB" dirty="0"/>
                  <a:t>Zeta: Extending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88EB-0478-4716-94E6-0238B609DC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glow rad="1003300">
                  <a:schemeClr val="accent2">
                    <a:satMod val="175000"/>
                    <a:alpha val="40000"/>
                  </a:schemeClr>
                </a:glow>
                <a:softEdge rad="0"/>
              </a:effectLst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8C1A8A4-F248-4DB2-9B34-29B8A5330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651" y="2487802"/>
            <a:ext cx="5595886" cy="3749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149DE6-EA9D-46FB-9A71-08032E4C1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651" y="2487802"/>
            <a:ext cx="5595886" cy="37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1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AD0D5-DFC6-4CFA-BF80-AF6D97DA7E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real fun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complex fun</a:t>
                </a:r>
                <a:endParaRPr lang="en-CH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AD0D5-DFC6-4CFA-BF80-AF6D97DA7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88EB-0478-4716-94E6-0238B609DC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The python libraries come equipped with complex functions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effectLst>
                          <a:glow rad="1041400">
                            <a:schemeClr val="accent2">
                              <a:satMod val="175000"/>
                              <a:alpha val="2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b="0" i="1" smtClean="0">
                        <a:effectLst>
                          <a:glow rad="1041400">
                            <a:schemeClr val="accent2">
                              <a:satMod val="175000"/>
                              <a:alpha val="2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effectLst>
                          <a:glow rad="1041400">
                            <a:schemeClr val="accent2">
                              <a:satMod val="175000"/>
                              <a:alpha val="2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effectLst>
                          <a:glow rad="1041400">
                            <a:schemeClr val="accent2">
                              <a:satMod val="175000"/>
                              <a:alpha val="2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Gamma function: extending !</a:t>
                </a:r>
              </a:p>
              <a:p>
                <a:r>
                  <a:rPr lang="en-GB" dirty="0"/>
                  <a:t>1/Gamma</a:t>
                </a:r>
              </a:p>
              <a:p>
                <a:r>
                  <a:rPr lang="en-GB" dirty="0"/>
                  <a:t>Wright Omega function</a:t>
                </a:r>
              </a:p>
              <a:p>
                <a:r>
                  <a:rPr lang="en-GB" dirty="0"/>
                  <a:t>Zeta: Extending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88EB-0478-4716-94E6-0238B609DC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42" t="-15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8FD1800-D843-44ED-930B-2B845AD35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651" y="2539887"/>
            <a:ext cx="5184984" cy="369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0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AD0D5-DFC6-4CFA-BF80-AF6D97DA7E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real fun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complex fun</a:t>
                </a:r>
                <a:endParaRPr lang="en-CH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2AD0D5-DFC6-4CFA-BF80-AF6D97DA7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88EB-0478-4716-94E6-0238B609DC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The python libraries come equipped with complex functions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0" dirty="0"/>
              </a:p>
              <a:p>
                <a:r>
                  <a:rPr lang="en-GB" dirty="0">
                    <a:effectLst>
                      <a:glow rad="1041400">
                        <a:schemeClr val="accent2">
                          <a:satMod val="175000"/>
                          <a:alpha val="20000"/>
                        </a:schemeClr>
                      </a:glow>
                    </a:effectLst>
                  </a:rPr>
                  <a:t>Gamma</a:t>
                </a:r>
                <a:r>
                  <a:rPr lang="en-GB" dirty="0"/>
                  <a:t> </a:t>
                </a:r>
                <a:r>
                  <a:rPr lang="en-GB" dirty="0">
                    <a:effectLst>
                      <a:glow rad="1041400">
                        <a:schemeClr val="accent2">
                          <a:satMod val="175000"/>
                          <a:alpha val="20000"/>
                        </a:schemeClr>
                      </a:glow>
                    </a:effectLst>
                  </a:rPr>
                  <a:t>function</a:t>
                </a:r>
                <a:r>
                  <a:rPr lang="en-GB" dirty="0"/>
                  <a:t>: </a:t>
                </a:r>
                <a:r>
                  <a:rPr lang="en-GB" dirty="0">
                    <a:effectLst>
                      <a:glow rad="1041400">
                        <a:schemeClr val="accent2">
                          <a:satMod val="175000"/>
                          <a:alpha val="20000"/>
                        </a:schemeClr>
                      </a:glow>
                    </a:effectLst>
                  </a:rPr>
                  <a:t>extending</a:t>
                </a:r>
                <a:r>
                  <a:rPr lang="en-GB" dirty="0"/>
                  <a:t> !</a:t>
                </a:r>
              </a:p>
              <a:p>
                <a:r>
                  <a:rPr lang="en-GB" dirty="0"/>
                  <a:t>1/Gamma</a:t>
                </a:r>
              </a:p>
              <a:p>
                <a:r>
                  <a:rPr lang="en-GB" dirty="0"/>
                  <a:t>Wright Omega function</a:t>
                </a:r>
              </a:p>
              <a:p>
                <a:r>
                  <a:rPr lang="en-GB" dirty="0"/>
                  <a:t>Zeta: Extending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C88EB-0478-4716-94E6-0238B609DC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636" t="-15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6F78BA2-F028-4D17-8063-4D8BEBC94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651" y="2487802"/>
            <a:ext cx="5294944" cy="373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10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6BC6C63B2365479232E20226630509" ma:contentTypeVersion="9" ma:contentTypeDescription="Ein neues Dokument erstellen." ma:contentTypeScope="" ma:versionID="a59a45b74f9a365220f233dcc5ed999b">
  <xsd:schema xmlns:xsd="http://www.w3.org/2001/XMLSchema" xmlns:xs="http://www.w3.org/2001/XMLSchema" xmlns:p="http://schemas.microsoft.com/office/2006/metadata/properties" xmlns:ns3="185c40bd-1f46-46e9-ace8-1ac65f30777b" targetNamespace="http://schemas.microsoft.com/office/2006/metadata/properties" ma:root="true" ma:fieldsID="d719cc4ddfa547f317b5e2265a621d31" ns3:_="">
    <xsd:import namespace="185c40bd-1f46-46e9-ace8-1ac65f3077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5c40bd-1f46-46e9-ace8-1ac65f3077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185c40bd-1f46-46e9-ace8-1ac65f30777b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22D98F-74A3-4D96-9CE6-881B4689B0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5c40bd-1f46-46e9-ace8-1ac65f3077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{BE72CAB2-C9D6-4477-8200-D0F3943F90B5}tf78438558_win32</Template>
  <TotalTime>0</TotalTime>
  <Words>449</Words>
  <Application>Microsoft Office PowerPoint</Application>
  <PresentationFormat>Widescreen</PresentationFormat>
  <Paragraphs>109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Cambria Math</vt:lpstr>
      <vt:lpstr>Century Gothic</vt:lpstr>
      <vt:lpstr>Garamond</vt:lpstr>
      <vt:lpstr>SavonVTI</vt:lpstr>
      <vt:lpstr>Disturbing Mandelbrot</vt:lpstr>
      <vt:lpstr>Art first approach</vt:lpstr>
      <vt:lpstr>Algorithm</vt:lpstr>
      <vt:lpstr>Any complex function will do (in theory)</vt:lpstr>
      <vt:lpstr>Enter the dragon</vt:lpstr>
      <vt:lpstr>real fun → complex fun</vt:lpstr>
      <vt:lpstr>real fun → complex fun</vt:lpstr>
      <vt:lpstr>real fun → complex fun</vt:lpstr>
      <vt:lpstr>real fun → complex fun</vt:lpstr>
      <vt:lpstr>real fun → complex fun</vt:lpstr>
      <vt:lpstr>real fun → complex fun</vt:lpstr>
      <vt:lpstr>real fun → complex fun</vt:lpstr>
      <vt:lpstr>What counts as infinity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Disturbing Mandelbrot</dc:title>
  <dc:creator>Philipp Reinhard</dc:creator>
  <cp:lastModifiedBy>Philipp Reinhard</cp:lastModifiedBy>
  <cp:revision>2</cp:revision>
  <dcterms:created xsi:type="dcterms:W3CDTF">2021-11-16T13:00:49Z</dcterms:created>
  <dcterms:modified xsi:type="dcterms:W3CDTF">2021-11-26T23:34:21Z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0x010100296BC6C63B2365479232E20226630509</vt:lpwstr>
  </property>
</Properties>
</file>