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8" r:id="rId4"/>
    <p:sldId id="269" r:id="rId5"/>
    <p:sldId id="270" r:id="rId6"/>
    <p:sldId id="271" r:id="rId7"/>
    <p:sldId id="259" r:id="rId8"/>
    <p:sldId id="260" r:id="rId9"/>
    <p:sldId id="262" r:id="rId10"/>
    <p:sldId id="261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65" r:id="rId19"/>
    <p:sldId id="278" r:id="rId20"/>
    <p:sldId id="266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739C6-C222-482F-975D-F6A809A2CE42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44D1F-55DD-44A2-94C4-1123A4878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04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05AE-8476-1489-55CB-B8FE2E48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0E721-B273-974A-7E7C-C85524D42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DC553B-3269-8EBD-7826-2A8EEE1A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F7ED-1BC9-2A74-2F6F-8E36815E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5426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B49D-9617-B4E8-8164-961CD3727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7FC0B-C33E-FAF2-2BF1-393C9C248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F2CE5-3C82-FCE3-CFB7-B6EAF5E1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BECEB-ACDA-6856-2671-96B15592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56349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21EFE0-1DE0-F791-9ADF-856862202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8CBAA1-CCB1-EEFE-17FA-20A2189E0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2A0B6-81ED-7368-FEA6-FB4145BD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37528-FA1A-B4E2-7A7C-1D20419D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62324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CE711-81FE-153D-302B-3D9389B98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E0FD-CFF1-8D9F-752E-F2D0F3AA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CD014-A022-A902-79CA-29DF5A75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D6054-C3A1-0A5A-0E46-8C25255B7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97581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9E3A-A8C4-F776-E8B5-434FDE6B2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F42FC-21BA-84E6-5FC0-F3FA0558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3891-18D7-9C72-1E92-15000C70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4862C-DB0B-231D-033C-05FA1FF12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63484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D7193-9014-2E96-30F6-B6E70188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1AB71-EF4C-72BC-E351-638E9E04B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A4C466-783E-7105-DAE2-CE601E3AC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1BDD4-5153-78E3-D549-FB99DE87C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B643F-3240-8F4B-4AFB-D81EA472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8924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845E-EB02-F859-F5EC-111C1E90C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57A9F-E221-42AB-3193-77203CAB7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4BB73-1C6B-8FDD-5CC8-62E94D21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DAFA4-605F-63FA-2994-DF4AA16BE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D3E765-3F57-8963-976D-825176FCD2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FA066A-5E8E-9714-C876-A51534B6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5BF07E-0457-08F8-4690-7934E4D6F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12099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9C20-9854-B5A1-E8B5-2E83916A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A42C5-566B-A7A4-3396-C88E8B538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F67D11-31D4-31FC-67DD-F24F4873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1939028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B258C7-82BB-EF67-0F46-2477F24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2939B5-7A24-9E22-0567-9F4A607DF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14EAF-0DD7-175E-F2DC-14B108B1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191295-FA5A-4C16-A4A5-4013DE45A6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08AD-5107-66F8-092D-FCBB73D7C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3FF75-26D2-9C9B-60B0-973891CC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AA92D-1DDF-A336-AB04-2B7CB9250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C27FF-397D-3136-C6AC-DE9A506B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0AEAD-3FA6-E2B5-577A-11EFD57D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36359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5FB7A-4D3A-B70B-DAA3-C82B6686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518F9-5980-62E7-FE3E-0F3948A16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1D563-E4AE-F6E6-1EC1-969EB6E36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F534A-C20D-9E8F-CDCE-27764CA3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F1145-6F7C-F35A-17BA-8642231C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03337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1DB5A-B661-A7FD-084E-7A9728C9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5E2BA-2E6F-4CD7-1C0D-EC1F76210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DFFA2-E033-F1D7-3C67-A4B46C700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199" y="6356350"/>
            <a:ext cx="43619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B6C0F-5355-7DBE-879B-3C8722AB9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3438879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AF36-D8F2-F466-56B7-19A182E91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769" y="1499937"/>
            <a:ext cx="9144000" cy="1091880"/>
          </a:xfrm>
        </p:spPr>
        <p:txBody>
          <a:bodyPr/>
          <a:lstStyle/>
          <a:p>
            <a:r>
              <a:rPr lang="en-GB" dirty="0"/>
              <a:t>Size isn’t Everything!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4EB71-AEF4-FA60-5956-D8C5491B0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0013"/>
            <a:ext cx="9144000" cy="1655762"/>
          </a:xfrm>
        </p:spPr>
        <p:txBody>
          <a:bodyPr/>
          <a:lstStyle/>
          <a:p>
            <a:r>
              <a:rPr lang="en-GB" dirty="0"/>
              <a:t>Colin Graham</a:t>
            </a:r>
            <a:br>
              <a:rPr lang="en-GB" dirty="0"/>
            </a:br>
            <a:r>
              <a:rPr lang="en-GB" dirty="0" err="1"/>
              <a:t>MathsJam</a:t>
            </a:r>
            <a:r>
              <a:rPr lang="en-GB" dirty="0"/>
              <a:t> Gathering</a:t>
            </a:r>
          </a:p>
          <a:p>
            <a:r>
              <a:rPr lang="en-GB" dirty="0"/>
              <a:t>19</a:t>
            </a:r>
            <a:r>
              <a:rPr lang="en-GB" baseline="30000" dirty="0"/>
              <a:t>th</a:t>
            </a:r>
            <a:r>
              <a:rPr lang="en-GB" dirty="0"/>
              <a:t> November 2022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CFFFE09-866A-7AEB-E057-7DDA4B3C96B7}"/>
              </a:ext>
            </a:extLst>
          </p:cNvPr>
          <p:cNvSpPr txBox="1">
            <a:spLocks/>
          </p:cNvSpPr>
          <p:nvPr/>
        </p:nvSpPr>
        <p:spPr>
          <a:xfrm>
            <a:off x="1691680" y="2067694"/>
            <a:ext cx="61206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6" name="Picture 5" descr="South Park Me.PNG">
            <a:extLst>
              <a:ext uri="{FF2B5EF4-FFF2-40B4-BE49-F238E27FC236}">
                <a16:creationId xmlns:a16="http://schemas.microsoft.com/office/drawing/2014/main" id="{295BA0E6-EB2A-0C1E-7D49-C236E596BF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6947" y="2591817"/>
            <a:ext cx="1917032" cy="19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3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A5E67-87B7-B08B-3A79-A05BB1CABB14}"/>
              </a:ext>
            </a:extLst>
          </p:cNvPr>
          <p:cNvSpPr/>
          <p:nvPr/>
        </p:nvSpPr>
        <p:spPr>
          <a:xfrm>
            <a:off x="2494548" y="1853406"/>
            <a:ext cx="7355306" cy="429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FA68-7CDB-83FF-77EF-111B080D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pic>
        <p:nvPicPr>
          <p:cNvPr id="7" name="Content Placeholder 6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2CB7389-801A-B382-24F6-397DA0D1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48" y="1853406"/>
            <a:ext cx="7355306" cy="4295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D311-C4FF-BFD1-C90E-333507AE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9733-ED99-9535-F523-D09EE11B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5FF71-8B19-FEAA-1B42-D48A67ED9B9F}"/>
              </a:ext>
            </a:extLst>
          </p:cNvPr>
          <p:cNvSpPr txBox="1"/>
          <p:nvPr/>
        </p:nvSpPr>
        <p:spPr>
          <a:xfrm>
            <a:off x="4387930" y="1207075"/>
            <a:ext cx="3568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Distortion on 16:9</a:t>
            </a:r>
          </a:p>
        </p:txBody>
      </p:sp>
    </p:spTree>
    <p:extLst>
      <p:ext uri="{BB962C8B-B14F-4D97-AF65-F5344CB8AC3E}">
        <p14:creationId xmlns:p14="http://schemas.microsoft.com/office/powerpoint/2010/main" val="95909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7B90-A805-36DA-2DB5-93B6BC0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4400" dirty="0"/>
                  <a:t>Lichtenberg suggested using an aspect ratio of 1: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4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7587-3017-2538-8A57-4A9A460C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6A15-1E93-4683-08AE-06442D7F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4024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7B90-A805-36DA-2DB5-93B6BC0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4400" dirty="0"/>
                  <a:t>Lichtenberg suggested using an aspect ratio of 1: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4400" dirty="0"/>
              </a:p>
              <a:p>
                <a:r>
                  <a:rPr lang="en-GB" sz="4400" dirty="0" err="1"/>
                  <a:t>Porstmann</a:t>
                </a:r>
                <a:r>
                  <a:rPr lang="en-GB" sz="4400" dirty="0"/>
                  <a:t> said A0 should be 1m²: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4400" dirty="0"/>
                  <a:t> m </a:t>
                </a:r>
                <a:r>
                  <a:rPr lang="en-GB" sz="44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4400" dirty="0"/>
                  <a:t> m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7587-3017-2538-8A57-4A9A460C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6A15-1E93-4683-08AE-06442D7F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1383785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7B90-A805-36DA-2DB5-93B6BC0D5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4400" dirty="0"/>
                  <a:t>Lichtenberg suggested using an aspect ratio of 1: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4400" dirty="0"/>
              </a:p>
              <a:p>
                <a:r>
                  <a:rPr lang="en-GB" sz="4400" dirty="0" err="1"/>
                  <a:t>Porstmann</a:t>
                </a:r>
                <a:r>
                  <a:rPr lang="en-GB" sz="4400" dirty="0"/>
                  <a:t> said A0 should be 1m²: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GB" sz="44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GB" sz="4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g>
                      <m:e>
                        <m:r>
                          <a:rPr lang="en-GB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4400" dirty="0"/>
                  <a:t> m </a:t>
                </a:r>
                <a:r>
                  <a:rPr lang="en-GB" sz="4400" dirty="0">
                    <a:solidFill>
                      <a:schemeClr val="tx1"/>
                    </a:solidFill>
                  </a:rPr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ctrlP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GB" sz="4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4400" dirty="0"/>
                  <a:t> m </a:t>
                </a:r>
              </a:p>
              <a:p>
                <a:pPr marL="0" indent="0" algn="ctr">
                  <a:buNone/>
                </a:pPr>
                <a:r>
                  <a:rPr lang="en-GB" sz="4000" b="0" i="0" dirty="0">
                    <a:effectLst/>
                    <a:latin typeface="Arial" panose="020B0604020202020204" pitchFamily="34" charset="0"/>
                  </a:rPr>
                  <a:t>A0 is 1,189 mm × 841 mm (46.8 in × 33.1 in)</a:t>
                </a:r>
                <a:endParaRPr lang="en-GB" sz="4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79C40-9868-136F-8457-F193696D1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45" t="-4342" r="-14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17587-3017-2538-8A57-4A9A460CA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E6A15-1E93-4683-08AE-06442D7F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18807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FA3C-AB04-1364-88A3-15CD5045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Means and Envelopes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8548A-5601-D837-FFD9-E09991904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300" dirty="0"/>
              <a:t>A0 &gt; B1 &gt; A1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CA9-CC6C-607C-C04F-413A48E0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0D5A5-A0D2-067E-E892-37C426A6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349864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FA3C-AB04-1364-88A3-15CD5045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Means and Envelopes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300" dirty="0"/>
                  <a:t>A0 &gt; B1 &gt; A1</a:t>
                </a:r>
              </a:p>
              <a:p>
                <a:r>
                  <a:rPr lang="en-GB" sz="3300" dirty="0"/>
                  <a:t>A0 = 1 m² and A1 = ½ m². For the area of B1 to maintain the same aspect ratio,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3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GB" sz="33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CA9-CC6C-607C-C04F-413A48E0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0D5A5-A0D2-067E-E892-37C426A6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409305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FA3C-AB04-1364-88A3-15CD5045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Means and Envelopes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sz="3300" dirty="0"/>
                  <a:t>A0 &gt; B1 &gt; A1</a:t>
                </a:r>
              </a:p>
              <a:p>
                <a:r>
                  <a:rPr lang="en-GB" sz="3300" dirty="0"/>
                  <a:t>A0 = 1 m² and A1 = ½ m². For the area of B1 to maintain the same aspect ratio, 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3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GB" sz="33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rad>
                      <m:r>
                        <a:rPr lang="en-GB" sz="3300" b="0" i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300" dirty="0"/>
              </a:p>
              <a:p>
                <a:r>
                  <a:rPr lang="en-GB" sz="3300" dirty="0"/>
                  <a:t>Exactly one side of B-size has a length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3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33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GB" sz="33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33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GB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3300" dirty="0"/>
                  <a:t> </a:t>
                </a:r>
                <a14:m>
                  <m:oMath xmlns:m="http://schemas.openxmlformats.org/officeDocument/2006/math">
                    <m:r>
                      <a:rPr lang="en-GB" sz="33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  <m:r>
                      <m:rPr>
                        <m:sty m:val="p"/>
                      </m:rP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3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wide</m:t>
                    </m:r>
                  </m:oMath>
                </a14:m>
                <a:endParaRPr lang="en-GB" sz="33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CA9-CC6C-607C-C04F-413A48E0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0D5A5-A0D2-067E-E892-37C426A6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902077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FA3C-AB04-1364-88A3-15CD5045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Means and Envelopes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GB" sz="3600" dirty="0"/>
                  <a:t>A0 &gt; B1 &gt; A1</a:t>
                </a:r>
              </a:p>
              <a:p>
                <a:r>
                  <a:rPr lang="en-GB" sz="3600" dirty="0"/>
                  <a:t>A0 = 1 m² and A1 = ½ m². For the area of B1 to maintain the same aspect ratio, then: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rad>
                    <m:r>
                      <a:rPr lang="en-GB" sz="3600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600" dirty="0"/>
              </a:p>
              <a:p>
                <a:r>
                  <a:rPr lang="en-GB" sz="3600" dirty="0"/>
                  <a:t>Exactly one side of B-size has a length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∀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sz="3600" dirty="0"/>
                  <a:t> </a:t>
                </a:r>
                <a14:m>
                  <m:oMath xmlns:m="http://schemas.openxmlformats.org/officeDocument/2006/math">
                    <m:r>
                      <a:rPr lang="en-GB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m:rPr>
                        <m:sty m:val="p"/>
                      </m:rP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m:rPr>
                        <m:sty m:val="p"/>
                      </m:rP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</m:t>
                    </m:r>
                    <m:r>
                      <m:rPr>
                        <m:sty m:val="p"/>
                      </m:rP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wide</m:t>
                    </m:r>
                  </m:oMath>
                </a14:m>
                <a:endParaRPr lang="en-GB" sz="3600" dirty="0"/>
              </a:p>
              <a:p>
                <a:r>
                  <a:rPr lang="en-GB" sz="3600" dirty="0"/>
                  <a:t>B0 &gt; C0 &gt; A0, by the same geometric mean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58548A-5601-D837-FFD9-E09991904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B8CA9-CC6C-607C-C04F-413A48E0E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0D5A5-A0D2-067E-E892-37C426A6F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875873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7809D-B8D7-7518-DAE7-F16C9DFF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Invasion of the Square Root</a:t>
            </a:r>
          </a:p>
        </p:txBody>
      </p:sp>
      <p:pic>
        <p:nvPicPr>
          <p:cNvPr id="7" name="Content Placeholder 6" descr="A picture containing text, indoor">
            <a:extLst>
              <a:ext uri="{FF2B5EF4-FFF2-40B4-BE49-F238E27FC236}">
                <a16:creationId xmlns:a16="http://schemas.microsoft.com/office/drawing/2014/main" id="{5E8EC8F4-1E21-6731-4D67-EEDE3C1E3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67" y="1825625"/>
            <a:ext cx="6158665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9259-420C-FA18-AF48-BE672715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E356-9202-1AB5-742F-031D1277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106484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F51C-B9EE-E5DC-F492-C922F80E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691917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5F79-B75D-754B-E83C-E4DF1FE9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94634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Using 2 sheets of the same A size, and their properties, can you show 2 ways to make a square, without a crease on the diagonal? 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782C-357E-E23C-EBC8-71FBA495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6430-2CA1-07E7-EC6C-28134B34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127" y="635634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163718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A6A2D17-5B5F-C74D-6CFE-4415AC3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274"/>
            <a:ext cx="5648281" cy="381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5A043-C402-F3D2-5BCB-A133D46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2E1-A14E-8ABE-ED64-162E270A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Quarto - 9½ inches wide and 12 inches high</a:t>
            </a:r>
          </a:p>
          <a:p>
            <a:r>
              <a:rPr lang="en-GB" dirty="0"/>
              <a:t>Folio - 12 inches wide and 19 inches high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5078-5C5E-A3E5-F748-410A1FD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C8E6-FBDA-AEF8-FB6A-4BA9E7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428122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F51C-B9EE-E5DC-F492-C922F80E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691917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C5F79-B75D-754B-E83C-E4DF1FE90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94634" cy="4119172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Using 2 sheets of the same A size, and their properties, can you show 2 ways to make a square, without a crease on the diagonal? </a:t>
            </a:r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782C-357E-E23C-EBC8-71FBA495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000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6430-2CA1-07E7-EC6C-28134B34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67127" y="6356349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Colin Graham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B7CEA258-AEF6-D7C3-A27F-69AA8AC5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>
          <a:xfrm>
            <a:off x="7678443" y="1299892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96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79655-20B7-A443-9E37-A06C81057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Little Bit of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A259E-C7A1-5EED-0F02-1F326129E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1786 Georg Christoph Lichtenberg  - First preserved record of A4</a:t>
            </a:r>
          </a:p>
          <a:p>
            <a:r>
              <a:rPr lang="en-GB" dirty="0"/>
              <a:t>1789 – 1799 The French were revolting - A2, A3, B3, B4 and B5</a:t>
            </a:r>
          </a:p>
          <a:p>
            <a:r>
              <a:rPr lang="en-GB" dirty="0"/>
              <a:t>1790 France invited the British to help establish international metrics</a:t>
            </a:r>
          </a:p>
          <a:p>
            <a:r>
              <a:rPr lang="en-GB" dirty="0"/>
              <a:t>1900s Dr Walter </a:t>
            </a:r>
            <a:r>
              <a:rPr lang="en-GB" dirty="0" err="1"/>
              <a:t>Porstmann</a:t>
            </a:r>
            <a:r>
              <a:rPr lang="en-GB" dirty="0"/>
              <a:t> formalized Lichtenberg’s suggestion</a:t>
            </a:r>
          </a:p>
          <a:p>
            <a:r>
              <a:rPr lang="en-GB" dirty="0"/>
              <a:t>1922 </a:t>
            </a:r>
            <a:r>
              <a:rPr lang="en-GB" dirty="0" err="1"/>
              <a:t>Porstmann's</a:t>
            </a:r>
            <a:r>
              <a:rPr lang="en-GB" dirty="0"/>
              <a:t> system was introduced as DIN 476 in Germany</a:t>
            </a:r>
          </a:p>
          <a:p>
            <a:r>
              <a:rPr lang="en-GB" dirty="0"/>
              <a:t>1971 The UK Paper and Board manufacturers adopted A, B and C sizes</a:t>
            </a:r>
          </a:p>
          <a:p>
            <a:r>
              <a:rPr lang="en-GB" dirty="0"/>
              <a:t>1975 ISO 216 based on DIN 476 becomes the standard for paper sizes</a:t>
            </a:r>
          </a:p>
          <a:p>
            <a:r>
              <a:rPr lang="en-GB" dirty="0"/>
              <a:t>1996 </a:t>
            </a:r>
            <a:r>
              <a:rPr lang="pt-BR" dirty="0"/>
              <a:t>A3, A4, A5, B4, B5 are included in CSS as page sizes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3F59-313C-2C96-8D18-36EDE0435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2AAC7-28D5-A066-22E2-B1EBE2FDA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39229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A6A2D17-5B5F-C74D-6CFE-4415AC3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274"/>
            <a:ext cx="5648281" cy="381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5A043-C402-F3D2-5BCB-A133D46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2E1-A14E-8ABE-ED64-162E270A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Quarto - 9½ inches wide and 12 inches high</a:t>
            </a:r>
          </a:p>
          <a:p>
            <a:r>
              <a:rPr lang="en-GB" dirty="0"/>
              <a:t>Folio - 12 inches wide and 19 inches high </a:t>
            </a:r>
          </a:p>
          <a:p>
            <a:pPr marL="0" indent="0">
              <a:buNone/>
            </a:pPr>
            <a:r>
              <a:rPr lang="en-GB" dirty="0"/>
              <a:t>Folding in half:</a:t>
            </a:r>
          </a:p>
          <a:p>
            <a:r>
              <a:rPr lang="en-GB" dirty="0"/>
              <a:t>½ Quarto becomes 9 ½ by 6</a:t>
            </a:r>
          </a:p>
          <a:p>
            <a:r>
              <a:rPr lang="en-GB" dirty="0"/>
              <a:t>½ Folio becomes 12 by 9 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5078-5C5E-A3E5-F748-410A1FD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C8E6-FBDA-AEF8-FB6A-4BA9E7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728082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A6A2D17-5B5F-C74D-6CFE-4415AC3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274"/>
            <a:ext cx="5648281" cy="381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5A043-C402-F3D2-5BCB-A133D46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2E1-A14E-8ABE-ED64-162E270A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Quarto - 9½ inches wide and 12 inches high</a:t>
            </a:r>
          </a:p>
          <a:p>
            <a:r>
              <a:rPr lang="en-GB" dirty="0"/>
              <a:t>Folio - 12 inches wide and 19 inches high</a:t>
            </a:r>
          </a:p>
          <a:p>
            <a:pPr marL="0" indent="0">
              <a:buNone/>
            </a:pPr>
            <a:r>
              <a:rPr lang="en-GB" dirty="0"/>
              <a:t>Folding in half:</a:t>
            </a:r>
          </a:p>
          <a:p>
            <a:r>
              <a:rPr lang="en-GB" dirty="0"/>
              <a:t>½ Quarto becomes 9 ½ by 6</a:t>
            </a:r>
          </a:p>
          <a:p>
            <a:r>
              <a:rPr lang="en-GB" dirty="0"/>
              <a:t>½ Folio becomes 12 by 9 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5078-5C5E-A3E5-F748-410A1FD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C8E6-FBDA-AEF8-FB6A-4BA9E7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41171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A6A2D17-5B5F-C74D-6CFE-4415AC3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274"/>
            <a:ext cx="5648281" cy="381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5A043-C402-F3D2-5BCB-A133D46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2E1-A14E-8ABE-ED64-162E270A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Quarto - 9½ inches wide and 12 inches high 19:24</a:t>
            </a:r>
          </a:p>
          <a:p>
            <a:r>
              <a:rPr lang="en-GB" dirty="0"/>
              <a:t>Folio - 12 inches wide and 19 inches high 12:19</a:t>
            </a:r>
          </a:p>
          <a:p>
            <a:pPr marL="0" indent="0">
              <a:buNone/>
            </a:pPr>
            <a:r>
              <a:rPr lang="en-GB" dirty="0"/>
              <a:t>Folding in half:</a:t>
            </a:r>
          </a:p>
          <a:p>
            <a:r>
              <a:rPr lang="en-GB" dirty="0"/>
              <a:t>½ Quarto becomes 9 ½ by 6</a:t>
            </a:r>
          </a:p>
          <a:p>
            <a:r>
              <a:rPr lang="en-GB" dirty="0"/>
              <a:t>½ Folio becomes 12 by 9 ½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5078-5C5E-A3E5-F748-410A1FD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C8E6-FBDA-AEF8-FB6A-4BA9E7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20323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A6A2D17-5B5F-C74D-6CFE-4415AC39E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63274"/>
            <a:ext cx="5648281" cy="3813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C5A043-C402-F3D2-5BCB-A133D4606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E2E1-A14E-8ABE-ED64-162E270A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Quarto - 9½ inches wide and 12 inches high </a:t>
            </a:r>
            <a:r>
              <a:rPr lang="en-GB" dirty="0">
                <a:solidFill>
                  <a:srgbClr val="92D050"/>
                </a:solidFill>
              </a:rPr>
              <a:t>19:24</a:t>
            </a:r>
          </a:p>
          <a:p>
            <a:r>
              <a:rPr lang="en-GB" dirty="0"/>
              <a:t>Folio - 12 inches wide and 19 inches high </a:t>
            </a:r>
            <a:r>
              <a:rPr lang="en-GB" dirty="0">
                <a:solidFill>
                  <a:srgbClr val="FFFF00"/>
                </a:solidFill>
              </a:rPr>
              <a:t>12:19</a:t>
            </a:r>
          </a:p>
          <a:p>
            <a:pPr marL="0" indent="0">
              <a:buNone/>
            </a:pPr>
            <a:r>
              <a:rPr lang="en-GB" dirty="0"/>
              <a:t>Folding in half:</a:t>
            </a:r>
          </a:p>
          <a:p>
            <a:r>
              <a:rPr lang="en-GB" dirty="0"/>
              <a:t>½ Quarto becomes 9 ½ by 6 </a:t>
            </a:r>
            <a:r>
              <a:rPr lang="en-GB" dirty="0">
                <a:solidFill>
                  <a:srgbClr val="FFFF00"/>
                </a:solidFill>
              </a:rPr>
              <a:t>19:12</a:t>
            </a:r>
          </a:p>
          <a:p>
            <a:r>
              <a:rPr lang="en-GB" dirty="0"/>
              <a:t>½ Folio becomes 12 by 9 ½ </a:t>
            </a:r>
            <a:r>
              <a:rPr lang="en-GB" dirty="0">
                <a:solidFill>
                  <a:srgbClr val="92D050"/>
                </a:solidFill>
              </a:rPr>
              <a:t>24:19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5078-5C5E-A3E5-F748-410A1FDB7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FC8E6-FBDA-AEF8-FB6A-4BA9E7DD5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</p:spTree>
    <p:extLst>
      <p:ext uri="{BB962C8B-B14F-4D97-AF65-F5344CB8AC3E}">
        <p14:creationId xmlns:p14="http://schemas.microsoft.com/office/powerpoint/2010/main" val="329585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A68-7CDB-83FF-77EF-111B080D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pic>
        <p:nvPicPr>
          <p:cNvPr id="7" name="Content Placeholder 6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2CB7389-801A-B382-24F6-397DA0D1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3406"/>
            <a:ext cx="5715000" cy="4295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D311-C4FF-BFD1-C90E-333507AE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9733-ED99-9535-F523-D09EE11B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812BA-18DA-D6A3-267A-6C239F9093CA}"/>
              </a:ext>
            </a:extLst>
          </p:cNvPr>
          <p:cNvSpPr txBox="1"/>
          <p:nvPr/>
        </p:nvSpPr>
        <p:spPr>
          <a:xfrm>
            <a:off x="5965791" y="1397073"/>
            <a:ext cx="51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CAE80-F678-3EC4-04A7-F34DDD5F8C57}"/>
              </a:ext>
            </a:extLst>
          </p:cNvPr>
          <p:cNvSpPr txBox="1"/>
          <p:nvPr/>
        </p:nvSpPr>
        <p:spPr>
          <a:xfrm>
            <a:off x="2884714" y="3571197"/>
            <a:ext cx="513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5011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1A5E67-87B7-B08B-3A79-A05BB1CABB14}"/>
              </a:ext>
            </a:extLst>
          </p:cNvPr>
          <p:cNvSpPr/>
          <p:nvPr/>
        </p:nvSpPr>
        <p:spPr>
          <a:xfrm>
            <a:off x="2478506" y="1853406"/>
            <a:ext cx="7299158" cy="4295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7FA68-7CDB-83FF-77EF-111B080D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pic>
        <p:nvPicPr>
          <p:cNvPr id="7" name="Content Placeholder 6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2CB7389-801A-B382-24F6-397DA0D1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3406"/>
            <a:ext cx="5715000" cy="4295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D311-C4FF-BFD1-C90E-333507AE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9733-ED99-9535-F523-D09EE11B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5FF71-8B19-FEAA-1B42-D48A67ED9B9F}"/>
              </a:ext>
            </a:extLst>
          </p:cNvPr>
          <p:cNvSpPr txBox="1"/>
          <p:nvPr/>
        </p:nvSpPr>
        <p:spPr>
          <a:xfrm>
            <a:off x="4517644" y="1251526"/>
            <a:ext cx="3220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Margins on 16:9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9EB02-6C2A-41D1-4465-6613897960FC}"/>
              </a:ext>
            </a:extLst>
          </p:cNvPr>
          <p:cNvSpPr txBox="1"/>
          <p:nvPr/>
        </p:nvSpPr>
        <p:spPr>
          <a:xfrm>
            <a:off x="1074821" y="3429000"/>
            <a:ext cx="1423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12:9</a:t>
            </a:r>
          </a:p>
        </p:txBody>
      </p:sp>
    </p:spTree>
    <p:extLst>
      <p:ext uri="{BB962C8B-B14F-4D97-AF65-F5344CB8AC3E}">
        <p14:creationId xmlns:p14="http://schemas.microsoft.com/office/powerpoint/2010/main" val="172393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A68-7CDB-83FF-77EF-111B080D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Aspect Ratios</a:t>
            </a:r>
          </a:p>
        </p:txBody>
      </p:sp>
      <p:pic>
        <p:nvPicPr>
          <p:cNvPr id="7" name="Content Placeholder 6" descr="A hand holding a book&#10;&#10;Description automatically generated with medium confidence">
            <a:extLst>
              <a:ext uri="{FF2B5EF4-FFF2-40B4-BE49-F238E27FC236}">
                <a16:creationId xmlns:a16="http://schemas.microsoft.com/office/drawing/2014/main" id="{12CB7389-801A-B382-24F6-397DA0D15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853406"/>
            <a:ext cx="5715000" cy="429577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BD311-C4FF-BFD1-C90E-333507AE5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Size Isn't Everything! - MathsJam Gathering 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59733-ED99-9535-F523-D09EE11B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Colin Graham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1A5E67-87B7-B08B-3A79-A05BB1CABB14}"/>
              </a:ext>
            </a:extLst>
          </p:cNvPr>
          <p:cNvSpPr/>
          <p:nvPr/>
        </p:nvSpPr>
        <p:spPr>
          <a:xfrm>
            <a:off x="3238500" y="1853406"/>
            <a:ext cx="5714999" cy="8754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25FF71-8B19-FEAA-1B42-D48A67ED9B9F}"/>
              </a:ext>
            </a:extLst>
          </p:cNvPr>
          <p:cNvSpPr txBox="1"/>
          <p:nvPr/>
        </p:nvSpPr>
        <p:spPr>
          <a:xfrm>
            <a:off x="4503737" y="1207075"/>
            <a:ext cx="3184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Cut-offs on 16:9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4A1255-DC68-E7BF-8D1B-5D689CAFC67D}"/>
              </a:ext>
            </a:extLst>
          </p:cNvPr>
          <p:cNvSpPr/>
          <p:nvPr/>
        </p:nvSpPr>
        <p:spPr>
          <a:xfrm>
            <a:off x="3238500" y="5452697"/>
            <a:ext cx="5714999" cy="6854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4A765-7EB7-C352-FB0A-4771093327D5}"/>
              </a:ext>
            </a:extLst>
          </p:cNvPr>
          <p:cNvSpPr txBox="1"/>
          <p:nvPr/>
        </p:nvSpPr>
        <p:spPr>
          <a:xfrm>
            <a:off x="1074821" y="34290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/>
              <a:t>16:12</a:t>
            </a:r>
          </a:p>
        </p:txBody>
      </p:sp>
    </p:spTree>
    <p:extLst>
      <p:ext uri="{BB962C8B-B14F-4D97-AF65-F5344CB8AC3E}">
        <p14:creationId xmlns:p14="http://schemas.microsoft.com/office/powerpoint/2010/main" val="186055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Academ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837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Academy</vt:lpstr>
      <vt:lpstr>Arial</vt:lpstr>
      <vt:lpstr>Calibri</vt:lpstr>
      <vt:lpstr>Cambria Math</vt:lpstr>
      <vt:lpstr>Office Theme</vt:lpstr>
      <vt:lpstr>Size isn’t Everything!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Aspect Ratios</vt:lpstr>
      <vt:lpstr>Geometric Means and Envelopes</vt:lpstr>
      <vt:lpstr>Geometric Means and Envelopes</vt:lpstr>
      <vt:lpstr>Geometric Means and Envelopes</vt:lpstr>
      <vt:lpstr>Geometric Means and Envelopes</vt:lpstr>
      <vt:lpstr>Invasion of the Square Root</vt:lpstr>
      <vt:lpstr>Challenge</vt:lpstr>
      <vt:lpstr>Challenge</vt:lpstr>
      <vt:lpstr>A Little Bit of History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Size isn’t Everything!</dc:title>
  <dc:creator>Colin Graham</dc:creator>
  <cp:lastModifiedBy>Colin Graham</cp:lastModifiedBy>
  <cp:revision>10</cp:revision>
  <dcterms:created xsi:type="dcterms:W3CDTF">2022-11-11T16:10:50Z</dcterms:created>
  <dcterms:modified xsi:type="dcterms:W3CDTF">2022-11-17T19:55:17Z</dcterms:modified>
</cp:coreProperties>
</file>