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376" r:id="rId2"/>
    <p:sldId id="377" r:id="rId3"/>
    <p:sldId id="378" r:id="rId4"/>
    <p:sldId id="383" r:id="rId5"/>
    <p:sldId id="379" r:id="rId6"/>
    <p:sldId id="381" r:id="rId7"/>
    <p:sldId id="375" r:id="rId8"/>
    <p:sldId id="382" r:id="rId9"/>
    <p:sldId id="374" r:id="rId1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Sniglet" panose="020B0604020202020204" charset="0"/>
      <p:regular r:id="rId13"/>
    </p:embeddedFont>
    <p:embeddedFont>
      <p:font typeface="Walter Turncoat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D4D1FE-9471-4D1C-A079-2DDA8B74AB5A}">
  <a:tblStyle styleId="{4AD4D1FE-9471-4D1C-A079-2DDA8B74AB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FF0742-C1B3-45AF-BEC6-529C9D45895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6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20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2bf27b1e1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2bf27b1e1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08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tx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C0AE-FEF3-28DD-2A5B-D665BDF3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0" y="4161095"/>
            <a:ext cx="9156000" cy="959290"/>
          </a:xfrm>
        </p:spPr>
        <p:txBody>
          <a:bodyPr/>
          <a:lstStyle/>
          <a:p>
            <a:r>
              <a:rPr lang="en-GB" dirty="0"/>
              <a:t>Jen Sparks – </a:t>
            </a:r>
            <a:r>
              <a:rPr lang="en-GB" dirty="0" err="1"/>
              <a:t>raf</a:t>
            </a:r>
            <a:r>
              <a:rPr lang="en-GB" dirty="0"/>
              <a:t> maths</a:t>
            </a:r>
            <a:br>
              <a:rPr lang="en-GB" dirty="0"/>
            </a:br>
            <a:r>
              <a:rPr lang="en-GB" dirty="0"/>
              <a:t>@shackers617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77F7DB-8A40-F436-9092-A0D00CE284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1806C6-8761-A7FB-78FD-E667F9AF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26" y="-38544"/>
            <a:ext cx="6303348" cy="41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mpass. Vector illustration on black background Stock Vector | Adobe Stock">
            <a:extLst>
              <a:ext uri="{FF2B5EF4-FFF2-40B4-BE49-F238E27FC236}">
                <a16:creationId xmlns:a16="http://schemas.microsoft.com/office/drawing/2014/main" id="{62969F02-2444-AFA4-5ADF-7BBC09CF6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7207" r="5636" b="7668"/>
          <a:stretch/>
        </p:blipFill>
        <p:spPr bwMode="auto">
          <a:xfrm>
            <a:off x="122865" y="3802189"/>
            <a:ext cx="1297461" cy="12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British WSO/WSOp Half Wing Badge - Epic Militaria">
            <a:extLst>
              <a:ext uri="{FF2B5EF4-FFF2-40B4-BE49-F238E27FC236}">
                <a16:creationId xmlns:a16="http://schemas.microsoft.com/office/drawing/2014/main" id="{9C30A424-AA3B-F2D3-DD6D-F336B1CB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63" y="3683401"/>
            <a:ext cx="1856260" cy="18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4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DFB0-6780-8F54-6464-E23FB76B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7F108-40B3-CB3B-FED1-FDCA1FE6F7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5A62BD-4608-1FE5-E1D8-792441172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381"/>
            <a:ext cx="6898473" cy="51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4AEDD6A-6089-E9CA-2C8C-8B966B71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0"/>
            <a:ext cx="38560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86C9ABD7-0D1A-D573-0338-B4F9CEDF7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8163"/>
            <a:ext cx="3967316" cy="5289755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D3E7CDD-27DA-0B90-EDDD-A551A6D99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86"/>
          <a:stretch/>
        </p:blipFill>
        <p:spPr>
          <a:xfrm rot="16200000">
            <a:off x="3365976" y="-607198"/>
            <a:ext cx="5240989" cy="6339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B745D-09FB-5D82-C404-2464A4D7B2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709"/>
          <a:stretch/>
        </p:blipFill>
        <p:spPr>
          <a:xfrm rot="5400000">
            <a:off x="430897" y="-489061"/>
            <a:ext cx="5289755" cy="61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A07A2166-C51B-9FB9-7401-54A3EE9B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25" y="1728596"/>
            <a:ext cx="9156000" cy="857400"/>
          </a:xfrm>
        </p:spPr>
        <p:txBody>
          <a:bodyPr/>
          <a:lstStyle/>
          <a:p>
            <a:r>
              <a:rPr lang="en-GB" sz="8800" dirty="0"/>
              <a:t>1 in 60 rule</a:t>
            </a:r>
          </a:p>
        </p:txBody>
      </p:sp>
    </p:spTree>
    <p:extLst>
      <p:ext uri="{BB962C8B-B14F-4D97-AF65-F5344CB8AC3E}">
        <p14:creationId xmlns:p14="http://schemas.microsoft.com/office/powerpoint/2010/main" val="155451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F428-A71E-1523-0E6E-ABBE85FF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2512965" y="2409213"/>
            <a:ext cx="2822966" cy="649431"/>
          </a:xfrm>
        </p:spPr>
        <p:txBody>
          <a:bodyPr/>
          <a:lstStyle/>
          <a:p>
            <a:r>
              <a:rPr lang="en-GB" dirty="0"/>
              <a:t>Desired track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A568A2-E884-F90F-CD3A-0560E3A7C8EF}"/>
              </a:ext>
            </a:extLst>
          </p:cNvPr>
          <p:cNvCxnSpPr>
            <a:cxnSpLocks/>
          </p:cNvCxnSpPr>
          <p:nvPr/>
        </p:nvCxnSpPr>
        <p:spPr>
          <a:xfrm flipV="1">
            <a:off x="4337958" y="413516"/>
            <a:ext cx="0" cy="413446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08CF8F-9DE1-D878-983A-088D7983463A}"/>
              </a:ext>
            </a:extLst>
          </p:cNvPr>
          <p:cNvCxnSpPr>
            <a:cxnSpLocks/>
          </p:cNvCxnSpPr>
          <p:nvPr/>
        </p:nvCxnSpPr>
        <p:spPr>
          <a:xfrm flipV="1">
            <a:off x="4381250" y="752729"/>
            <a:ext cx="1628192" cy="37952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03FA8B-56CA-7EDF-895A-D3E0BCAF3784}"/>
              </a:ext>
            </a:extLst>
          </p:cNvPr>
          <p:cNvCxnSpPr>
            <a:cxnSpLocks/>
          </p:cNvCxnSpPr>
          <p:nvPr/>
        </p:nvCxnSpPr>
        <p:spPr>
          <a:xfrm flipH="1">
            <a:off x="4381250" y="752729"/>
            <a:ext cx="15928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93AB36B-CDB0-DA27-02A6-305E52A7DB97}"/>
              </a:ext>
            </a:extLst>
          </p:cNvPr>
          <p:cNvSpPr txBox="1">
            <a:spLocks/>
          </p:cNvSpPr>
          <p:nvPr/>
        </p:nvSpPr>
        <p:spPr>
          <a:xfrm rot="17595794">
            <a:off x="4193881" y="2422707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actual track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4AF85A-0C8B-8B0C-FB13-972EFEC4451C}"/>
              </a:ext>
            </a:extLst>
          </p:cNvPr>
          <p:cNvSpPr txBox="1">
            <a:spLocks/>
          </p:cNvSpPr>
          <p:nvPr/>
        </p:nvSpPr>
        <p:spPr>
          <a:xfrm>
            <a:off x="3897761" y="114554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58131B9-6806-01C5-8007-8430D1214C03}"/>
              </a:ext>
            </a:extLst>
          </p:cNvPr>
          <p:cNvSpPr/>
          <p:nvPr/>
        </p:nvSpPr>
        <p:spPr>
          <a:xfrm rot="20224842">
            <a:off x="4089104" y="3324527"/>
            <a:ext cx="771832" cy="64943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5C2BAE76-B371-0A6F-8C05-CC26272CAF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38090" y="2752995"/>
                <a:ext cx="2822966" cy="649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5C2BAE76-B371-0A6F-8C05-CC26272C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90" y="2752995"/>
                <a:ext cx="2822966" cy="6494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CDA1C18-8F38-A4D8-8BA0-0484BEFA6461}"/>
              </a:ext>
            </a:extLst>
          </p:cNvPr>
          <p:cNvGrpSpPr/>
          <p:nvPr/>
        </p:nvGrpSpPr>
        <p:grpSpPr>
          <a:xfrm>
            <a:off x="642424" y="1161085"/>
            <a:ext cx="1643752" cy="9832"/>
            <a:chOff x="386609" y="948813"/>
            <a:chExt cx="1643752" cy="983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427E2B-847D-D42B-0196-132612E5783F}"/>
                </a:ext>
              </a:extLst>
            </p:cNvPr>
            <p:cNvCxnSpPr>
              <a:cxnSpLocks/>
            </p:cNvCxnSpPr>
            <p:nvPr/>
          </p:nvCxnSpPr>
          <p:spPr>
            <a:xfrm>
              <a:off x="386609" y="948813"/>
              <a:ext cx="1643752" cy="491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020A42D-C74A-688F-EF32-720C779D9E8F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39" y="953729"/>
              <a:ext cx="473713" cy="491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13ABC18-B9B1-C34C-2485-7D865CC56734}"/>
                </a:ext>
              </a:extLst>
            </p:cNvPr>
            <p:cNvCxnSpPr>
              <a:cxnSpLocks/>
            </p:cNvCxnSpPr>
            <p:nvPr/>
          </p:nvCxnSpPr>
          <p:spPr>
            <a:xfrm>
              <a:off x="774986" y="948813"/>
              <a:ext cx="473713" cy="491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8DFF0156-1916-434D-05E7-53F45FF22932}"/>
              </a:ext>
            </a:extLst>
          </p:cNvPr>
          <p:cNvSpPr txBox="1">
            <a:spLocks/>
          </p:cNvSpPr>
          <p:nvPr/>
        </p:nvSpPr>
        <p:spPr>
          <a:xfrm>
            <a:off x="52817" y="334440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00FF00"/>
                </a:solidFill>
              </a:rPr>
              <a:t>wind</a:t>
            </a:r>
          </a:p>
        </p:txBody>
      </p:sp>
      <p:sp>
        <p:nvSpPr>
          <p:cNvPr id="27" name="Google Shape;718;p47">
            <a:extLst>
              <a:ext uri="{FF2B5EF4-FFF2-40B4-BE49-F238E27FC236}">
                <a16:creationId xmlns:a16="http://schemas.microsoft.com/office/drawing/2014/main" id="{57498E6A-AE45-B212-E2F0-F716103DFBFF}"/>
              </a:ext>
            </a:extLst>
          </p:cNvPr>
          <p:cNvSpPr/>
          <p:nvPr/>
        </p:nvSpPr>
        <p:spPr>
          <a:xfrm rot="18919540">
            <a:off x="4144601" y="4617641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9877E-6 L 0.19583 -0.788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3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 animBg="1"/>
      <p:bldP spid="17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F428-A71E-1523-0E6E-ABBE85FF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344952" y="2409213"/>
            <a:ext cx="2822966" cy="649431"/>
          </a:xfrm>
        </p:spPr>
        <p:txBody>
          <a:bodyPr/>
          <a:lstStyle/>
          <a:p>
            <a:r>
              <a:rPr lang="en-GB" dirty="0"/>
              <a:t>Desired track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A568A2-E884-F90F-CD3A-0560E3A7C8EF}"/>
              </a:ext>
            </a:extLst>
          </p:cNvPr>
          <p:cNvCxnSpPr>
            <a:cxnSpLocks/>
          </p:cNvCxnSpPr>
          <p:nvPr/>
        </p:nvCxnSpPr>
        <p:spPr>
          <a:xfrm flipV="1">
            <a:off x="2169945" y="413516"/>
            <a:ext cx="0" cy="413446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08CF8F-9DE1-D878-983A-088D7983463A}"/>
              </a:ext>
            </a:extLst>
          </p:cNvPr>
          <p:cNvCxnSpPr>
            <a:cxnSpLocks/>
          </p:cNvCxnSpPr>
          <p:nvPr/>
        </p:nvCxnSpPr>
        <p:spPr>
          <a:xfrm flipV="1">
            <a:off x="2213237" y="752729"/>
            <a:ext cx="1628192" cy="37952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03FA8B-56CA-7EDF-895A-D3E0BCAF3784}"/>
              </a:ext>
            </a:extLst>
          </p:cNvPr>
          <p:cNvCxnSpPr>
            <a:cxnSpLocks/>
          </p:cNvCxnSpPr>
          <p:nvPr/>
        </p:nvCxnSpPr>
        <p:spPr>
          <a:xfrm flipH="1">
            <a:off x="2213237" y="752729"/>
            <a:ext cx="15928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93AB36B-CDB0-DA27-02A6-305E52A7DB97}"/>
              </a:ext>
            </a:extLst>
          </p:cNvPr>
          <p:cNvSpPr txBox="1">
            <a:spLocks/>
          </p:cNvSpPr>
          <p:nvPr/>
        </p:nvSpPr>
        <p:spPr>
          <a:xfrm rot="17595794">
            <a:off x="2025868" y="2422707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60nm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4AF85A-0C8B-8B0C-FB13-972EFEC4451C}"/>
              </a:ext>
            </a:extLst>
          </p:cNvPr>
          <p:cNvSpPr txBox="1">
            <a:spLocks/>
          </p:cNvSpPr>
          <p:nvPr/>
        </p:nvSpPr>
        <p:spPr>
          <a:xfrm>
            <a:off x="1729748" y="114554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58131B9-6806-01C5-8007-8430D1214C03}"/>
              </a:ext>
            </a:extLst>
          </p:cNvPr>
          <p:cNvSpPr/>
          <p:nvPr/>
        </p:nvSpPr>
        <p:spPr>
          <a:xfrm rot="20224842">
            <a:off x="1921091" y="3324527"/>
            <a:ext cx="771832" cy="64943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BAE76-B371-0A6F-8C05-CC26272CAF5F}"/>
              </a:ext>
            </a:extLst>
          </p:cNvPr>
          <p:cNvSpPr txBox="1">
            <a:spLocks/>
          </p:cNvSpPr>
          <p:nvPr/>
        </p:nvSpPr>
        <p:spPr>
          <a:xfrm>
            <a:off x="1170077" y="2752995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1°</a:t>
            </a:r>
          </a:p>
        </p:txBody>
      </p:sp>
      <p:sp>
        <p:nvSpPr>
          <p:cNvPr id="27" name="Google Shape;718;p47">
            <a:extLst>
              <a:ext uri="{FF2B5EF4-FFF2-40B4-BE49-F238E27FC236}">
                <a16:creationId xmlns:a16="http://schemas.microsoft.com/office/drawing/2014/main" id="{57498E6A-AE45-B212-E2F0-F716103DFBFF}"/>
              </a:ext>
            </a:extLst>
          </p:cNvPr>
          <p:cNvSpPr/>
          <p:nvPr/>
        </p:nvSpPr>
        <p:spPr>
          <a:xfrm rot="18919540">
            <a:off x="3734631" y="583186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8B7D43A-567E-38F0-ED86-D9FA1FB86B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1465" y="924731"/>
                <a:ext cx="4272116" cy="649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=1.047144…</m:t>
                      </m:r>
                    </m:oMath>
                  </m:oMathPara>
                </a14:m>
                <a:endParaRPr lang="en-GB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:r>
                  <a:rPr lang="en-GB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1nm</a:t>
                </a: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8B7D43A-567E-38F0-ED86-D9FA1FB8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65" y="924731"/>
                <a:ext cx="4272116" cy="649431"/>
              </a:xfrm>
              <a:prstGeom prst="rect">
                <a:avLst/>
              </a:prstGeom>
              <a:blipFill>
                <a:blip r:embed="rId2"/>
                <a:stretch>
                  <a:fillRect b="-67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CB9B79E-96AF-C3CE-75AD-4D0C63E1D343}"/>
              </a:ext>
            </a:extLst>
          </p:cNvPr>
          <p:cNvSpPr txBox="1">
            <a:spLocks/>
          </p:cNvSpPr>
          <p:nvPr/>
        </p:nvSpPr>
        <p:spPr>
          <a:xfrm>
            <a:off x="1749034" y="105220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1nm</a:t>
            </a:r>
          </a:p>
        </p:txBody>
      </p:sp>
    </p:spTree>
    <p:extLst>
      <p:ext uri="{BB962C8B-B14F-4D97-AF65-F5344CB8AC3E}">
        <p14:creationId xmlns:p14="http://schemas.microsoft.com/office/powerpoint/2010/main" val="36592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F428-A71E-1523-0E6E-ABBE85FF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344952" y="2409213"/>
            <a:ext cx="2822966" cy="649431"/>
          </a:xfrm>
        </p:spPr>
        <p:txBody>
          <a:bodyPr/>
          <a:lstStyle/>
          <a:p>
            <a:r>
              <a:rPr lang="en-GB" dirty="0"/>
              <a:t>Desired track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A568A2-E884-F90F-CD3A-0560E3A7C8EF}"/>
              </a:ext>
            </a:extLst>
          </p:cNvPr>
          <p:cNvCxnSpPr>
            <a:cxnSpLocks/>
          </p:cNvCxnSpPr>
          <p:nvPr/>
        </p:nvCxnSpPr>
        <p:spPr>
          <a:xfrm flipV="1">
            <a:off x="2169945" y="413516"/>
            <a:ext cx="0" cy="413446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08CF8F-9DE1-D878-983A-088D7983463A}"/>
              </a:ext>
            </a:extLst>
          </p:cNvPr>
          <p:cNvCxnSpPr>
            <a:cxnSpLocks/>
          </p:cNvCxnSpPr>
          <p:nvPr/>
        </p:nvCxnSpPr>
        <p:spPr>
          <a:xfrm flipV="1">
            <a:off x="2213237" y="752729"/>
            <a:ext cx="1628192" cy="37952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03FA8B-56CA-7EDF-895A-D3E0BCAF3784}"/>
              </a:ext>
            </a:extLst>
          </p:cNvPr>
          <p:cNvCxnSpPr>
            <a:cxnSpLocks/>
          </p:cNvCxnSpPr>
          <p:nvPr/>
        </p:nvCxnSpPr>
        <p:spPr>
          <a:xfrm flipH="1">
            <a:off x="2213237" y="752729"/>
            <a:ext cx="159282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93AB36B-CDB0-DA27-02A6-305E52A7DB97}"/>
              </a:ext>
            </a:extLst>
          </p:cNvPr>
          <p:cNvSpPr txBox="1">
            <a:spLocks/>
          </p:cNvSpPr>
          <p:nvPr/>
        </p:nvSpPr>
        <p:spPr>
          <a:xfrm rot="17595794">
            <a:off x="2025868" y="2422707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FF00"/>
                </a:solidFill>
              </a:rPr>
              <a:t>60nm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D4AF85A-0C8B-8B0C-FB13-972EFEC4451C}"/>
              </a:ext>
            </a:extLst>
          </p:cNvPr>
          <p:cNvSpPr txBox="1">
            <a:spLocks/>
          </p:cNvSpPr>
          <p:nvPr/>
        </p:nvSpPr>
        <p:spPr>
          <a:xfrm>
            <a:off x="1729748" y="114554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10nm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58131B9-6806-01C5-8007-8430D1214C03}"/>
              </a:ext>
            </a:extLst>
          </p:cNvPr>
          <p:cNvSpPr/>
          <p:nvPr/>
        </p:nvSpPr>
        <p:spPr>
          <a:xfrm rot="20224842">
            <a:off x="1921091" y="3324527"/>
            <a:ext cx="771832" cy="649431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2BAE76-B371-0A6F-8C05-CC26272CAF5F}"/>
              </a:ext>
            </a:extLst>
          </p:cNvPr>
          <p:cNvSpPr txBox="1">
            <a:spLocks/>
          </p:cNvSpPr>
          <p:nvPr/>
        </p:nvSpPr>
        <p:spPr>
          <a:xfrm>
            <a:off x="1170077" y="2752995"/>
            <a:ext cx="2822966" cy="64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10°</a:t>
            </a:r>
          </a:p>
        </p:txBody>
      </p:sp>
      <p:sp>
        <p:nvSpPr>
          <p:cNvPr id="27" name="Google Shape;718;p47">
            <a:extLst>
              <a:ext uri="{FF2B5EF4-FFF2-40B4-BE49-F238E27FC236}">
                <a16:creationId xmlns:a16="http://schemas.microsoft.com/office/drawing/2014/main" id="{57498E6A-AE45-B212-E2F0-F716103DFBFF}"/>
              </a:ext>
            </a:extLst>
          </p:cNvPr>
          <p:cNvSpPr/>
          <p:nvPr/>
        </p:nvSpPr>
        <p:spPr>
          <a:xfrm rot="18919540">
            <a:off x="3734631" y="583186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8B7D43A-567E-38F0-ED86-D9FA1FB86B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1465" y="924731"/>
                <a:ext cx="4272116" cy="6494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Walter Turncoat"/>
                  <a:buNone/>
                  <a:defRPr sz="2600" b="0" i="0" u="none" strike="noStrike" cap="none">
                    <a:solidFill>
                      <a:schemeClr val="lt1"/>
                    </a:solidFill>
                    <a:latin typeface="Walter Turncoat"/>
                    <a:ea typeface="Walter Turncoat"/>
                    <a:cs typeface="Walter Turncoat"/>
                    <a:sym typeface="Walter Turncoa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=10.41889</m:t>
                      </m:r>
                    </m:oMath>
                  </m:oMathPara>
                </a14:m>
                <a:endParaRPr lang="en-GB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:r>
                  <a:rPr lang="en-GB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8B7D43A-567E-38F0-ED86-D9FA1FB86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65" y="924731"/>
                <a:ext cx="4272116" cy="649431"/>
              </a:xfrm>
              <a:prstGeom prst="rect">
                <a:avLst/>
              </a:prstGeom>
              <a:blipFill>
                <a:blip r:embed="rId3"/>
                <a:stretch>
                  <a:fillRect b="-23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58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E4F03-8C31-BD8B-BB54-0CEE3AF2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78" y="0"/>
            <a:ext cx="9123412" cy="4576916"/>
          </a:xfrm>
          <a:prstGeom prst="roundRect">
            <a:avLst>
              <a:gd name="adj" fmla="val 11955"/>
            </a:avLst>
          </a:prstGeom>
        </p:spPr>
      </p:pic>
      <p:pic>
        <p:nvPicPr>
          <p:cNvPr id="1032" name="Picture 8" descr="RAF Tucano T1 Makes Last Public Display">
            <a:extLst>
              <a:ext uri="{FF2B5EF4-FFF2-40B4-BE49-F238E27FC236}">
                <a16:creationId xmlns:a16="http://schemas.microsoft.com/office/drawing/2014/main" id="{B433CF00-5EFC-86E6-BB3B-0F0364C4C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 b="9343"/>
          <a:stretch/>
        </p:blipFill>
        <p:spPr bwMode="auto">
          <a:xfrm>
            <a:off x="-7379" y="0"/>
            <a:ext cx="9142117" cy="4262284"/>
          </a:xfrm>
          <a:prstGeom prst="roundRect">
            <a:avLst>
              <a:gd name="adj" fmla="val 1407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D9C370E-C071-74BB-ED8E-0B0D12BA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65" y="-39329"/>
            <a:ext cx="7205663" cy="5143500"/>
          </a:xfrm>
          <a:prstGeom prst="roundRect">
            <a:avLst>
              <a:gd name="adj" fmla="val 164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oyal Air Force to retire all Hawk T1 trainers by March 2022 | Defense Brief">
            <a:extLst>
              <a:ext uri="{FF2B5EF4-FFF2-40B4-BE49-F238E27FC236}">
                <a16:creationId xmlns:a16="http://schemas.microsoft.com/office/drawing/2014/main" id="{CFF987EA-FD9D-B7A2-CE75-8831BBC4A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" b="1883"/>
          <a:stretch/>
        </p:blipFill>
        <p:spPr bwMode="auto">
          <a:xfrm>
            <a:off x="9262" y="39329"/>
            <a:ext cx="9106772" cy="4956900"/>
          </a:xfrm>
          <a:prstGeom prst="roundRect">
            <a:avLst>
              <a:gd name="adj" fmla="val 1588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994B83-1A66-CF50-543B-A9EEF6DA5E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2158" y="0"/>
            <a:ext cx="6862526" cy="5146890"/>
          </a:xfrm>
          <a:prstGeom prst="roundRect">
            <a:avLst>
              <a:gd name="adj" fmla="val 10062"/>
            </a:avLst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5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F10E0-B150-67FF-47E1-BEF647973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F66C3D5D-E6F0-BC50-8A8E-12FB9204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32" y="0"/>
            <a:ext cx="5466736" cy="41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9B7CA9-8414-7AB5-8225-0B06C65C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0" y="4161095"/>
            <a:ext cx="9156000" cy="959290"/>
          </a:xfrm>
        </p:spPr>
        <p:txBody>
          <a:bodyPr/>
          <a:lstStyle/>
          <a:p>
            <a:r>
              <a:rPr lang="en-GB" dirty="0"/>
              <a:t>Jen Sparks – </a:t>
            </a:r>
            <a:r>
              <a:rPr lang="en-GB" dirty="0" err="1"/>
              <a:t>raf</a:t>
            </a:r>
            <a:r>
              <a:rPr lang="en-GB" dirty="0"/>
              <a:t> maths</a:t>
            </a:r>
            <a:br>
              <a:rPr lang="en-GB" dirty="0"/>
            </a:br>
            <a:r>
              <a:rPr lang="en-GB" dirty="0"/>
              <a:t>@shackers617</a:t>
            </a:r>
          </a:p>
        </p:txBody>
      </p:sp>
      <p:pic>
        <p:nvPicPr>
          <p:cNvPr id="6" name="Picture 5" descr="Compass. Vector illustration on black background Stock Vector | Adobe Stock">
            <a:extLst>
              <a:ext uri="{FF2B5EF4-FFF2-40B4-BE49-F238E27FC236}">
                <a16:creationId xmlns:a16="http://schemas.microsoft.com/office/drawing/2014/main" id="{7077F493-B8E6-8A23-4A82-725D1A71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7207" r="5636" b="7668"/>
          <a:stretch/>
        </p:blipFill>
        <p:spPr bwMode="auto">
          <a:xfrm>
            <a:off x="122865" y="3802189"/>
            <a:ext cx="1297461" cy="12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dern British WSO/WSOp Half Wing Badge - Epic Militaria">
            <a:extLst>
              <a:ext uri="{FF2B5EF4-FFF2-40B4-BE49-F238E27FC236}">
                <a16:creationId xmlns:a16="http://schemas.microsoft.com/office/drawing/2014/main" id="{B5D12F6A-8728-ED0D-4087-02C2B2CB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63" y="3683401"/>
            <a:ext cx="1856260" cy="18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79D3D2-A15B-D88C-0E08-58E0361FF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19" y="275968"/>
            <a:ext cx="8760940" cy="4699686"/>
          </a:xfrm>
        </p:spPr>
        <p:txBody>
          <a:bodyPr/>
          <a:lstStyle/>
          <a:p>
            <a:pPr marL="101600" indent="0" algn="l"/>
            <a:r>
              <a:rPr lang="en-GB" sz="1200" dirty="0"/>
              <a:t>Intro – </a:t>
            </a:r>
          </a:p>
          <a:p>
            <a:pPr marL="444500" indent="-342900" algn="l">
              <a:buFont typeface="Arial" panose="020B0604020202020204" pitchFamily="34" charset="0"/>
              <a:buChar char="•"/>
            </a:pPr>
            <a:r>
              <a:rPr lang="en-GB" sz="1200" dirty="0"/>
              <a:t>RAF Navigator from age 18: 2003-2013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Open Uni degree: 2008 – 2015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Schools BTEC Instructor:  2014 – 2016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Maths PGCE/teacher: 2015 – present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01600" indent="0" algn="l"/>
            <a:r>
              <a:rPr lang="en-GB" sz="1200" dirty="0"/>
              <a:t>Some of the maths I used...</a:t>
            </a:r>
          </a:p>
          <a:p>
            <a:pPr marL="101600" indent="0" algn="l"/>
            <a:r>
              <a:rPr lang="en-GB" sz="1200" dirty="0"/>
              <a:t>Planning: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Bearings vs track (considering magnetic variation and planning for wind)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Measuring distances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Altitude planning – terrain avoidance and Safety Altitude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Calculating time airborne/working towards ‘time on target’ (TOT)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Cut-short opportunities if ‘late’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Fuel burn rates (vary depending on altitude)</a:t>
            </a:r>
          </a:p>
          <a:p>
            <a:pPr marL="101600" indent="0" algn="l"/>
            <a:r>
              <a:rPr lang="en-GB" sz="1200" dirty="0"/>
              <a:t>Airborne: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Bearings/staying on track – 1 in 60 rule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Effects of wind (drift) – could be very different to what was planned/forecast!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Speed Distance Time calculations to achieve TOT (+/- 10 seconds)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Rates of ascent/descent – distance needed to climb or descend to desired altitude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Understanding the 3d picture – Flying in formation with other aircraft and avoiding collision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Fuel burn rates – regular checks/mental calculations - do we have enough fuel to complete our sortie and return to base?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/>
              <a:t>Emergency planning – where is our nearest diversion relative to current location?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14994977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71AEF0"/>
      </a:accent1>
      <a:accent2>
        <a:srgbClr val="88E6DC"/>
      </a:accent2>
      <a:accent3>
        <a:srgbClr val="A6D145"/>
      </a:accent3>
      <a:accent4>
        <a:srgbClr val="FFE000"/>
      </a:accent4>
      <a:accent5>
        <a:srgbClr val="FC765C"/>
      </a:accent5>
      <a:accent6>
        <a:srgbClr val="A693C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On-screen Show (16:9)</PresentationFormat>
  <Paragraphs>46</Paragraphs>
  <Slides>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Cambria Math</vt:lpstr>
      <vt:lpstr>Sniglet</vt:lpstr>
      <vt:lpstr>Arial</vt:lpstr>
      <vt:lpstr>Walter Turncoat</vt:lpstr>
      <vt:lpstr>Ursula template</vt:lpstr>
      <vt:lpstr>Jen Sparks – raf maths @shackers617</vt:lpstr>
      <vt:lpstr>PowerPoint Presentation</vt:lpstr>
      <vt:lpstr>1 in 60 rule</vt:lpstr>
      <vt:lpstr>Desired track</vt:lpstr>
      <vt:lpstr>Desired track</vt:lpstr>
      <vt:lpstr>Desired track</vt:lpstr>
      <vt:lpstr>PowerPoint Presentation</vt:lpstr>
      <vt:lpstr>Jen Sparks – raf maths @shackers617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 top gun pilot in one morning</dc:title>
  <dc:creator>Jennifer Sparks</dc:creator>
  <cp:lastModifiedBy>J Sparks</cp:lastModifiedBy>
  <cp:revision>41</cp:revision>
  <dcterms:modified xsi:type="dcterms:W3CDTF">2022-11-18T16:44:32Z</dcterms:modified>
</cp:coreProperties>
</file>