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9" r:id="rId14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6"/>
    </p:embeddedFont>
    <p:embeddedFont>
      <p:font typeface="Helvetica Neue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4F4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20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000" cy="180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994b224e6b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994b224e6b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994b224e6b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994b224e6b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1882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994b224e6b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994b224e6b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994b224e6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994b224e6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994b224e6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994b224e6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994b224e6b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994b224e6b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994b224e6b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994b224e6b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994b224e6b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994b224e6b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994b224e6b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994b224e6b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994b224e6b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994b224e6b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994b224e6b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994b224e6b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D96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DB4F4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rgbClr val="FFD9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Count the rainbow?</a:t>
            </a:r>
            <a:endParaRPr sz="3000" dirty="0">
              <a:solidFill>
                <a:srgbClr val="FFD9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1879327" y="1998435"/>
            <a:ext cx="5766305" cy="1231990"/>
          </a:xfrm>
          <a:prstGeom prst="rect">
            <a:avLst/>
          </a:prstGeom>
        </p:spPr>
        <p:txBody>
          <a:bodyPr>
            <a:prstTxWarp prst="textArchUp">
              <a:avLst/>
            </a:prstTxWarp>
          </a:bodyPr>
          <a:lstStyle/>
          <a:p>
            <a:pPr lvl="0" algn="ctr"/>
            <a:r>
              <a:rPr sz="11500" b="1" i="0" dirty="0">
                <a:ln w="38100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blurRad="50800" dist="101600" dir="8100000" algn="tr" rotWithShape="0">
                    <a:prstClr val="black">
                      <a:alpha val="40000"/>
                    </a:prstClr>
                  </a:outerShdw>
                </a:effectLst>
                <a:latin typeface="Helvetica Neue"/>
              </a:rPr>
              <a:t>Skittles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267925" y="36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DB4F4F"/>
                </a:solidFill>
              </a:rPr>
              <a:t>This is easy to count: there are </a:t>
            </a:r>
            <a:endParaRPr dirty="0">
              <a:solidFill>
                <a:srgbClr val="DB4F4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0" name="Google Shape;140;p22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267925" y="1353106"/>
                <a:ext cx="8520600" cy="572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 fontScale="90000"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ar-AE" i="1" smtClean="0">
                              <a:solidFill>
                                <a:srgbClr val="DB4F4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ar-AE" i="1" smtClean="0">
                                  <a:solidFill>
                                    <a:srgbClr val="DB4F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 b="0" i="1" smtClean="0">
                                  <a:solidFill>
                                    <a:srgbClr val="DB4F4F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ar-AE" b="0" i="1" smtClean="0">
                                  <a:solidFill>
                                    <a:srgbClr val="DB4F4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ar-AE" b="0" i="1" smtClean="0">
                          <a:solidFill>
                            <a:srgbClr val="DB4F4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b="0" i="1" smtClean="0">
                          <a:solidFill>
                            <a:srgbClr val="DB4F4F"/>
                          </a:solidFill>
                          <a:latin typeface="Cambria Math" panose="02040503050406030204" pitchFamily="18" charset="0"/>
                        </a:rPr>
                        <m:t>4845</m:t>
                      </m:r>
                    </m:oMath>
                  </m:oMathPara>
                </a14:m>
                <a:endParaRPr lang="ar-AE" dirty="0">
                  <a:solidFill>
                    <a:srgbClr val="DB4F4F"/>
                  </a:solidFill>
                </a:endParaRPr>
              </a:p>
            </p:txBody>
          </p:sp>
        </mc:Choice>
        <mc:Fallback>
          <p:sp>
            <p:nvSpPr>
              <p:cNvPr id="140" name="Google Shape;140;p2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7925" y="1353106"/>
                <a:ext cx="8520600" cy="572700"/>
              </a:xfrm>
              <a:prstGeom prst="rect">
                <a:avLst/>
              </a:prstGeom>
              <a:blipFill>
                <a:blip r:embed="rId3"/>
                <a:stretch>
                  <a:fillRect b="-65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267925" y="23373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DB4F4F"/>
                </a:solidFill>
              </a:rPr>
              <a:t>different packets with 16 skittles, so there are</a:t>
            </a:r>
            <a:endParaRPr dirty="0">
              <a:solidFill>
                <a:srgbClr val="DB4F4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2" name="Google Shape;142;p22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267925" y="3182184"/>
                <a:ext cx="8520600" cy="572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 fontScale="90000"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solidFill>
                                <a:srgbClr val="DB4F4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b="0" i="1" smtClean="0">
                                  <a:solidFill>
                                    <a:srgbClr val="DB4F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solidFill>
                                    <a:srgbClr val="DB4F4F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GB" b="0" i="1" smtClean="0">
                                  <a:solidFill>
                                    <a:srgbClr val="DB4F4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solidFill>
                            <a:srgbClr val="DB4F4F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DB4F4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b="0" i="1" smtClean="0">
                                  <a:solidFill>
                                    <a:srgbClr val="DB4F4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solidFill>
                                    <a:srgbClr val="DB4F4F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num>
                            <m:den>
                              <m:r>
                                <a:rPr lang="en-GB" b="0" i="1" smtClean="0">
                                  <a:solidFill>
                                    <a:srgbClr val="DB4F4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solidFill>
                            <a:srgbClr val="DB4F4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rgbClr val="DB4F4F"/>
                          </a:solidFill>
                          <a:latin typeface="Cambria Math" panose="02040503050406030204" pitchFamily="18" charset="0"/>
                        </a:rPr>
                        <m:t>10830</m:t>
                      </m:r>
                    </m:oMath>
                  </m:oMathPara>
                </a14:m>
                <a:endParaRPr lang="en-US" dirty="0">
                  <a:solidFill>
                    <a:srgbClr val="DB4F4F"/>
                  </a:solidFill>
                </a:endParaRPr>
              </a:p>
            </p:txBody>
          </p:sp>
        </mc:Choice>
        <mc:Fallback>
          <p:sp>
            <p:nvSpPr>
              <p:cNvPr id="142" name="Google Shape;142;p2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7925" y="3182184"/>
                <a:ext cx="8520600" cy="572700"/>
              </a:xfrm>
              <a:prstGeom prst="rect">
                <a:avLst/>
              </a:prstGeom>
              <a:blipFill>
                <a:blip r:embed="rId4"/>
                <a:stretch>
                  <a:fillRect b="-65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267925" y="4305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DB4F4F"/>
                </a:solidFill>
              </a:rPr>
              <a:t>total possible packets.</a:t>
            </a:r>
            <a:endParaRPr dirty="0">
              <a:solidFill>
                <a:srgbClr val="DB4F4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267925" y="36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DB4F4F"/>
                </a:solidFill>
              </a:rPr>
              <a:t>The birthday paradox</a:t>
            </a:r>
            <a:endParaRPr dirty="0">
              <a:solidFill>
                <a:srgbClr val="DB4F4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0" name="Google Shape;140;p22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267925" y="1520121"/>
                <a:ext cx="8520600" cy="572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 fontScale="90000"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b="0" i="1" smtClean="0">
                          <a:solidFill>
                            <a:srgbClr val="DB4F4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ar-AE" b="0" i="1" smtClean="0">
                              <a:solidFill>
                                <a:srgbClr val="DB4F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DB4F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no</m:t>
                          </m:r>
                          <m:r>
                            <a:rPr lang="en-GB" b="0" i="0" smtClean="0">
                              <a:solidFill>
                                <a:srgbClr val="DB4F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DB4F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matches</m:t>
                          </m:r>
                        </m:e>
                      </m:d>
                      <m:r>
                        <a:rPr lang="ar-AE" b="0" i="1" smtClean="0">
                          <a:solidFill>
                            <a:srgbClr val="DB4F4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ar-AE" b="0" i="1" smtClean="0">
                          <a:solidFill>
                            <a:srgbClr val="DB4F4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ar-AE" b="0" i="1" smtClean="0">
                              <a:solidFill>
                                <a:srgbClr val="DB4F4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b="0" i="1" smtClean="0">
                              <a:solidFill>
                                <a:srgbClr val="DB4F4F"/>
                              </a:solidFill>
                              <a:latin typeface="Cambria Math" panose="02040503050406030204" pitchFamily="18" charset="0"/>
                            </a:rPr>
                            <m:t>10830</m:t>
                          </m:r>
                        </m:num>
                        <m:den>
                          <m:r>
                            <a:rPr lang="ar-AE" b="0" i="1" smtClean="0">
                              <a:solidFill>
                                <a:srgbClr val="DB4F4F"/>
                              </a:solidFill>
                              <a:latin typeface="Cambria Math" panose="02040503050406030204" pitchFamily="18" charset="0"/>
                            </a:rPr>
                            <m:t>10830</m:t>
                          </m:r>
                        </m:den>
                      </m:f>
                      <m:r>
                        <a:rPr lang="ar-AE" b="0" i="1" smtClean="0">
                          <a:solidFill>
                            <a:srgbClr val="DB4F4F"/>
                          </a:solidFill>
                          <a:latin typeface="Cambria Math" panose="02040503050406030204" pitchFamily="18" charset="0"/>
                        </a:rPr>
                        <m:t> ∗ </m:t>
                      </m:r>
                      <m:f>
                        <m:fPr>
                          <m:ctrlPr>
                            <a:rPr lang="ar-AE" b="0" i="1" smtClean="0">
                              <a:solidFill>
                                <a:srgbClr val="DB4F4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b="0" i="1" smtClean="0">
                              <a:solidFill>
                                <a:srgbClr val="DB4F4F"/>
                              </a:solidFill>
                              <a:latin typeface="Cambria Math" panose="02040503050406030204" pitchFamily="18" charset="0"/>
                            </a:rPr>
                            <m:t>10829</m:t>
                          </m:r>
                        </m:num>
                        <m:den>
                          <m:r>
                            <a:rPr lang="ar-AE" b="0" i="1" smtClean="0">
                              <a:solidFill>
                                <a:srgbClr val="DB4F4F"/>
                              </a:solidFill>
                              <a:latin typeface="Cambria Math" panose="02040503050406030204" pitchFamily="18" charset="0"/>
                            </a:rPr>
                            <m:t>10830</m:t>
                          </m:r>
                        </m:den>
                      </m:f>
                      <m:r>
                        <a:rPr lang="ar-AE" b="0" i="1" smtClean="0">
                          <a:solidFill>
                            <a:srgbClr val="DB4F4F"/>
                          </a:solidFill>
                          <a:latin typeface="Cambria Math" panose="02040503050406030204" pitchFamily="18" charset="0"/>
                        </a:rPr>
                        <m:t> ∗ </m:t>
                      </m:r>
                      <m:f>
                        <m:fPr>
                          <m:ctrlPr>
                            <a:rPr lang="ar-AE" b="0" i="1" smtClean="0">
                              <a:solidFill>
                                <a:srgbClr val="DB4F4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b="0" i="1" smtClean="0">
                              <a:solidFill>
                                <a:srgbClr val="DB4F4F"/>
                              </a:solidFill>
                              <a:latin typeface="Cambria Math" panose="02040503050406030204" pitchFamily="18" charset="0"/>
                            </a:rPr>
                            <m:t>10828</m:t>
                          </m:r>
                        </m:num>
                        <m:den>
                          <m:r>
                            <a:rPr lang="ar-AE" b="0" i="1" smtClean="0">
                              <a:solidFill>
                                <a:srgbClr val="DB4F4F"/>
                              </a:solidFill>
                              <a:latin typeface="Cambria Math" panose="02040503050406030204" pitchFamily="18" charset="0"/>
                            </a:rPr>
                            <m:t>10830</m:t>
                          </m:r>
                        </m:den>
                      </m:f>
                      <m:r>
                        <a:rPr lang="ar-AE" b="0" i="1" smtClean="0">
                          <a:solidFill>
                            <a:srgbClr val="DB4F4F"/>
                          </a:solidFill>
                          <a:latin typeface="Cambria Math" panose="02040503050406030204" pitchFamily="18" charset="0"/>
                        </a:rPr>
                        <m:t> ∗ …</m:t>
                      </m:r>
                    </m:oMath>
                  </m:oMathPara>
                </a14:m>
                <a:endParaRPr lang="ar-AE" dirty="0">
                  <a:solidFill>
                    <a:srgbClr val="DB4F4F"/>
                  </a:solidFill>
                </a:endParaRPr>
              </a:p>
            </p:txBody>
          </p:sp>
        </mc:Choice>
        <mc:Fallback>
          <p:sp>
            <p:nvSpPr>
              <p:cNvPr id="140" name="Google Shape;140;p2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7925" y="1520121"/>
                <a:ext cx="8520600" cy="572700"/>
              </a:xfrm>
              <a:prstGeom prst="rect">
                <a:avLst/>
              </a:prstGeom>
              <a:blipFill>
                <a:blip r:embed="rId3"/>
                <a:stretch>
                  <a:fillRect b="-414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311700" y="333702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DB4F4F"/>
                </a:solidFill>
              </a:rPr>
              <a:t>We only need 123 bags to get this probability under a half!</a:t>
            </a:r>
            <a:br>
              <a:rPr lang="en-GB" dirty="0">
                <a:solidFill>
                  <a:srgbClr val="DB4F4F"/>
                </a:solidFill>
              </a:rPr>
            </a:br>
            <a:br>
              <a:rPr lang="en-GB" dirty="0">
                <a:solidFill>
                  <a:srgbClr val="DB4F4F"/>
                </a:solidFill>
              </a:rPr>
            </a:br>
            <a:r>
              <a:rPr lang="en-GB" dirty="0">
                <a:solidFill>
                  <a:srgbClr val="DB4F4F"/>
                </a:solidFill>
              </a:rPr>
              <a:t>(and with 180 packets, it’s around a quarter)</a:t>
            </a:r>
            <a:endParaRPr dirty="0">
              <a:solidFill>
                <a:srgbClr val="DB4F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9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1302724" y="1936689"/>
            <a:ext cx="653855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rgbClr val="DB4F4F"/>
                </a:solidFill>
              </a:rPr>
              <a:t>intentionally blank slide while we maybe do some live maths</a:t>
            </a:r>
            <a:endParaRPr sz="3200" dirty="0">
              <a:solidFill>
                <a:srgbClr val="DB4F4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43318-9D5B-BB28-EABD-25617EFC7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DB4F4F"/>
                </a:solidFill>
              </a:rPr>
              <a:t>What if we wanted to find ALL the different packets?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AA7140B0-9034-3D21-77B3-2E1F3B5ADF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700" y="1860537"/>
                <a:ext cx="8520600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 fontScale="900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rgbClr val="FFD966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DB4F4F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GB" b="0" i="1" smtClean="0">
                          <a:solidFill>
                            <a:srgbClr val="DB4F4F"/>
                          </a:solidFill>
                          <a:latin typeface="Cambria Math" panose="02040503050406030204" pitchFamily="18" charset="0"/>
                        </a:rPr>
                        <m:t> ≈</m:t>
                      </m:r>
                      <m:r>
                        <a:rPr lang="en-GB" b="0" i="1" smtClean="0">
                          <a:solidFill>
                            <a:srgbClr val="DB4F4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10830</m:t>
                      </m:r>
                      <m:r>
                        <a:rPr lang="en-GB" b="0" i="1" smtClean="0">
                          <a:solidFill>
                            <a:srgbClr val="DB4F4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∗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DB4F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solidFill>
                                    <a:srgbClr val="DB4F4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rgbClr val="DB4F4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b="0" i="1" smtClean="0">
                                  <a:solidFill>
                                    <a:srgbClr val="DB4F4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10830</m:t>
                              </m:r>
                            </m:e>
                          </m:func>
                          <m:r>
                            <a:rPr lang="en-GB" b="0" i="1" smtClean="0">
                              <a:solidFill>
                                <a:srgbClr val="DB4F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solidFill>
                                <a:srgbClr val="DB4F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GB" b="0" i="1" smtClean="0">
                              <a:solidFill>
                                <a:srgbClr val="DB4F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GB" b="0" i="1" smtClean="0">
                              <a:solidFill>
                                <a:srgbClr val="DB4F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GB" b="0" i="1" smtClean="0">
                          <a:solidFill>
                            <a:srgbClr val="DB4F4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≈</m:t>
                      </m:r>
                      <m:r>
                        <a:rPr lang="en-GB" b="0" i="1" smtClean="0">
                          <a:solidFill>
                            <a:srgbClr val="DB4F4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106</m:t>
                      </m:r>
                      <m:r>
                        <a:rPr lang="en-GB" b="0" i="1" smtClean="0">
                          <a:solidFill>
                            <a:srgbClr val="DB4F4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rgbClr val="DB4F4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862</m:t>
                      </m:r>
                    </m:oMath>
                  </m:oMathPara>
                </a14:m>
                <a:endParaRPr lang="en-GB" b="0" dirty="0">
                  <a:solidFill>
                    <a:srgbClr val="DB4F4F"/>
                  </a:solidFill>
                  <a:ea typeface="Cambria Math" panose="02040503050406030204" pitchFamily="18" charset="0"/>
                </a:endParaRPr>
              </a:p>
              <a:p>
                <a:endParaRPr lang="en-GB" dirty="0">
                  <a:solidFill>
                    <a:srgbClr val="DB4F4F"/>
                  </a:solidFill>
                </a:endParaRPr>
              </a:p>
            </p:txBody>
          </p:sp>
        </mc:Choice>
        <mc:Fallback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AA7140B0-9034-3D21-77B3-2E1F3B5AD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1860537"/>
                <a:ext cx="8520600" cy="5727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80AA4F57-FA77-2016-DA49-905B1D5C9C7A}"/>
              </a:ext>
            </a:extLst>
          </p:cNvPr>
          <p:cNvSpPr txBox="1">
            <a:spLocks/>
          </p:cNvSpPr>
          <p:nvPr/>
        </p:nvSpPr>
        <p:spPr>
          <a:xfrm>
            <a:off x="973385" y="3276049"/>
            <a:ext cx="719722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500" dirty="0">
                <a:solidFill>
                  <a:srgbClr val="DB4F4F"/>
                </a:solidFill>
              </a:rPr>
              <a:t>That’s more than a million Skittles and way more than we have time for </a:t>
            </a:r>
            <a:r>
              <a:rPr lang="en-GB" sz="1600" dirty="0"/>
              <a:t>☹️</a:t>
            </a:r>
          </a:p>
        </p:txBody>
      </p:sp>
    </p:spTree>
    <p:extLst>
      <p:ext uri="{BB962C8B-B14F-4D97-AF65-F5344CB8AC3E}">
        <p14:creationId xmlns:p14="http://schemas.microsoft.com/office/powerpoint/2010/main" val="211603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148112" y="-598774"/>
            <a:ext cx="4755775" cy="6341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228728" y="-491622"/>
            <a:ext cx="4686551" cy="624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150" y="424175"/>
            <a:ext cx="8839200" cy="4295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150" y="424175"/>
            <a:ext cx="8839200" cy="429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000" y="1088575"/>
            <a:ext cx="3817600" cy="101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150" y="424175"/>
            <a:ext cx="8839200" cy="429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1650" y="2245175"/>
            <a:ext cx="3155200" cy="165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150" y="424175"/>
            <a:ext cx="8839200" cy="429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9"/>
          <p:cNvPicPr preferRelativeResize="0"/>
          <p:nvPr/>
        </p:nvPicPr>
        <p:blipFill rotWithShape="1">
          <a:blip r:embed="rId4">
            <a:alphaModFix/>
          </a:blip>
          <a:srcRect l="42359" t="24685" r="50993" b="15701"/>
          <a:stretch/>
        </p:blipFill>
        <p:spPr>
          <a:xfrm>
            <a:off x="3921325" y="1484425"/>
            <a:ext cx="587574" cy="256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DB4F4F"/>
                </a:solidFill>
              </a:rPr>
              <a:t>How many different packets of 16 Skittles are there?</a:t>
            </a:r>
            <a:endParaRPr dirty="0">
              <a:solidFill>
                <a:srgbClr val="DB4F4F"/>
              </a:solidFill>
            </a:endParaRPr>
          </a:p>
        </p:txBody>
      </p:sp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311700" y="1740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DB4F4F"/>
                </a:solidFill>
              </a:rPr>
              <a:t>Think of it as 20 Things: 16 Skittles and 4 Dividers</a:t>
            </a:r>
            <a:endParaRPr dirty="0">
              <a:solidFill>
                <a:srgbClr val="DB4F4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/>
          <p:nvPr/>
        </p:nvSpPr>
        <p:spPr>
          <a:xfrm>
            <a:off x="448050" y="2381875"/>
            <a:ext cx="476400" cy="4764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1"/>
          <p:cNvSpPr/>
          <p:nvPr/>
        </p:nvSpPr>
        <p:spPr>
          <a:xfrm>
            <a:off x="966150" y="2381875"/>
            <a:ext cx="476400" cy="4764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1"/>
          <p:cNvSpPr txBox="1"/>
          <p:nvPr/>
        </p:nvSpPr>
        <p:spPr>
          <a:xfrm>
            <a:off x="524575" y="2382225"/>
            <a:ext cx="3147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</a:rPr>
              <a:t>P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02" name="Google Shape;102;p21"/>
          <p:cNvSpPr txBox="1"/>
          <p:nvPr/>
        </p:nvSpPr>
        <p:spPr>
          <a:xfrm>
            <a:off x="1047000" y="2389575"/>
            <a:ext cx="3147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</a:rPr>
              <a:t>P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03" name="Google Shape;103;p21"/>
          <p:cNvSpPr/>
          <p:nvPr/>
        </p:nvSpPr>
        <p:spPr>
          <a:xfrm>
            <a:off x="1484250" y="2381875"/>
            <a:ext cx="476400" cy="4764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1"/>
          <p:cNvSpPr/>
          <p:nvPr/>
        </p:nvSpPr>
        <p:spPr>
          <a:xfrm>
            <a:off x="2002350" y="2381875"/>
            <a:ext cx="476400" cy="4764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1"/>
          <p:cNvSpPr txBox="1"/>
          <p:nvPr/>
        </p:nvSpPr>
        <p:spPr>
          <a:xfrm>
            <a:off x="1560775" y="2382225"/>
            <a:ext cx="3147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</a:rPr>
              <a:t>P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06" name="Google Shape;106;p21"/>
          <p:cNvSpPr txBox="1"/>
          <p:nvPr/>
        </p:nvSpPr>
        <p:spPr>
          <a:xfrm>
            <a:off x="2083200" y="2389575"/>
            <a:ext cx="3147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</a:rPr>
              <a:t>P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07" name="Google Shape;107;p21"/>
          <p:cNvSpPr/>
          <p:nvPr/>
        </p:nvSpPr>
        <p:spPr>
          <a:xfrm>
            <a:off x="2520450" y="2381875"/>
            <a:ext cx="476400" cy="476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1"/>
          <p:cNvSpPr/>
          <p:nvPr/>
        </p:nvSpPr>
        <p:spPr>
          <a:xfrm>
            <a:off x="3038550" y="2381875"/>
            <a:ext cx="476400" cy="476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1"/>
          <p:cNvSpPr txBox="1"/>
          <p:nvPr/>
        </p:nvSpPr>
        <p:spPr>
          <a:xfrm>
            <a:off x="2596975" y="2382225"/>
            <a:ext cx="3147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</a:rPr>
              <a:t>R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10" name="Google Shape;110;p21"/>
          <p:cNvSpPr txBox="1"/>
          <p:nvPr/>
        </p:nvSpPr>
        <p:spPr>
          <a:xfrm>
            <a:off x="3119400" y="2389575"/>
            <a:ext cx="3147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</a:rPr>
              <a:t>R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11" name="Google Shape;111;p21"/>
          <p:cNvSpPr/>
          <p:nvPr/>
        </p:nvSpPr>
        <p:spPr>
          <a:xfrm>
            <a:off x="3556650" y="2381875"/>
            <a:ext cx="476400" cy="476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1"/>
          <p:cNvSpPr/>
          <p:nvPr/>
        </p:nvSpPr>
        <p:spPr>
          <a:xfrm>
            <a:off x="4074750" y="2381875"/>
            <a:ext cx="476400" cy="476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1"/>
          <p:cNvSpPr txBox="1"/>
          <p:nvPr/>
        </p:nvSpPr>
        <p:spPr>
          <a:xfrm>
            <a:off x="3633175" y="2382225"/>
            <a:ext cx="3147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</a:rPr>
              <a:t>R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14" name="Google Shape;114;p21"/>
          <p:cNvSpPr txBox="1"/>
          <p:nvPr/>
        </p:nvSpPr>
        <p:spPr>
          <a:xfrm>
            <a:off x="4155600" y="2389575"/>
            <a:ext cx="3147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O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15" name="Google Shape;115;p21"/>
          <p:cNvSpPr/>
          <p:nvPr/>
        </p:nvSpPr>
        <p:spPr>
          <a:xfrm>
            <a:off x="4592850" y="2381875"/>
            <a:ext cx="476400" cy="476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1"/>
          <p:cNvSpPr/>
          <p:nvPr/>
        </p:nvSpPr>
        <p:spPr>
          <a:xfrm>
            <a:off x="5110950" y="2381875"/>
            <a:ext cx="476400" cy="476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1"/>
          <p:cNvSpPr txBox="1"/>
          <p:nvPr/>
        </p:nvSpPr>
        <p:spPr>
          <a:xfrm>
            <a:off x="4669375" y="2382225"/>
            <a:ext cx="3147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O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5191800" y="2389575"/>
            <a:ext cx="3147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Y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19" name="Google Shape;119;p21"/>
          <p:cNvSpPr/>
          <p:nvPr/>
        </p:nvSpPr>
        <p:spPr>
          <a:xfrm>
            <a:off x="5629050" y="2381875"/>
            <a:ext cx="476400" cy="476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1"/>
          <p:cNvSpPr/>
          <p:nvPr/>
        </p:nvSpPr>
        <p:spPr>
          <a:xfrm>
            <a:off x="6147150" y="2381875"/>
            <a:ext cx="476400" cy="476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1"/>
          <p:cNvSpPr txBox="1"/>
          <p:nvPr/>
        </p:nvSpPr>
        <p:spPr>
          <a:xfrm>
            <a:off x="5705575" y="2382225"/>
            <a:ext cx="3147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Y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22" name="Google Shape;122;p21"/>
          <p:cNvSpPr txBox="1"/>
          <p:nvPr/>
        </p:nvSpPr>
        <p:spPr>
          <a:xfrm>
            <a:off x="6228000" y="2389575"/>
            <a:ext cx="3147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Y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23" name="Google Shape;123;p21"/>
          <p:cNvSpPr/>
          <p:nvPr/>
        </p:nvSpPr>
        <p:spPr>
          <a:xfrm>
            <a:off x="6665250" y="2381875"/>
            <a:ext cx="476400" cy="476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1"/>
          <p:cNvSpPr/>
          <p:nvPr/>
        </p:nvSpPr>
        <p:spPr>
          <a:xfrm>
            <a:off x="7183350" y="2381875"/>
            <a:ext cx="476400" cy="476400"/>
          </a:xfrm>
          <a:prstGeom prst="ellipse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1"/>
          <p:cNvSpPr txBox="1"/>
          <p:nvPr/>
        </p:nvSpPr>
        <p:spPr>
          <a:xfrm>
            <a:off x="6741775" y="2382225"/>
            <a:ext cx="3147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Y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7264200" y="2389575"/>
            <a:ext cx="3147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</a:rPr>
              <a:t>G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27" name="Google Shape;127;p21"/>
          <p:cNvSpPr/>
          <p:nvPr/>
        </p:nvSpPr>
        <p:spPr>
          <a:xfrm>
            <a:off x="7701450" y="2381875"/>
            <a:ext cx="476400" cy="476400"/>
          </a:xfrm>
          <a:prstGeom prst="ellipse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1"/>
          <p:cNvSpPr/>
          <p:nvPr/>
        </p:nvSpPr>
        <p:spPr>
          <a:xfrm>
            <a:off x="8219550" y="2381875"/>
            <a:ext cx="476400" cy="476400"/>
          </a:xfrm>
          <a:prstGeom prst="ellipse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1"/>
          <p:cNvSpPr txBox="1"/>
          <p:nvPr/>
        </p:nvSpPr>
        <p:spPr>
          <a:xfrm>
            <a:off x="7777975" y="2382225"/>
            <a:ext cx="3147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</a:rPr>
              <a:t>G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8300400" y="2389575"/>
            <a:ext cx="3147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</a:rPr>
              <a:t>G</a:t>
            </a:r>
            <a:endParaRPr sz="1800">
              <a:solidFill>
                <a:schemeClr val="lt1"/>
              </a:solidFill>
            </a:endParaRPr>
          </a:p>
        </p:txBody>
      </p:sp>
      <p:cxnSp>
        <p:nvCxnSpPr>
          <p:cNvPr id="131" name="Google Shape;131;p21"/>
          <p:cNvCxnSpPr/>
          <p:nvPr/>
        </p:nvCxnSpPr>
        <p:spPr>
          <a:xfrm>
            <a:off x="2499450" y="1888500"/>
            <a:ext cx="300" cy="1409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21"/>
          <p:cNvCxnSpPr/>
          <p:nvPr/>
        </p:nvCxnSpPr>
        <p:spPr>
          <a:xfrm>
            <a:off x="4053750" y="1867200"/>
            <a:ext cx="300" cy="1409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21"/>
          <p:cNvCxnSpPr/>
          <p:nvPr/>
        </p:nvCxnSpPr>
        <p:spPr>
          <a:xfrm>
            <a:off x="5089950" y="1888500"/>
            <a:ext cx="300" cy="1409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21"/>
          <p:cNvCxnSpPr/>
          <p:nvPr/>
        </p:nvCxnSpPr>
        <p:spPr>
          <a:xfrm>
            <a:off x="7162350" y="1888500"/>
            <a:ext cx="300" cy="1409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155</Words>
  <Application>Microsoft Office PowerPoint</Application>
  <PresentationFormat>On-screen Show (16:9)</PresentationFormat>
  <Paragraphs>32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Helvetica Neue</vt:lpstr>
      <vt:lpstr>Cambria Math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many different packets of 16 Skittles are there?</vt:lpstr>
      <vt:lpstr>PowerPoint Presentation</vt:lpstr>
      <vt:lpstr>This is easy to count: there are </vt:lpstr>
      <vt:lpstr>The birthday paradox</vt:lpstr>
      <vt:lpstr>intentionally blank slide while we maybe do some live maths</vt:lpstr>
      <vt:lpstr>What if we wanted to find ALL the different packets?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WALLACE, CLARE L.</cp:lastModifiedBy>
  <cp:revision>6</cp:revision>
  <dcterms:modified xsi:type="dcterms:W3CDTF">2023-11-11T07:57:43Z</dcterms:modified>
</cp:coreProperties>
</file>