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80" r:id="rId11"/>
    <p:sldId id="279" r:id="rId12"/>
    <p:sldId id="275" r:id="rId13"/>
    <p:sldId id="276" r:id="rId14"/>
    <p:sldId id="277" r:id="rId15"/>
    <p:sldId id="282" r:id="rId16"/>
    <p:sldId id="281" r:id="rId17"/>
    <p:sldId id="283" r:id="rId18"/>
    <p:sldId id="284" r:id="rId19"/>
    <p:sldId id="285" r:id="rId20"/>
    <p:sldId id="28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1739C6-C222-482F-975D-F6A809A2CE42}" type="datetimeFigureOut">
              <a:rPr lang="en-GB" smtClean="0"/>
              <a:t>10/11/2023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44D1F-55DD-44A2-94C4-1123A4878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042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805AE-8476-1489-55CB-B8FE2E480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40E721-B273-974A-7E7C-C85524D42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C553B-3269-8EBD-7826-2A8EEE1A9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CF7ED-1BC9-2A74-2F6F-8E36815E3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254269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0B49D-9617-B4E8-8164-961CD3727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7FC0B-C33E-FAF2-2BF1-393C9C248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F2CE5-3C82-FCE3-CFB7-B6EAF5E13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BECEB-ACDA-6856-2671-96B15592D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56349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21EFE0-1DE0-F791-9ADF-856862202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8CBAA1-CCB1-EEFE-17FA-20A2189E0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2A0B6-81ED-7368-FEA6-FB4145BD5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37528-FA1A-B4E2-7A7C-1D20419D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62324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CE711-81FE-153D-302B-3D9389B98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6E0FD-CFF1-8D9F-752E-F2D0F3AA8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CD014-A022-A902-79CA-29DF5A75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Know Your Place! - </a:t>
            </a:r>
            <a:r>
              <a:rPr lang="en-GB" dirty="0" err="1"/>
              <a:t>MathsJam</a:t>
            </a:r>
            <a:r>
              <a:rPr lang="en-GB" dirty="0"/>
              <a:t> Gathering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D6054-C3A1-0A5A-0E46-8C25255B7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297581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19E3A-A8C4-F776-E8B5-434FDE6B2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F42FC-21BA-84E6-5FC0-F3FA05584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D3891-18D7-9C72-1E92-15000C700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4862C-DB0B-231D-033C-05FA1FF12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63484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D7193-9014-2E96-30F6-B6E70188B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1AB71-EF4C-72BC-E351-638E9E04BA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4C466-783E-7105-DAE2-CE601E3AC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E1BDD4-5153-78E3-D549-FB99DE87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1B643F-3240-8F4B-4AFB-D81EA472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289242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3845E-EB02-F859-F5EC-111C1E90C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57A9F-E221-42AB-3193-77203CAB7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4BB73-1C6B-8FDD-5CC8-62E94D21D2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4DAFA4-605F-63FA-2994-DF4AA16BE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D3E765-3F57-8963-976D-825176FCD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FA066A-5E8E-9714-C876-A51534B6E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5BF07E-0457-08F8-4690-7934E4D6F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120997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E9C20-9854-B5A1-E8B5-2E83916AC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9A42C5-566B-A7A4-3396-C88E8B53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F67D11-31D4-31FC-67DD-F24F4873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193902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B258C7-82BB-EF67-0F46-2477F249A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2939B5-7A24-9E22-0567-9F4A607D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14EAF-0DD7-175E-F2DC-14B108B11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191295-FA5A-4C16-A4A5-4013DE45A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0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608AD-5107-66F8-092D-FCBB73D7C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3FF75-26D2-9C9B-60B0-973891CCE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AA92D-1DDF-A336-AB04-2B7CB9250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C27FF-397D-3136-C6AC-DE9A506B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0AEAD-3FA6-E2B5-577A-11EFD57D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336359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FB7A-4D3A-B70B-DAA3-C82B6686A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1518F9-5980-62E7-FE3E-0F3948A168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1D563-E4AE-F6E6-1EC1-969EB6E36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F534A-C20D-9E8F-CDCE-27764CA3D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Size Isn't Everything! - MathsJam Gathering 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F1145-6F7C-F35A-17BA-8642231C2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303337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31DB5A-B661-A7FD-084E-7A9728C9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65E2BA-2E6F-4CD7-1C0D-EC1F76210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DFFA2-E033-F1D7-3C67-A4B46C700F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199" y="6356350"/>
            <a:ext cx="43619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Size Isn't Everything! - MathsJam Gathering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B6C0F-5355-7DBE-879B-3C8722AB9B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2343887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8AF36-D8F2-F466-56B7-19A182E91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5769" y="1499937"/>
            <a:ext cx="9144000" cy="1091880"/>
          </a:xfrm>
        </p:spPr>
        <p:txBody>
          <a:bodyPr/>
          <a:lstStyle/>
          <a:p>
            <a:r>
              <a:rPr lang="en-GB" dirty="0"/>
              <a:t>Know Your Place!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94EB71-AEF4-FA60-5956-D8C5491B0A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40013"/>
            <a:ext cx="9144000" cy="1655762"/>
          </a:xfrm>
        </p:spPr>
        <p:txBody>
          <a:bodyPr/>
          <a:lstStyle/>
          <a:p>
            <a:r>
              <a:rPr lang="en-GB" dirty="0"/>
              <a:t>Colin Graham</a:t>
            </a:r>
            <a:br>
              <a:rPr lang="en-GB" dirty="0"/>
            </a:br>
            <a:r>
              <a:rPr lang="en-GB" dirty="0" err="1"/>
              <a:t>MathsJam</a:t>
            </a:r>
            <a:r>
              <a:rPr lang="en-GB" dirty="0"/>
              <a:t> Gathering</a:t>
            </a:r>
          </a:p>
          <a:p>
            <a:r>
              <a:rPr lang="en-GB" dirty="0"/>
              <a:t>11</a:t>
            </a:r>
            <a:r>
              <a:rPr lang="en-GB" baseline="30000" dirty="0"/>
              <a:t>th</a:t>
            </a:r>
            <a:r>
              <a:rPr lang="en-GB" dirty="0"/>
              <a:t> November 2023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CFFFE09-866A-7AEB-E057-7DDA4B3C96B7}"/>
              </a:ext>
            </a:extLst>
          </p:cNvPr>
          <p:cNvSpPr txBox="1">
            <a:spLocks/>
          </p:cNvSpPr>
          <p:nvPr/>
        </p:nvSpPr>
        <p:spPr>
          <a:xfrm>
            <a:off x="1691680" y="2067694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6" name="Picture 5" descr="South Park Me.PNG">
            <a:extLst>
              <a:ext uri="{FF2B5EF4-FFF2-40B4-BE49-F238E27FC236}">
                <a16:creationId xmlns:a16="http://schemas.microsoft.com/office/drawing/2014/main" id="{295BA0E6-EB2A-0C1E-7D49-C236E596BF1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6947" y="2591817"/>
            <a:ext cx="1917032" cy="1917032"/>
          </a:xfrm>
          <a:prstGeom prst="rect">
            <a:avLst/>
          </a:prstGeom>
        </p:spPr>
      </p:pic>
      <p:pic>
        <p:nvPicPr>
          <p:cNvPr id="1026" name="Picture 2" descr="REMEMBRANCE SUNDAY POPPY STICKER &quot;LEST WE FORGET&quot; for cars, tablets, laptops etc - Picture 1 of 1">
            <a:extLst>
              <a:ext uri="{FF2B5EF4-FFF2-40B4-BE49-F238E27FC236}">
                <a16:creationId xmlns:a16="http://schemas.microsoft.com/office/drawing/2014/main" id="{82624016-69B7-10A8-6947-6F03E1542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783" y="2591817"/>
            <a:ext cx="2547666" cy="205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6732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1383510" y="1591338"/>
            <a:ext cx="29677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Permutations</a:t>
            </a: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>
                <a:solidFill>
                  <a:srgbClr val="FFC000"/>
                </a:solidFill>
              </a:rPr>
              <a:t>(CD)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3DEA0-F774-068B-5C98-3E3B196E67C5}"/>
              </a:ext>
            </a:extLst>
          </p:cNvPr>
          <p:cNvSpPr txBox="1"/>
          <p:nvPr/>
        </p:nvSpPr>
        <p:spPr>
          <a:xfrm>
            <a:off x="3865901" y="1394792"/>
            <a:ext cx="373655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Plain </a:t>
            </a:r>
            <a:r>
              <a:rPr lang="en-GB" sz="3200" dirty="0">
                <a:solidFill>
                  <a:srgbClr val="FFC000"/>
                </a:solidFill>
              </a:rPr>
              <a:t>Bob</a:t>
            </a:r>
            <a:r>
              <a:rPr lang="en-GB" sz="3200" dirty="0"/>
              <a:t> </a:t>
            </a:r>
            <a:r>
              <a:rPr lang="en-GB" sz="3200" dirty="0" err="1"/>
              <a:t>Minimus</a:t>
            </a:r>
            <a:endParaRPr lang="en-GB" sz="3200" dirty="0"/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2 3 4</a:t>
            </a:r>
          </a:p>
          <a:p>
            <a:pPr algn="ctr"/>
            <a:r>
              <a:rPr lang="en-GB" sz="3200" dirty="0"/>
              <a:t>2 </a:t>
            </a:r>
            <a:r>
              <a:rPr lang="en-GB" sz="3200" dirty="0">
                <a:solidFill>
                  <a:srgbClr val="00B0F0"/>
                </a:solidFill>
              </a:rPr>
              <a:t>1 </a:t>
            </a:r>
            <a:r>
              <a:rPr lang="en-GB" sz="3200" dirty="0"/>
              <a:t>4 3</a:t>
            </a:r>
          </a:p>
          <a:p>
            <a:pPr algn="ctr"/>
            <a:r>
              <a:rPr lang="en-GB" sz="3200" dirty="0"/>
              <a:t>2 4 </a:t>
            </a:r>
            <a:r>
              <a:rPr lang="en-GB" sz="3200" dirty="0">
                <a:solidFill>
                  <a:srgbClr val="00B0F0"/>
                </a:solidFill>
              </a:rPr>
              <a:t>1 </a:t>
            </a:r>
            <a:r>
              <a:rPr lang="en-GB" sz="3200" dirty="0"/>
              <a:t>3</a:t>
            </a:r>
            <a:endParaRPr lang="en-GB" sz="3200" dirty="0">
              <a:solidFill>
                <a:srgbClr val="00B0F0"/>
              </a:solidFill>
            </a:endParaRPr>
          </a:p>
          <a:p>
            <a:pPr algn="ctr"/>
            <a:r>
              <a:rPr lang="en-GB" sz="3200" dirty="0"/>
              <a:t>4 2 3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200" dirty="0"/>
              <a:t>4 3 2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200" dirty="0"/>
              <a:t>3 4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</a:t>
            </a:r>
          </a:p>
          <a:p>
            <a:pPr algn="ctr"/>
            <a:r>
              <a:rPr lang="en-GB" sz="3200" dirty="0"/>
              <a:t>3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4 2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3 2 4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</a:t>
            </a:r>
            <a:r>
              <a:rPr lang="en-GB" sz="3200" dirty="0">
                <a:solidFill>
                  <a:srgbClr val="FFC000"/>
                </a:solidFill>
              </a:rPr>
              <a:t>3 2</a:t>
            </a:r>
            <a:r>
              <a:rPr lang="en-GB" sz="3200" dirty="0"/>
              <a:t>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7239000" y="1550968"/>
            <a:ext cx="30467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Place Notation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GB" sz="3200" dirty="0"/>
              <a:t>14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GB" sz="3200" dirty="0"/>
              <a:t>14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14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X</a:t>
            </a:r>
            <a:endParaRPr lang="en-GB" sz="3200" dirty="0">
              <a:solidFill>
                <a:srgbClr val="FFC000"/>
              </a:solidFill>
            </a:endParaRPr>
          </a:p>
          <a:p>
            <a:pPr algn="ctr"/>
            <a:r>
              <a:rPr lang="en-GB" sz="3200" dirty="0">
                <a:solidFill>
                  <a:srgbClr val="FFC000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618492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1383510" y="1591338"/>
            <a:ext cx="29677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Permutations</a:t>
            </a: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>
                <a:solidFill>
                  <a:srgbClr val="FFC000"/>
                </a:solidFill>
              </a:rPr>
              <a:t>(CD)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3DEA0-F774-068B-5C98-3E3B196E67C5}"/>
              </a:ext>
            </a:extLst>
          </p:cNvPr>
          <p:cNvSpPr txBox="1"/>
          <p:nvPr/>
        </p:nvSpPr>
        <p:spPr>
          <a:xfrm>
            <a:off x="3865901" y="1394792"/>
            <a:ext cx="373655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Plain </a:t>
            </a:r>
            <a:r>
              <a:rPr lang="en-GB" sz="3200" dirty="0">
                <a:solidFill>
                  <a:srgbClr val="FFC000"/>
                </a:solidFill>
              </a:rPr>
              <a:t>Bob</a:t>
            </a:r>
            <a:r>
              <a:rPr lang="en-GB" sz="3200" dirty="0"/>
              <a:t> </a:t>
            </a:r>
            <a:r>
              <a:rPr lang="en-GB" sz="3200" dirty="0" err="1"/>
              <a:t>Minimus</a:t>
            </a:r>
            <a:endParaRPr lang="en-GB" sz="3200" dirty="0"/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2 3 4</a:t>
            </a:r>
          </a:p>
          <a:p>
            <a:pPr algn="ctr"/>
            <a:r>
              <a:rPr lang="en-GB" sz="3200" dirty="0"/>
              <a:t>2 </a:t>
            </a:r>
            <a:r>
              <a:rPr lang="en-GB" sz="3200" dirty="0">
                <a:solidFill>
                  <a:srgbClr val="00B0F0"/>
                </a:solidFill>
              </a:rPr>
              <a:t>1 </a:t>
            </a:r>
            <a:r>
              <a:rPr lang="en-GB" sz="3200" dirty="0"/>
              <a:t>4 3</a:t>
            </a:r>
          </a:p>
          <a:p>
            <a:pPr algn="ctr"/>
            <a:r>
              <a:rPr lang="en-GB" sz="3200" dirty="0"/>
              <a:t>2 4 </a:t>
            </a:r>
            <a:r>
              <a:rPr lang="en-GB" sz="3200" dirty="0">
                <a:solidFill>
                  <a:srgbClr val="00B0F0"/>
                </a:solidFill>
              </a:rPr>
              <a:t>1 </a:t>
            </a:r>
            <a:r>
              <a:rPr lang="en-GB" sz="3200" dirty="0"/>
              <a:t>3</a:t>
            </a:r>
            <a:endParaRPr lang="en-GB" sz="3200" dirty="0">
              <a:solidFill>
                <a:srgbClr val="00B0F0"/>
              </a:solidFill>
            </a:endParaRPr>
          </a:p>
          <a:p>
            <a:pPr algn="ctr"/>
            <a:r>
              <a:rPr lang="en-GB" sz="3200" dirty="0"/>
              <a:t>4 2 3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200" dirty="0"/>
              <a:t>4 3 2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200" dirty="0"/>
              <a:t>3 4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</a:t>
            </a:r>
          </a:p>
          <a:p>
            <a:pPr algn="ctr"/>
            <a:r>
              <a:rPr lang="en-GB" sz="3200" dirty="0"/>
              <a:t>3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4 2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3 2 4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</a:t>
            </a:r>
            <a:r>
              <a:rPr lang="en-GB" sz="3200" dirty="0">
                <a:solidFill>
                  <a:srgbClr val="FFC000"/>
                </a:solidFill>
              </a:rPr>
              <a:t>3 2</a:t>
            </a:r>
            <a:r>
              <a:rPr lang="en-GB" sz="3200" dirty="0"/>
              <a:t>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7239000" y="1550968"/>
            <a:ext cx="30467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Place Notation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– </a:t>
            </a:r>
            <a:r>
              <a:rPr lang="en-GB" sz="3200" dirty="0"/>
              <a:t>14 </a:t>
            </a:r>
            <a:r>
              <a:rPr lang="en-GB" sz="3200" dirty="0">
                <a:solidFill>
                  <a:srgbClr val="FF0000"/>
                </a:solidFill>
              </a:rPr>
              <a:t>–</a:t>
            </a:r>
            <a:r>
              <a:rPr lang="en-GB" sz="3200" dirty="0"/>
              <a:t> 14</a:t>
            </a:r>
            <a:r>
              <a:rPr lang="en-GB" sz="3200" dirty="0">
                <a:solidFill>
                  <a:srgbClr val="FFC000"/>
                </a:solidFill>
              </a:rPr>
              <a:t> le 12</a:t>
            </a:r>
          </a:p>
        </p:txBody>
      </p:sp>
    </p:spTree>
    <p:extLst>
      <p:ext uri="{BB962C8B-B14F-4D97-AF65-F5344CB8AC3E}">
        <p14:creationId xmlns:p14="http://schemas.microsoft.com/office/powerpoint/2010/main" val="1419507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3DEA0-F774-068B-5C98-3E3B196E67C5}"/>
              </a:ext>
            </a:extLst>
          </p:cNvPr>
          <p:cNvSpPr txBox="1"/>
          <p:nvPr/>
        </p:nvSpPr>
        <p:spPr>
          <a:xfrm>
            <a:off x="1243017" y="1339592"/>
            <a:ext cx="53502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Plain Bob Doubles – Lead Ends</a:t>
            </a:r>
          </a:p>
          <a:p>
            <a:pPr algn="ctr"/>
            <a:r>
              <a:rPr lang="en-GB" sz="3200" dirty="0"/>
              <a:t>1 3 5 2 4 </a:t>
            </a:r>
          </a:p>
          <a:p>
            <a:pPr algn="ctr"/>
            <a:r>
              <a:rPr lang="en-GB" sz="3200" dirty="0"/>
              <a:t>1 5 4 3 2</a:t>
            </a:r>
          </a:p>
          <a:p>
            <a:pPr algn="ctr"/>
            <a:r>
              <a:rPr lang="en-GB" sz="3200" dirty="0"/>
              <a:t>1 4 2 5 3</a:t>
            </a:r>
          </a:p>
          <a:p>
            <a:pPr algn="ctr"/>
            <a:r>
              <a:rPr lang="en-GB" sz="3200" dirty="0"/>
              <a:t>1 2 3 4 5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40 Rows</a:t>
            </a:r>
          </a:p>
        </p:txBody>
      </p:sp>
    </p:spTree>
    <p:extLst>
      <p:ext uri="{BB962C8B-B14F-4D97-AF65-F5344CB8AC3E}">
        <p14:creationId xmlns:p14="http://schemas.microsoft.com/office/powerpoint/2010/main" val="1291822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3DEA0-F774-068B-5C98-3E3B196E67C5}"/>
              </a:ext>
            </a:extLst>
          </p:cNvPr>
          <p:cNvSpPr txBox="1"/>
          <p:nvPr/>
        </p:nvSpPr>
        <p:spPr>
          <a:xfrm>
            <a:off x="1243017" y="1339592"/>
            <a:ext cx="53502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Plain Bob Doubles – Lead Ends</a:t>
            </a:r>
          </a:p>
          <a:p>
            <a:pPr algn="ctr"/>
            <a:r>
              <a:rPr lang="en-GB" sz="3200" dirty="0"/>
              <a:t>1 3 5 2 4 </a:t>
            </a:r>
          </a:p>
          <a:p>
            <a:pPr algn="ctr"/>
            <a:r>
              <a:rPr lang="en-GB" sz="3200" dirty="0"/>
              <a:t>1 5 4 3 2</a:t>
            </a:r>
          </a:p>
          <a:p>
            <a:pPr algn="ctr"/>
            <a:r>
              <a:rPr lang="en-GB" sz="3200" dirty="0"/>
              <a:t>1 4 2 5 3</a:t>
            </a:r>
          </a:p>
          <a:p>
            <a:pPr algn="ctr"/>
            <a:r>
              <a:rPr lang="en-GB" sz="3200" dirty="0"/>
              <a:t>1 2 3 4 5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40 Rows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45DD00-8A97-C810-990C-BAD541E4BA65}"/>
              </a:ext>
            </a:extLst>
          </p:cNvPr>
          <p:cNvSpPr txBox="1"/>
          <p:nvPr/>
        </p:nvSpPr>
        <p:spPr>
          <a:xfrm>
            <a:off x="6998122" y="1339592"/>
            <a:ext cx="1784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Bob</a:t>
            </a:r>
          </a:p>
          <a:p>
            <a:pPr algn="ctr"/>
            <a:r>
              <a:rPr lang="en-GB" sz="3200" dirty="0"/>
              <a:t>1 </a:t>
            </a:r>
            <a:r>
              <a:rPr lang="en-GB" sz="3200" dirty="0">
                <a:solidFill>
                  <a:srgbClr val="FFC000"/>
                </a:solidFill>
              </a:rPr>
              <a:t>2 3 5 </a:t>
            </a:r>
            <a:r>
              <a:rPr lang="en-GB" sz="3200" dirty="0"/>
              <a:t>4</a:t>
            </a:r>
          </a:p>
          <a:p>
            <a:pPr algn="ctr"/>
            <a:endParaRPr lang="en-GB" sz="3200" dirty="0"/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1 </a:t>
            </a:r>
            <a:r>
              <a:rPr lang="en-GB" sz="3200" dirty="0">
                <a:solidFill>
                  <a:srgbClr val="FFC000"/>
                </a:solidFill>
              </a:rPr>
              <a:t>5 2</a:t>
            </a:r>
            <a:r>
              <a:rPr lang="en-GB" sz="3200" dirty="0"/>
              <a:t> 4 </a:t>
            </a:r>
            <a:r>
              <a:rPr lang="en-GB" sz="3200" dirty="0">
                <a:solidFill>
                  <a:srgbClr val="FFC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68693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3DEA0-F774-068B-5C98-3E3B196E67C5}"/>
              </a:ext>
            </a:extLst>
          </p:cNvPr>
          <p:cNvSpPr txBox="1"/>
          <p:nvPr/>
        </p:nvSpPr>
        <p:spPr>
          <a:xfrm>
            <a:off x="1243017" y="1339592"/>
            <a:ext cx="53502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Plain Bob Doubles – Lead Ends</a:t>
            </a:r>
          </a:p>
          <a:p>
            <a:pPr algn="ctr"/>
            <a:r>
              <a:rPr lang="en-GB" sz="3200" dirty="0"/>
              <a:t>1 3 5 2 4 </a:t>
            </a:r>
          </a:p>
          <a:p>
            <a:pPr algn="ctr"/>
            <a:r>
              <a:rPr lang="en-GB" sz="3200" dirty="0"/>
              <a:t>1 5 4 3 2</a:t>
            </a:r>
          </a:p>
          <a:p>
            <a:pPr algn="ctr"/>
            <a:r>
              <a:rPr lang="en-GB" sz="3200" dirty="0"/>
              <a:t>1 4 2 5 3</a:t>
            </a:r>
          </a:p>
          <a:p>
            <a:pPr algn="ctr"/>
            <a:r>
              <a:rPr lang="en-GB" sz="3200" dirty="0"/>
              <a:t>1 2 3 4 5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40 Rows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45DD00-8A97-C810-990C-BAD541E4BA65}"/>
              </a:ext>
            </a:extLst>
          </p:cNvPr>
          <p:cNvSpPr txBox="1"/>
          <p:nvPr/>
        </p:nvSpPr>
        <p:spPr>
          <a:xfrm>
            <a:off x="6998122" y="1339592"/>
            <a:ext cx="1784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Bob</a:t>
            </a:r>
          </a:p>
          <a:p>
            <a:pPr algn="ctr"/>
            <a:r>
              <a:rPr lang="en-GB" sz="3200" dirty="0"/>
              <a:t>1 </a:t>
            </a:r>
            <a:r>
              <a:rPr lang="en-GB" sz="3200" dirty="0">
                <a:solidFill>
                  <a:srgbClr val="FFC000"/>
                </a:solidFill>
              </a:rPr>
              <a:t>2 3 5 </a:t>
            </a:r>
            <a:r>
              <a:rPr lang="en-GB" sz="3200" dirty="0"/>
              <a:t>4</a:t>
            </a:r>
          </a:p>
          <a:p>
            <a:pPr algn="ctr"/>
            <a:endParaRPr lang="en-GB" sz="3200" dirty="0"/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1 </a:t>
            </a:r>
            <a:r>
              <a:rPr lang="en-GB" sz="3200" dirty="0">
                <a:solidFill>
                  <a:srgbClr val="FFC000"/>
                </a:solidFill>
              </a:rPr>
              <a:t>5 2</a:t>
            </a:r>
            <a:r>
              <a:rPr lang="en-GB" sz="3200" dirty="0"/>
              <a:t> 4 </a:t>
            </a:r>
            <a:r>
              <a:rPr lang="en-GB" sz="3200" dirty="0">
                <a:solidFill>
                  <a:srgbClr val="FFC000"/>
                </a:solidFill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B65422-B020-F8DD-16F3-6ADA1DC67C94}"/>
              </a:ext>
            </a:extLst>
          </p:cNvPr>
          <p:cNvSpPr txBox="1"/>
          <p:nvPr/>
        </p:nvSpPr>
        <p:spPr>
          <a:xfrm>
            <a:off x="8782806" y="1339592"/>
            <a:ext cx="1784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Single</a:t>
            </a:r>
          </a:p>
          <a:p>
            <a:pPr algn="ctr"/>
            <a:r>
              <a:rPr lang="en-GB" sz="3200" dirty="0"/>
              <a:t>1 3 </a:t>
            </a:r>
            <a:r>
              <a:rPr lang="en-GB" sz="3200" dirty="0">
                <a:solidFill>
                  <a:srgbClr val="00B0F0"/>
                </a:solidFill>
              </a:rPr>
              <a:t>2 4 5</a:t>
            </a:r>
          </a:p>
          <a:p>
            <a:pPr algn="ctr"/>
            <a:endParaRPr lang="en-GB" sz="3200" dirty="0"/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1 </a:t>
            </a:r>
            <a:r>
              <a:rPr lang="en-GB" sz="3200" dirty="0">
                <a:solidFill>
                  <a:srgbClr val="00B0F0"/>
                </a:solidFill>
              </a:rPr>
              <a:t>4</a:t>
            </a:r>
            <a:r>
              <a:rPr lang="en-GB" sz="3200" dirty="0"/>
              <a:t> 3 </a:t>
            </a:r>
            <a:r>
              <a:rPr lang="en-GB" sz="3200" dirty="0">
                <a:solidFill>
                  <a:srgbClr val="00B0F0"/>
                </a:solidFill>
              </a:rPr>
              <a:t>5</a:t>
            </a:r>
            <a:r>
              <a:rPr lang="en-GB" sz="3200" dirty="0"/>
              <a:t> </a:t>
            </a:r>
            <a:r>
              <a:rPr lang="en-GB" sz="3200" dirty="0">
                <a:solidFill>
                  <a:srgbClr val="00B0F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18774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2EBB-12F2-45C8-8C8C-DCCA1C0D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Scales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F5B5B-7FD6-FF75-3EF2-F203AA313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extent on 7 bells would take about 3 hours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E1DE6-35E6-92C4-4450-4FAF8098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D1D70-C811-02BB-556D-BA68BAA8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356083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2EBB-12F2-45C8-8C8C-DCCA1C0D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Scales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F5B5B-7FD6-FF75-3EF2-F203AA313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extent on 7 bells would take about 3 hours</a:t>
            </a:r>
          </a:p>
          <a:p>
            <a:r>
              <a:rPr lang="en-GB" dirty="0"/>
              <a:t>An extent on 8 bells would take about 1 day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E1DE6-35E6-92C4-4450-4FAF8098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D1D70-C811-02BB-556D-BA68BAA8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2516145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2EBB-12F2-45C8-8C8C-DCCA1C0D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Scales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F5B5B-7FD6-FF75-3EF2-F203AA313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extent on 7 bells would take about 3 hours</a:t>
            </a:r>
          </a:p>
          <a:p>
            <a:r>
              <a:rPr lang="en-GB" dirty="0"/>
              <a:t>An extent on 8 bells would take about 1 day</a:t>
            </a:r>
          </a:p>
          <a:p>
            <a:r>
              <a:rPr lang="en-GB" dirty="0"/>
              <a:t>An extent on 19 bells would take about 7.7 billion years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E1DE6-35E6-92C4-4450-4FAF8098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D1D70-C811-02BB-556D-BA68BAA8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</p:spTree>
    <p:extLst>
      <p:ext uri="{BB962C8B-B14F-4D97-AF65-F5344CB8AC3E}">
        <p14:creationId xmlns:p14="http://schemas.microsoft.com/office/powerpoint/2010/main" val="352994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2EBB-12F2-45C8-8C8C-DCCA1C0D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Scales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F5B5B-7FD6-FF75-3EF2-F203AA313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extent on 7 bells would take about 3 hours</a:t>
            </a:r>
          </a:p>
          <a:p>
            <a:r>
              <a:rPr lang="en-GB" dirty="0"/>
              <a:t>An extent on 8 bells would take about 1 day</a:t>
            </a:r>
          </a:p>
          <a:p>
            <a:r>
              <a:rPr lang="en-GB" dirty="0"/>
              <a:t>An extent on 19 bells would take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	In about 7.5 billion years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E1DE6-35E6-92C4-4450-4FAF8098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D1D70-C811-02BB-556D-BA68BAA8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pic>
        <p:nvPicPr>
          <p:cNvPr id="7" name="Picture 6" descr="A red planet with white text&#10;&#10;Description automatically generated">
            <a:extLst>
              <a:ext uri="{FF2B5EF4-FFF2-40B4-BE49-F238E27FC236}">
                <a16:creationId xmlns:a16="http://schemas.microsoft.com/office/drawing/2014/main" id="{529AFA73-D3AD-E74B-C390-E2B0383E1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620" y="2734677"/>
            <a:ext cx="4361953" cy="330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43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2EBB-12F2-45C8-8C8C-DCCA1C0D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 Scales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F5B5B-7FD6-FF75-3EF2-F203AA313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extent on 7 bells would take about 3 hours</a:t>
            </a:r>
          </a:p>
          <a:p>
            <a:r>
              <a:rPr lang="en-GB" dirty="0"/>
              <a:t>An extent on 8 bells would take about 1 day</a:t>
            </a:r>
          </a:p>
          <a:p>
            <a:r>
              <a:rPr lang="en-GB" dirty="0"/>
              <a:t>An extent on 19 bells would take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	In about 7.5 billion years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Bye </a:t>
            </a:r>
            <a:r>
              <a:rPr lang="en-GB" dirty="0" err="1"/>
              <a:t>bye</a:t>
            </a:r>
            <a:r>
              <a:rPr lang="en-GB" dirty="0"/>
              <a:t> Earth!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E1DE6-35E6-92C4-4450-4FAF8098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D1D70-C811-02BB-556D-BA68BAA8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pic>
        <p:nvPicPr>
          <p:cNvPr id="7" name="Picture 6" descr="A red planet with white text&#10;&#10;Description automatically generated">
            <a:extLst>
              <a:ext uri="{FF2B5EF4-FFF2-40B4-BE49-F238E27FC236}">
                <a16:creationId xmlns:a16="http://schemas.microsoft.com/office/drawing/2014/main" id="{529AFA73-D3AD-E74B-C390-E2B0383E1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620" y="2734677"/>
            <a:ext cx="4361953" cy="330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385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5A043-C402-F3D2-5BCB-A133D460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2E2E1-A14E-8ABE-ED64-162E270AB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61364"/>
          </a:xfrm>
        </p:spPr>
        <p:txBody>
          <a:bodyPr>
            <a:normAutofit fontScale="92500"/>
          </a:bodyPr>
          <a:lstStyle/>
          <a:p>
            <a:r>
              <a:rPr lang="en-GB" dirty="0"/>
              <a:t>A bell may only move up one place, down one place or maintain its place</a:t>
            </a:r>
          </a:p>
          <a:p>
            <a:r>
              <a:rPr lang="en-GB" dirty="0"/>
              <a:t>Every bell must ring in the row before any of them can ring again</a:t>
            </a:r>
          </a:p>
          <a:p>
            <a:r>
              <a:rPr lang="en-GB" dirty="0"/>
              <a:t>There must be no repetition of a row before returning to the starting position (rounds)</a:t>
            </a:r>
          </a:p>
          <a:p>
            <a:r>
              <a:rPr lang="en-GB" dirty="0"/>
              <a:t>An extent consists of </a:t>
            </a:r>
            <a:r>
              <a:rPr lang="en-GB" i="1" dirty="0"/>
              <a:t>n</a:t>
            </a:r>
            <a:r>
              <a:rPr lang="en-GB" dirty="0"/>
              <a:t>! changes and </a:t>
            </a:r>
            <a:r>
              <a:rPr lang="en-GB" i="1" dirty="0"/>
              <a:t>n</a:t>
            </a:r>
            <a:r>
              <a:rPr lang="en-GB" dirty="0"/>
              <a:t>! + 1 rows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15078-5C5E-A3E5-F748-410A1FDB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/>
              <a:t>Know Your Place! - </a:t>
            </a:r>
            <a:r>
              <a:rPr lang="en-GB" dirty="0" err="1"/>
              <a:t>MathsJam</a:t>
            </a:r>
            <a:r>
              <a:rPr lang="en-GB" dirty="0"/>
              <a:t> Gathering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FC8E6-FBDA-AEF8-FB6A-4BA9E7DD5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F13363-9F4D-9BD9-8CF2-B4F799D7FD58}"/>
              </a:ext>
            </a:extLst>
          </p:cNvPr>
          <p:cNvSpPr txBox="1"/>
          <p:nvPr/>
        </p:nvSpPr>
        <p:spPr>
          <a:xfrm>
            <a:off x="2450431" y="4567822"/>
            <a:ext cx="3429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1 2 3 4 5 6 – Row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47A647-050A-86EA-C43A-55289A9C89A4}"/>
              </a:ext>
            </a:extLst>
          </p:cNvPr>
          <p:cNvSpPr txBox="1"/>
          <p:nvPr/>
        </p:nvSpPr>
        <p:spPr>
          <a:xfrm>
            <a:off x="1856873" y="5606184"/>
            <a:ext cx="3429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2 1 4 3 6 5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034B5B-038E-B568-6463-6BD9820D12E0}"/>
              </a:ext>
            </a:extLst>
          </p:cNvPr>
          <p:cNvSpPr txBox="1"/>
          <p:nvPr/>
        </p:nvSpPr>
        <p:spPr>
          <a:xfrm>
            <a:off x="2450430" y="5087003"/>
            <a:ext cx="6220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  X    </a:t>
            </a:r>
            <a:r>
              <a:rPr lang="en-GB" sz="3600" dirty="0" err="1"/>
              <a:t>X</a:t>
            </a:r>
            <a:r>
              <a:rPr lang="en-GB" sz="3600" dirty="0"/>
              <a:t>     </a:t>
            </a:r>
            <a:r>
              <a:rPr lang="en-GB" sz="3600" dirty="0" err="1"/>
              <a:t>X</a:t>
            </a:r>
            <a:r>
              <a:rPr lang="en-GB" sz="3600" dirty="0"/>
              <a:t>  – Change</a:t>
            </a:r>
          </a:p>
        </p:txBody>
      </p:sp>
    </p:spTree>
    <p:extLst>
      <p:ext uri="{BB962C8B-B14F-4D97-AF65-F5344CB8AC3E}">
        <p14:creationId xmlns:p14="http://schemas.microsoft.com/office/powerpoint/2010/main" val="42812294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2A55-CEBC-5E73-7A4E-925AE2428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That’s All!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F586-E2FD-FDE7-D01D-FAC300BD5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https://bit.ly/PlaceNotation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7000B-CAB5-B660-1A3B-91B4ED9EC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9B05-332F-55FE-BA5A-6AD46AEC3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pic>
        <p:nvPicPr>
          <p:cNvPr id="9" name="Picture 8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EBF857F1-D7E6-50E6-4B25-0C3D1D71A8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368" y="1390206"/>
            <a:ext cx="3859180" cy="385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265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it Works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44FD5C-3BDF-166D-B418-36D8FE4DBCE2}"/>
              </a:ext>
            </a:extLst>
          </p:cNvPr>
          <p:cNvSpPr txBox="1"/>
          <p:nvPr/>
        </p:nvSpPr>
        <p:spPr>
          <a:xfrm>
            <a:off x="732428" y="1591339"/>
            <a:ext cx="2085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</a:p>
          <a:p>
            <a:pPr algn="ctr"/>
            <a:r>
              <a:rPr lang="en-GB" sz="3600" dirty="0"/>
              <a:t>1 2 3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2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1</a:t>
            </a:r>
            <a:r>
              <a:rPr lang="en-GB" sz="3600" dirty="0"/>
              <a:t>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2249784" y="1903693"/>
            <a:ext cx="29677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Permutations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5217572" y="1903693"/>
            <a:ext cx="30467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Place Notation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187788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it Works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44FD5C-3BDF-166D-B418-36D8FE4DBCE2}"/>
              </a:ext>
            </a:extLst>
          </p:cNvPr>
          <p:cNvSpPr txBox="1"/>
          <p:nvPr/>
        </p:nvSpPr>
        <p:spPr>
          <a:xfrm>
            <a:off x="732428" y="1591339"/>
            <a:ext cx="2085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</a:p>
          <a:p>
            <a:pPr algn="ctr"/>
            <a:r>
              <a:rPr lang="en-GB" sz="3600" dirty="0"/>
              <a:t>1 2 3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2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1</a:t>
            </a:r>
            <a:r>
              <a:rPr lang="en-GB" sz="3600" dirty="0"/>
              <a:t> 3</a:t>
            </a:r>
          </a:p>
          <a:p>
            <a:pPr algn="ctr"/>
            <a:r>
              <a:rPr lang="en-GB" sz="3600" dirty="0"/>
              <a:t>2 </a:t>
            </a:r>
            <a:r>
              <a:rPr lang="en-GB" sz="3600" dirty="0">
                <a:solidFill>
                  <a:srgbClr val="00B0F0"/>
                </a:solidFill>
              </a:rPr>
              <a:t>3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2249784" y="1903693"/>
            <a:ext cx="29677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Permutations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5217572" y="1903693"/>
            <a:ext cx="3046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Place Notation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r>
              <a:rPr lang="en-GB" sz="3600" dirty="0"/>
              <a:t>1</a:t>
            </a:r>
          </a:p>
          <a:p>
            <a:pPr algn="ctr"/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3159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it Works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44FD5C-3BDF-166D-B418-36D8FE4DBCE2}"/>
              </a:ext>
            </a:extLst>
          </p:cNvPr>
          <p:cNvSpPr txBox="1"/>
          <p:nvPr/>
        </p:nvSpPr>
        <p:spPr>
          <a:xfrm>
            <a:off x="732428" y="1591339"/>
            <a:ext cx="2085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</a:p>
          <a:p>
            <a:pPr algn="ctr"/>
            <a:r>
              <a:rPr lang="en-GB" sz="3600" dirty="0"/>
              <a:t>1 2 3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2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1</a:t>
            </a:r>
            <a:r>
              <a:rPr lang="en-GB" sz="3600" dirty="0"/>
              <a:t> 3</a:t>
            </a:r>
          </a:p>
          <a:p>
            <a:pPr algn="ctr"/>
            <a:r>
              <a:rPr lang="en-GB" sz="3600" dirty="0"/>
              <a:t>2 </a:t>
            </a:r>
            <a:r>
              <a:rPr lang="en-GB" sz="3600" dirty="0">
                <a:solidFill>
                  <a:srgbClr val="00B0F0"/>
                </a:solidFill>
              </a:rPr>
              <a:t>3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1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3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2</a:t>
            </a:r>
            <a:r>
              <a:rPr lang="en-GB" sz="3600" dirty="0"/>
              <a:t>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2249784" y="1903693"/>
            <a:ext cx="29677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Permutations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5217572" y="1903693"/>
            <a:ext cx="30467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Place Notation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r>
              <a:rPr lang="en-GB" sz="3600" dirty="0"/>
              <a:t>1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47421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it Works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44FD5C-3BDF-166D-B418-36D8FE4DBCE2}"/>
              </a:ext>
            </a:extLst>
          </p:cNvPr>
          <p:cNvSpPr txBox="1"/>
          <p:nvPr/>
        </p:nvSpPr>
        <p:spPr>
          <a:xfrm>
            <a:off x="732428" y="1591339"/>
            <a:ext cx="20854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</a:p>
          <a:p>
            <a:pPr algn="ctr"/>
            <a:r>
              <a:rPr lang="en-GB" sz="3600" dirty="0"/>
              <a:t>1 2 3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2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1</a:t>
            </a:r>
            <a:r>
              <a:rPr lang="en-GB" sz="3600" dirty="0"/>
              <a:t> 3</a:t>
            </a:r>
          </a:p>
          <a:p>
            <a:pPr algn="ctr"/>
            <a:r>
              <a:rPr lang="en-GB" sz="3600" dirty="0"/>
              <a:t>2 </a:t>
            </a:r>
            <a:r>
              <a:rPr lang="en-GB" sz="3600" dirty="0">
                <a:solidFill>
                  <a:srgbClr val="00B0F0"/>
                </a:solidFill>
              </a:rPr>
              <a:t>3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1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3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2</a:t>
            </a:r>
            <a:r>
              <a:rPr lang="en-GB" sz="3600" dirty="0"/>
              <a:t> 1</a:t>
            </a:r>
          </a:p>
          <a:p>
            <a:pPr algn="ctr"/>
            <a:r>
              <a:rPr lang="en-GB" sz="3600" dirty="0"/>
              <a:t>3 </a:t>
            </a:r>
            <a:r>
              <a:rPr lang="en-GB" sz="3600" dirty="0">
                <a:solidFill>
                  <a:srgbClr val="00B0F0"/>
                </a:solidFill>
              </a:rPr>
              <a:t>1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2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1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3</a:t>
            </a:r>
            <a:r>
              <a:rPr lang="en-GB" sz="3600" dirty="0"/>
              <a:t> 2</a:t>
            </a:r>
          </a:p>
          <a:p>
            <a:pPr algn="ctr"/>
            <a:r>
              <a:rPr lang="en-GB" sz="3600" dirty="0"/>
              <a:t>1 </a:t>
            </a:r>
            <a:r>
              <a:rPr lang="en-GB" sz="3600" dirty="0">
                <a:solidFill>
                  <a:srgbClr val="00B0F0"/>
                </a:solidFill>
              </a:rPr>
              <a:t>2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2249784" y="1903693"/>
            <a:ext cx="29677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Permutations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  <a:r>
              <a:rPr lang="en-GB" sz="3600" dirty="0"/>
              <a:t> 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5217572" y="1903693"/>
            <a:ext cx="30467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Place Notation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r>
              <a:rPr lang="en-GB" sz="3600" dirty="0"/>
              <a:t>1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r>
              <a:rPr lang="en-GB" sz="3600" dirty="0"/>
              <a:t>1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r>
              <a:rPr lang="en-GB" sz="3600" dirty="0"/>
              <a:t>1</a:t>
            </a:r>
          </a:p>
          <a:p>
            <a:pPr algn="ctr"/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115419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it Works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44FD5C-3BDF-166D-B418-36D8FE4DBCE2}"/>
              </a:ext>
            </a:extLst>
          </p:cNvPr>
          <p:cNvSpPr txBox="1"/>
          <p:nvPr/>
        </p:nvSpPr>
        <p:spPr>
          <a:xfrm>
            <a:off x="732428" y="1591339"/>
            <a:ext cx="20854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</a:p>
          <a:p>
            <a:pPr algn="ctr"/>
            <a:r>
              <a:rPr lang="en-GB" sz="3600" dirty="0"/>
              <a:t>1 2 3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2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1</a:t>
            </a:r>
            <a:r>
              <a:rPr lang="en-GB" sz="3600" dirty="0"/>
              <a:t> 3</a:t>
            </a:r>
          </a:p>
          <a:p>
            <a:pPr algn="ctr"/>
            <a:r>
              <a:rPr lang="en-GB" sz="3600" dirty="0"/>
              <a:t>2 </a:t>
            </a:r>
            <a:r>
              <a:rPr lang="en-GB" sz="3600" dirty="0">
                <a:solidFill>
                  <a:srgbClr val="00B0F0"/>
                </a:solidFill>
              </a:rPr>
              <a:t>3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1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3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2</a:t>
            </a:r>
            <a:r>
              <a:rPr lang="en-GB" sz="3600" dirty="0"/>
              <a:t> 1</a:t>
            </a:r>
          </a:p>
          <a:p>
            <a:pPr algn="ctr"/>
            <a:r>
              <a:rPr lang="en-GB" sz="3600" dirty="0"/>
              <a:t>3 </a:t>
            </a:r>
            <a:r>
              <a:rPr lang="en-GB" sz="3600" dirty="0">
                <a:solidFill>
                  <a:srgbClr val="00B0F0"/>
                </a:solidFill>
              </a:rPr>
              <a:t>1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2</a:t>
            </a:r>
          </a:p>
          <a:p>
            <a:pPr algn="ctr"/>
            <a:r>
              <a:rPr lang="en-GB" sz="3600" dirty="0">
                <a:solidFill>
                  <a:srgbClr val="FFFF00"/>
                </a:solidFill>
              </a:rPr>
              <a:t>1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0000"/>
                </a:solidFill>
              </a:rPr>
              <a:t>3</a:t>
            </a:r>
            <a:r>
              <a:rPr lang="en-GB" sz="3600" dirty="0"/>
              <a:t> 2</a:t>
            </a:r>
          </a:p>
          <a:p>
            <a:pPr algn="ctr"/>
            <a:r>
              <a:rPr lang="en-GB" sz="3600" dirty="0"/>
              <a:t>1 </a:t>
            </a:r>
            <a:r>
              <a:rPr lang="en-GB" sz="3600" dirty="0">
                <a:solidFill>
                  <a:srgbClr val="00B0F0"/>
                </a:solidFill>
              </a:rPr>
              <a:t>2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2249784" y="1903693"/>
            <a:ext cx="29677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Permutations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0000"/>
                </a:solidFill>
              </a:rPr>
              <a:t>A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)</a:t>
            </a:r>
            <a:endParaRPr lang="en-GB" sz="3600" dirty="0">
              <a:solidFill>
                <a:srgbClr val="FFFF00"/>
              </a:solidFill>
            </a:endParaRPr>
          </a:p>
          <a:p>
            <a:pPr algn="ctr"/>
            <a:r>
              <a:rPr lang="en-GB" sz="3600" dirty="0"/>
              <a:t>( </a:t>
            </a:r>
            <a:r>
              <a:rPr lang="en-GB" sz="3600" dirty="0">
                <a:solidFill>
                  <a:srgbClr val="FFFF00"/>
                </a:solidFill>
              </a:rPr>
              <a:t>B</a:t>
            </a:r>
            <a:r>
              <a:rPr lang="en-GB" sz="3600" dirty="0"/>
              <a:t> </a:t>
            </a:r>
            <a:r>
              <a:rPr lang="en-GB" sz="3600" dirty="0">
                <a:solidFill>
                  <a:srgbClr val="00B0F0"/>
                </a:solidFill>
              </a:rPr>
              <a:t>C</a:t>
            </a:r>
            <a:r>
              <a:rPr lang="en-GB" sz="3600" dirty="0"/>
              <a:t> 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3DEA0-F774-068B-5C98-3E3B196E67C5}"/>
              </a:ext>
            </a:extLst>
          </p:cNvPr>
          <p:cNvSpPr txBox="1"/>
          <p:nvPr/>
        </p:nvSpPr>
        <p:spPr>
          <a:xfrm>
            <a:off x="8194761" y="1591338"/>
            <a:ext cx="37365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Plain Hunt Singles</a:t>
            </a:r>
          </a:p>
          <a:p>
            <a:pPr algn="ctr"/>
            <a:r>
              <a:rPr lang="en-GB" sz="3600" dirty="0">
                <a:solidFill>
                  <a:srgbClr val="00B0F0"/>
                </a:solidFill>
              </a:rPr>
              <a:t>1</a:t>
            </a:r>
            <a:r>
              <a:rPr lang="en-GB" sz="3600" dirty="0"/>
              <a:t> 2 3</a:t>
            </a:r>
          </a:p>
          <a:p>
            <a:pPr algn="ctr"/>
            <a:r>
              <a:rPr lang="en-GB" sz="3600" dirty="0"/>
              <a:t>2 </a:t>
            </a:r>
            <a:r>
              <a:rPr lang="en-GB" sz="3600" dirty="0">
                <a:solidFill>
                  <a:srgbClr val="00B0F0"/>
                </a:solidFill>
              </a:rPr>
              <a:t>1</a:t>
            </a:r>
            <a:r>
              <a:rPr lang="en-GB" sz="3600" dirty="0"/>
              <a:t> 3</a:t>
            </a:r>
          </a:p>
          <a:p>
            <a:pPr algn="ctr"/>
            <a:r>
              <a:rPr lang="en-GB" sz="3600" dirty="0"/>
              <a:t>2 3 </a:t>
            </a:r>
            <a:r>
              <a:rPr lang="en-GB" sz="36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600" dirty="0"/>
              <a:t>3 2 </a:t>
            </a:r>
            <a:r>
              <a:rPr lang="en-GB" sz="36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600" dirty="0"/>
              <a:t>3 </a:t>
            </a:r>
            <a:r>
              <a:rPr lang="en-GB" sz="3600" dirty="0">
                <a:solidFill>
                  <a:srgbClr val="00B0F0"/>
                </a:solidFill>
              </a:rPr>
              <a:t>1</a:t>
            </a:r>
            <a:r>
              <a:rPr lang="en-GB" sz="3600" dirty="0"/>
              <a:t> 2</a:t>
            </a:r>
          </a:p>
          <a:p>
            <a:pPr algn="ctr"/>
            <a:r>
              <a:rPr lang="en-GB" sz="3600" dirty="0">
                <a:solidFill>
                  <a:srgbClr val="00B0F0"/>
                </a:solidFill>
              </a:rPr>
              <a:t>1</a:t>
            </a:r>
            <a:r>
              <a:rPr lang="en-GB" sz="3600" dirty="0"/>
              <a:t> 3 2</a:t>
            </a:r>
          </a:p>
          <a:p>
            <a:pPr algn="ctr"/>
            <a:r>
              <a:rPr lang="en-GB" sz="3600" dirty="0">
                <a:solidFill>
                  <a:srgbClr val="00B0F0"/>
                </a:solidFill>
              </a:rPr>
              <a:t>1</a:t>
            </a:r>
            <a:r>
              <a:rPr lang="en-GB" sz="3600" dirty="0"/>
              <a:t> 2 3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5217572" y="1903693"/>
            <a:ext cx="30467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Place Notation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r>
              <a:rPr lang="en-GB" sz="3600" dirty="0"/>
              <a:t>1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r>
              <a:rPr lang="en-GB" sz="3600" dirty="0"/>
              <a:t>1</a:t>
            </a:r>
          </a:p>
          <a:p>
            <a:pPr algn="ctr"/>
            <a:r>
              <a:rPr lang="en-GB" sz="3600" dirty="0"/>
              <a:t>3</a:t>
            </a:r>
          </a:p>
          <a:p>
            <a:pPr algn="ctr"/>
            <a:r>
              <a:rPr lang="en-GB" sz="3600" dirty="0"/>
              <a:t>1</a:t>
            </a:r>
          </a:p>
          <a:p>
            <a:pPr algn="ctr"/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06659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1383510" y="1591338"/>
            <a:ext cx="29677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Permutations</a:t>
            </a: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>
                <a:solidFill>
                  <a:srgbClr val="FFC000"/>
                </a:solidFill>
              </a:rPr>
              <a:t>(BC)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3DEA0-F774-068B-5C98-3E3B196E67C5}"/>
              </a:ext>
            </a:extLst>
          </p:cNvPr>
          <p:cNvSpPr txBox="1"/>
          <p:nvPr/>
        </p:nvSpPr>
        <p:spPr>
          <a:xfrm>
            <a:off x="3865901" y="1394792"/>
            <a:ext cx="373655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Plain Hunt </a:t>
            </a:r>
            <a:r>
              <a:rPr lang="en-GB" sz="3200" dirty="0" err="1"/>
              <a:t>Minimus</a:t>
            </a:r>
            <a:endParaRPr lang="en-GB" sz="3200" dirty="0"/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2 3 4</a:t>
            </a:r>
          </a:p>
          <a:p>
            <a:pPr algn="ctr"/>
            <a:r>
              <a:rPr lang="en-GB" sz="3200" dirty="0"/>
              <a:t>2 </a:t>
            </a:r>
            <a:r>
              <a:rPr lang="en-GB" sz="3200" dirty="0">
                <a:solidFill>
                  <a:srgbClr val="00B0F0"/>
                </a:solidFill>
              </a:rPr>
              <a:t>1 </a:t>
            </a:r>
            <a:r>
              <a:rPr lang="en-GB" sz="3200" dirty="0"/>
              <a:t>4 3</a:t>
            </a:r>
          </a:p>
          <a:p>
            <a:pPr algn="ctr"/>
            <a:r>
              <a:rPr lang="en-GB" sz="3200" dirty="0"/>
              <a:t>2 4 </a:t>
            </a:r>
            <a:r>
              <a:rPr lang="en-GB" sz="3200" dirty="0">
                <a:solidFill>
                  <a:srgbClr val="00B0F0"/>
                </a:solidFill>
              </a:rPr>
              <a:t>1 </a:t>
            </a:r>
            <a:r>
              <a:rPr lang="en-GB" sz="3200" dirty="0"/>
              <a:t>3</a:t>
            </a:r>
            <a:endParaRPr lang="en-GB" sz="3200" dirty="0">
              <a:solidFill>
                <a:srgbClr val="00B0F0"/>
              </a:solidFill>
            </a:endParaRPr>
          </a:p>
          <a:p>
            <a:pPr algn="ctr"/>
            <a:r>
              <a:rPr lang="en-GB" sz="3200" dirty="0"/>
              <a:t>4 2 3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200" dirty="0"/>
              <a:t>4 3 2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200" dirty="0"/>
              <a:t>3 4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</a:t>
            </a:r>
          </a:p>
          <a:p>
            <a:pPr algn="ctr"/>
            <a:r>
              <a:rPr lang="en-GB" sz="3200" dirty="0"/>
              <a:t>3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4 2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3 2 4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2 3 4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7239000" y="1550968"/>
            <a:ext cx="30467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Place Notation</a:t>
            </a:r>
          </a:p>
          <a:p>
            <a:pPr algn="ctr"/>
            <a:r>
              <a:rPr lang="en-GB" sz="3200" dirty="0"/>
              <a:t>X</a:t>
            </a:r>
          </a:p>
          <a:p>
            <a:pPr algn="ctr"/>
            <a:r>
              <a:rPr lang="en-GB" sz="3200" dirty="0"/>
              <a:t>14</a:t>
            </a:r>
          </a:p>
          <a:p>
            <a:pPr algn="ctr"/>
            <a:r>
              <a:rPr lang="en-GB" sz="3200" dirty="0"/>
              <a:t>X</a:t>
            </a:r>
          </a:p>
          <a:p>
            <a:pPr algn="ctr"/>
            <a:r>
              <a:rPr lang="en-GB" sz="3200" dirty="0"/>
              <a:t>14</a:t>
            </a:r>
          </a:p>
          <a:p>
            <a:pPr algn="ctr"/>
            <a:r>
              <a:rPr lang="en-GB" sz="3200" dirty="0"/>
              <a:t>X</a:t>
            </a:r>
          </a:p>
          <a:p>
            <a:pPr algn="ctr"/>
            <a:r>
              <a:rPr lang="en-GB" sz="3200" dirty="0"/>
              <a:t>14</a:t>
            </a:r>
          </a:p>
          <a:p>
            <a:pPr algn="ctr"/>
            <a:r>
              <a:rPr lang="en-GB" sz="3200" dirty="0"/>
              <a:t>X</a:t>
            </a:r>
          </a:p>
          <a:p>
            <a:pPr algn="ctr"/>
            <a:r>
              <a:rPr lang="en-GB" sz="32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286983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1ECD-E2C9-75F0-DBA0-A1A57DE61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39381-6680-3DCA-C4C0-0D0E4BD2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Know Your Place! - MathsJam Gathering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16752-5280-5E97-B960-20E00EE30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Colin Graham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F849F-4435-8A94-485E-608693D0F259}"/>
              </a:ext>
            </a:extLst>
          </p:cNvPr>
          <p:cNvSpPr txBox="1"/>
          <p:nvPr/>
        </p:nvSpPr>
        <p:spPr>
          <a:xfrm>
            <a:off x="1383510" y="1591338"/>
            <a:ext cx="29677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Permutations</a:t>
            </a: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/>
              <a:t>(BC)</a:t>
            </a:r>
            <a:endParaRPr lang="en-GB" sz="3200" dirty="0">
              <a:solidFill>
                <a:srgbClr val="FFFF00"/>
              </a:solidFill>
            </a:endParaRPr>
          </a:p>
          <a:p>
            <a:pPr algn="ctr"/>
            <a:r>
              <a:rPr lang="en-GB" sz="3200" dirty="0"/>
              <a:t>(AB)(CD)</a:t>
            </a:r>
          </a:p>
          <a:p>
            <a:pPr algn="ctr"/>
            <a:r>
              <a:rPr lang="en-GB" sz="3200" dirty="0">
                <a:solidFill>
                  <a:srgbClr val="FFC000"/>
                </a:solidFill>
              </a:rPr>
              <a:t>(CD)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3DEA0-F774-068B-5C98-3E3B196E67C5}"/>
              </a:ext>
            </a:extLst>
          </p:cNvPr>
          <p:cNvSpPr txBox="1"/>
          <p:nvPr/>
        </p:nvSpPr>
        <p:spPr>
          <a:xfrm>
            <a:off x="3865901" y="1394792"/>
            <a:ext cx="373655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Plain </a:t>
            </a:r>
            <a:r>
              <a:rPr lang="en-GB" sz="3200" dirty="0">
                <a:solidFill>
                  <a:srgbClr val="FFC000"/>
                </a:solidFill>
              </a:rPr>
              <a:t>Bob</a:t>
            </a:r>
            <a:r>
              <a:rPr lang="en-GB" sz="3200" dirty="0"/>
              <a:t> </a:t>
            </a:r>
            <a:r>
              <a:rPr lang="en-GB" sz="3200" dirty="0" err="1"/>
              <a:t>Minimus</a:t>
            </a:r>
            <a:endParaRPr lang="en-GB" sz="3200" dirty="0"/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2 3 4</a:t>
            </a:r>
          </a:p>
          <a:p>
            <a:pPr algn="ctr"/>
            <a:r>
              <a:rPr lang="en-GB" sz="3200" dirty="0"/>
              <a:t>2 </a:t>
            </a:r>
            <a:r>
              <a:rPr lang="en-GB" sz="3200" dirty="0">
                <a:solidFill>
                  <a:srgbClr val="00B0F0"/>
                </a:solidFill>
              </a:rPr>
              <a:t>1 </a:t>
            </a:r>
            <a:r>
              <a:rPr lang="en-GB" sz="3200" dirty="0"/>
              <a:t>4 3</a:t>
            </a:r>
          </a:p>
          <a:p>
            <a:pPr algn="ctr"/>
            <a:r>
              <a:rPr lang="en-GB" sz="3200" dirty="0"/>
              <a:t>2 4 </a:t>
            </a:r>
            <a:r>
              <a:rPr lang="en-GB" sz="3200" dirty="0">
                <a:solidFill>
                  <a:srgbClr val="00B0F0"/>
                </a:solidFill>
              </a:rPr>
              <a:t>1 </a:t>
            </a:r>
            <a:r>
              <a:rPr lang="en-GB" sz="3200" dirty="0"/>
              <a:t>3</a:t>
            </a:r>
            <a:endParaRPr lang="en-GB" sz="3200" dirty="0">
              <a:solidFill>
                <a:srgbClr val="00B0F0"/>
              </a:solidFill>
            </a:endParaRPr>
          </a:p>
          <a:p>
            <a:pPr algn="ctr"/>
            <a:r>
              <a:rPr lang="en-GB" sz="3200" dirty="0"/>
              <a:t>4 2 3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200" dirty="0"/>
              <a:t>4 3 2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</a:p>
          <a:p>
            <a:pPr algn="ctr"/>
            <a:r>
              <a:rPr lang="en-GB" sz="3200" dirty="0"/>
              <a:t>3 4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2</a:t>
            </a:r>
          </a:p>
          <a:p>
            <a:pPr algn="ctr"/>
            <a:r>
              <a:rPr lang="en-GB" sz="3200" dirty="0"/>
              <a:t>3 </a:t>
            </a:r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4 2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3 2 4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</a:rPr>
              <a:t>1</a:t>
            </a:r>
            <a:r>
              <a:rPr lang="en-GB" sz="3200" dirty="0"/>
              <a:t> </a:t>
            </a:r>
            <a:r>
              <a:rPr lang="en-GB" sz="3200" dirty="0">
                <a:solidFill>
                  <a:srgbClr val="FFC000"/>
                </a:solidFill>
              </a:rPr>
              <a:t>3 2</a:t>
            </a:r>
            <a:r>
              <a:rPr lang="en-GB" sz="3200" dirty="0"/>
              <a:t>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B5F2B-B758-20ED-239C-A01D611773C1}"/>
              </a:ext>
            </a:extLst>
          </p:cNvPr>
          <p:cNvSpPr txBox="1"/>
          <p:nvPr/>
        </p:nvSpPr>
        <p:spPr>
          <a:xfrm>
            <a:off x="7239000" y="1550968"/>
            <a:ext cx="30467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Place Notation</a:t>
            </a:r>
          </a:p>
          <a:p>
            <a:pPr algn="ctr"/>
            <a:r>
              <a:rPr lang="en-GB" sz="3200" dirty="0"/>
              <a:t>X</a:t>
            </a:r>
          </a:p>
          <a:p>
            <a:pPr algn="ctr"/>
            <a:r>
              <a:rPr lang="en-GB" sz="3200" dirty="0"/>
              <a:t>14</a:t>
            </a:r>
          </a:p>
          <a:p>
            <a:pPr algn="ctr"/>
            <a:r>
              <a:rPr lang="en-GB" sz="3200" dirty="0"/>
              <a:t>X</a:t>
            </a:r>
          </a:p>
          <a:p>
            <a:pPr algn="ctr"/>
            <a:r>
              <a:rPr lang="en-GB" sz="3200" dirty="0"/>
              <a:t>14</a:t>
            </a:r>
          </a:p>
          <a:p>
            <a:pPr algn="ctr"/>
            <a:r>
              <a:rPr lang="en-GB" sz="3200" dirty="0"/>
              <a:t>X</a:t>
            </a:r>
          </a:p>
          <a:p>
            <a:pPr algn="ctr"/>
            <a:r>
              <a:rPr lang="en-GB" sz="3200" dirty="0"/>
              <a:t>14</a:t>
            </a:r>
          </a:p>
          <a:p>
            <a:pPr algn="ctr"/>
            <a:r>
              <a:rPr lang="en-GB" sz="3200" dirty="0"/>
              <a:t>X</a:t>
            </a:r>
          </a:p>
          <a:p>
            <a:pPr algn="ctr"/>
            <a:r>
              <a:rPr lang="en-GB" sz="3200" dirty="0">
                <a:solidFill>
                  <a:srgbClr val="FFC000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278613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Academy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1114</Words>
  <Application>Microsoft Office PowerPoint</Application>
  <PresentationFormat>Widescreen</PresentationFormat>
  <Paragraphs>316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Academy</vt:lpstr>
      <vt:lpstr>Arial</vt:lpstr>
      <vt:lpstr>Calibri</vt:lpstr>
      <vt:lpstr>Office Theme</vt:lpstr>
      <vt:lpstr>Know Your Place!</vt:lpstr>
      <vt:lpstr>Some Rules</vt:lpstr>
      <vt:lpstr>How it Works</vt:lpstr>
      <vt:lpstr>How it Works</vt:lpstr>
      <vt:lpstr>How it Works</vt:lpstr>
      <vt:lpstr>How it Works</vt:lpstr>
      <vt:lpstr>How it Works</vt:lpstr>
      <vt:lpstr>Extensions</vt:lpstr>
      <vt:lpstr>Extensions</vt:lpstr>
      <vt:lpstr>Extensions</vt:lpstr>
      <vt:lpstr>Extensions</vt:lpstr>
      <vt:lpstr>Extensions</vt:lpstr>
      <vt:lpstr>Extensions</vt:lpstr>
      <vt:lpstr>Extensions</vt:lpstr>
      <vt:lpstr>Time Scales</vt:lpstr>
      <vt:lpstr>Time Scales</vt:lpstr>
      <vt:lpstr>Time Scales</vt:lpstr>
      <vt:lpstr>Time Scales</vt:lpstr>
      <vt:lpstr>Time Scales</vt:lpstr>
      <vt:lpstr>That’s All!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 isn’t Everything!</dc:title>
  <dc:creator>Colin Graham</dc:creator>
  <cp:lastModifiedBy>Colin Graham</cp:lastModifiedBy>
  <cp:revision>17</cp:revision>
  <dcterms:created xsi:type="dcterms:W3CDTF">2022-11-11T16:10:50Z</dcterms:created>
  <dcterms:modified xsi:type="dcterms:W3CDTF">2023-11-10T01:37:44Z</dcterms:modified>
</cp:coreProperties>
</file>