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7" r:id="rId8"/>
    <p:sldId id="264" r:id="rId9"/>
    <p:sldId id="265" r:id="rId10"/>
    <p:sldId id="266" r:id="rId11"/>
  </p:sldIdLst>
  <p:sldSz cx="9144000" cy="6858000" type="screen4x3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5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69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13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5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0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6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90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73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0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4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5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59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A00AD-D2AD-46EF-9B7E-FAA935911FE0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1C3CF-88C3-4D15-A94B-73BC989FC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6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5A7EAB-9F47-CEA2-3F10-4E444297C514}"/>
              </a:ext>
            </a:extLst>
          </p:cNvPr>
          <p:cNvSpPr txBox="1"/>
          <p:nvPr/>
        </p:nvSpPr>
        <p:spPr>
          <a:xfrm>
            <a:off x="173421" y="157655"/>
            <a:ext cx="86710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Rectangling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 Squares and Rectangles</a:t>
            </a:r>
          </a:p>
          <a:p>
            <a:pPr algn="ctr"/>
            <a:r>
              <a:rPr lang="en-GB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MathsJam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 2023</a:t>
            </a:r>
          </a:p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Donald Bell – </a:t>
            </a:r>
            <a:r>
              <a:rPr lang="en-GB" sz="3200" b="1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donald@marchland.org</a:t>
            </a:r>
          </a:p>
        </p:txBody>
      </p:sp>
      <p:pic>
        <p:nvPicPr>
          <p:cNvPr id="4" name="Picture 3" descr="A colorful squares with red green and blue squares&#10;&#10;Description automatically generated">
            <a:extLst>
              <a:ext uri="{FF2B5EF4-FFF2-40B4-BE49-F238E27FC236}">
                <a16:creationId xmlns:a16="http://schemas.microsoft.com/office/drawing/2014/main" id="{E3FAB0C0-D8AE-0C09-9F69-CE4E26712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337" y="2336346"/>
            <a:ext cx="3743325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18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DB2D7B-9E4A-2F61-773F-2AEE4D2DE3C2}"/>
              </a:ext>
            </a:extLst>
          </p:cNvPr>
          <p:cNvSpPr txBox="1"/>
          <p:nvPr/>
        </p:nvSpPr>
        <p:spPr>
          <a:xfrm>
            <a:off x="188686" y="203199"/>
            <a:ext cx="8621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More Rectangled Squares and Rectangles</a:t>
            </a:r>
          </a:p>
        </p:txBody>
      </p:sp>
      <p:pic>
        <p:nvPicPr>
          <p:cNvPr id="4" name="Picture 3" descr="A white square with black lines&#10;&#10;Description automatically generated">
            <a:extLst>
              <a:ext uri="{FF2B5EF4-FFF2-40B4-BE49-F238E27FC236}">
                <a16:creationId xmlns:a16="http://schemas.microsoft.com/office/drawing/2014/main" id="{52E10E43-F71A-2171-C108-4BBC85B99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228" y="852827"/>
            <a:ext cx="2857500" cy="2864644"/>
          </a:xfrm>
          <a:prstGeom prst="rect">
            <a:avLst/>
          </a:prstGeom>
        </p:spPr>
      </p:pic>
      <p:pic>
        <p:nvPicPr>
          <p:cNvPr id="6" name="Picture 5" descr="A maze with black lines&#10;&#10;Description automatically generated">
            <a:extLst>
              <a:ext uri="{FF2B5EF4-FFF2-40B4-BE49-F238E27FC236}">
                <a16:creationId xmlns:a16="http://schemas.microsoft.com/office/drawing/2014/main" id="{D1D35B19-A1D8-E42D-F9AA-34C209F313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272" y="859971"/>
            <a:ext cx="2857500" cy="2857500"/>
          </a:xfrm>
          <a:prstGeom prst="rect">
            <a:avLst/>
          </a:prstGeom>
        </p:spPr>
      </p:pic>
      <p:pic>
        <p:nvPicPr>
          <p:cNvPr id="8" name="Picture 7" descr="A white square with black lines&#10;&#10;Description automatically generated">
            <a:extLst>
              <a:ext uri="{FF2B5EF4-FFF2-40B4-BE49-F238E27FC236}">
                <a16:creationId xmlns:a16="http://schemas.microsoft.com/office/drawing/2014/main" id="{D385E782-1114-85AA-0961-C074897E81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228" y="3907971"/>
            <a:ext cx="2857500" cy="2857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910C70B-2A7D-6400-8A0B-0A60B04A12EE}"/>
              </a:ext>
            </a:extLst>
          </p:cNvPr>
          <p:cNvSpPr txBox="1"/>
          <p:nvPr/>
        </p:nvSpPr>
        <p:spPr>
          <a:xfrm>
            <a:off x="4354286" y="3907971"/>
            <a:ext cx="46155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There are many opportunities for puzzles based on the dissection of squares into </a:t>
            </a:r>
            <a:r>
              <a:rPr lang="en-GB" sz="2400">
                <a:latin typeface="Cambria" panose="02040503050406030204" pitchFamily="18" charset="0"/>
                <a:ea typeface="Cambria" panose="02040503050406030204" pitchFamily="18" charset="0"/>
              </a:rPr>
              <a:t>various sizes of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rectangles, L-shapes or T-shapes.</a:t>
            </a:r>
          </a:p>
          <a:p>
            <a:endParaRPr lang="en-GB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See my Saturday Night Table.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765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C247D6-EEDB-E73D-7C44-BFDFB7C4899D}"/>
              </a:ext>
            </a:extLst>
          </p:cNvPr>
          <p:cNvSpPr txBox="1"/>
          <p:nvPr/>
        </p:nvSpPr>
        <p:spPr>
          <a:xfrm>
            <a:off x="0" y="78718"/>
            <a:ext cx="9144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The First Problem:</a:t>
            </a: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A rectangle has two lengths of side, its height and its width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Can you divide a square into N rectangles so that all 2N of the lengths of sides are different?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In particular, can they be all the integers from 1 to 2N?</a:t>
            </a:r>
          </a:p>
        </p:txBody>
      </p:sp>
      <p:pic>
        <p:nvPicPr>
          <p:cNvPr id="4" name="Picture 3" descr="A group of rectangular objects&#10;&#10;Description automatically generated with medium confidence">
            <a:extLst>
              <a:ext uri="{FF2B5EF4-FFF2-40B4-BE49-F238E27FC236}">
                <a16:creationId xmlns:a16="http://schemas.microsoft.com/office/drawing/2014/main" id="{FA8C96D7-601B-24E9-A458-8ACD51364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44192"/>
            <a:ext cx="9144000" cy="30164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DED456-DA5F-D72B-56B1-D266C5C219E9}"/>
              </a:ext>
            </a:extLst>
          </p:cNvPr>
          <p:cNvSpPr txBox="1"/>
          <p:nvPr/>
        </p:nvSpPr>
        <p:spPr>
          <a:xfrm>
            <a:off x="126123" y="6256062"/>
            <a:ext cx="8891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Not quite right, still some duplicate lengths of side</a:t>
            </a:r>
          </a:p>
        </p:txBody>
      </p:sp>
    </p:spTree>
    <p:extLst>
      <p:ext uri="{BB962C8B-B14F-4D97-AF65-F5344CB8AC3E}">
        <p14:creationId xmlns:p14="http://schemas.microsoft.com/office/powerpoint/2010/main" val="176371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olorful square&#10;&#10;Description automatically generated with medium confidence">
            <a:extLst>
              <a:ext uri="{FF2B5EF4-FFF2-40B4-BE49-F238E27FC236}">
                <a16:creationId xmlns:a16="http://schemas.microsoft.com/office/drawing/2014/main" id="{3CC886CA-C5F1-EBA2-8600-98C8F48D8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97" y="939981"/>
            <a:ext cx="8549206" cy="42862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3A288-343E-660E-5552-E643A0A38FFA}"/>
              </a:ext>
            </a:extLst>
          </p:cNvPr>
          <p:cNvSpPr txBox="1"/>
          <p:nvPr/>
        </p:nvSpPr>
        <p:spPr>
          <a:xfrm>
            <a:off x="1217948" y="5313348"/>
            <a:ext cx="73467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If a square is divided into only 2, 3 or 4 rectangles, then there will always be at least one repeat of a length of side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58272D-B87C-6883-E30D-8CEAE2FF7EC2}"/>
              </a:ext>
            </a:extLst>
          </p:cNvPr>
          <p:cNvSpPr txBox="1"/>
          <p:nvPr/>
        </p:nvSpPr>
        <p:spPr>
          <a:xfrm>
            <a:off x="406400" y="159657"/>
            <a:ext cx="8302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Dividing a square into N rectangles (1)</a:t>
            </a:r>
          </a:p>
        </p:txBody>
      </p:sp>
    </p:spTree>
    <p:extLst>
      <p:ext uri="{BB962C8B-B14F-4D97-AF65-F5344CB8AC3E}">
        <p14:creationId xmlns:p14="http://schemas.microsoft.com/office/powerpoint/2010/main" val="175331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colorful square&#10;&#10;Description automatically generated">
            <a:extLst>
              <a:ext uri="{FF2B5EF4-FFF2-40B4-BE49-F238E27FC236}">
                <a16:creationId xmlns:a16="http://schemas.microsoft.com/office/drawing/2014/main" id="{B09EA8DE-2FEC-AE74-9E02-793B75F88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00" y="705831"/>
            <a:ext cx="9161300" cy="45913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9D4C55-EFE7-2128-8778-F690A567C30A}"/>
              </a:ext>
            </a:extLst>
          </p:cNvPr>
          <p:cNvSpPr txBox="1"/>
          <p:nvPr/>
        </p:nvSpPr>
        <p:spPr>
          <a:xfrm>
            <a:off x="835572" y="36632"/>
            <a:ext cx="7472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Dividing a square into N rectangles (2)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06F082-2F8E-9C8B-46E8-D98E16008853}"/>
              </a:ext>
            </a:extLst>
          </p:cNvPr>
          <p:cNvSpPr txBox="1"/>
          <p:nvPr/>
        </p:nvSpPr>
        <p:spPr>
          <a:xfrm>
            <a:off x="130628" y="5275744"/>
            <a:ext cx="5892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Nearly all of the ways of dividing a square into five rectangles have at least one repetition of a length of side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310B3F-EE7E-9DE5-ADC8-4F5EE21F6D4B}"/>
              </a:ext>
            </a:extLst>
          </p:cNvPr>
          <p:cNvSpPr txBox="1"/>
          <p:nvPr/>
        </p:nvSpPr>
        <p:spPr>
          <a:xfrm>
            <a:off x="6869261" y="5381558"/>
            <a:ext cx="2144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</a:rPr>
              <a:t>But this one might not!</a:t>
            </a:r>
          </a:p>
        </p:txBody>
      </p:sp>
    </p:spTree>
    <p:extLst>
      <p:ext uri="{BB962C8B-B14F-4D97-AF65-F5344CB8AC3E}">
        <p14:creationId xmlns:p14="http://schemas.microsoft.com/office/powerpoint/2010/main" val="250377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ectangular object with letters and numbers&#10;&#10;Description automatically generated">
            <a:extLst>
              <a:ext uri="{FF2B5EF4-FFF2-40B4-BE49-F238E27FC236}">
                <a16:creationId xmlns:a16="http://schemas.microsoft.com/office/drawing/2014/main" id="{72802B28-ABB2-9DF8-2E02-96509D2E0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882" y="1164134"/>
            <a:ext cx="3802811" cy="39043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5CFF24-D363-14ED-BDD4-71A5E195A0C0}"/>
              </a:ext>
            </a:extLst>
          </p:cNvPr>
          <p:cNvSpPr txBox="1"/>
          <p:nvPr/>
        </p:nvSpPr>
        <p:spPr>
          <a:xfrm>
            <a:off x="248306" y="0"/>
            <a:ext cx="8647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Searching for a solution </a:t>
            </a:r>
          </a:p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with no repeated length of side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E2360-52CD-81B6-BB28-13AE16886BDF}"/>
              </a:ext>
            </a:extLst>
          </p:cNvPr>
          <p:cNvSpPr txBox="1"/>
          <p:nvPr/>
        </p:nvSpPr>
        <p:spPr>
          <a:xfrm>
            <a:off x="-2" y="1164134"/>
            <a:ext cx="50928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Label the rectangles like this:</a:t>
            </a:r>
          </a:p>
          <a:p>
            <a:pPr lvl="1"/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a⨯ b         c⨯ d         e⨯ f</a:t>
            </a:r>
          </a:p>
          <a:p>
            <a:pPr lvl="1"/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g⨯ h         j⨯ k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Then choose different values for</a:t>
            </a:r>
          </a:p>
          <a:p>
            <a:pPr lvl="1"/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a, b, c, d, e</a:t>
            </a: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and all the rest will follow:</a:t>
            </a:r>
          </a:p>
          <a:p>
            <a:pPr lvl="1"/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side = c + e     f = b + d</a:t>
            </a:r>
          </a:p>
          <a:p>
            <a:pPr lvl="1"/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g = a + e          h = side – f</a:t>
            </a:r>
          </a:p>
          <a:p>
            <a:pPr lvl="1"/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j = side – g     k = side – 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D819B6-D9C8-F8DA-11B1-0863D4455043}"/>
              </a:ext>
            </a:extLst>
          </p:cNvPr>
          <p:cNvSpPr txBox="1"/>
          <p:nvPr/>
        </p:nvSpPr>
        <p:spPr>
          <a:xfrm>
            <a:off x="0" y="5602514"/>
            <a:ext cx="889569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 search program, looping through a range of values for 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a, b, c, d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and 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e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should then work.  Easy to write in Python.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33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E6D99A-161A-AA07-3F2C-230EE9A91559}"/>
              </a:ext>
            </a:extLst>
          </p:cNvPr>
          <p:cNvSpPr txBox="1"/>
          <p:nvPr/>
        </p:nvSpPr>
        <p:spPr>
          <a:xfrm>
            <a:off x="261257" y="0"/>
            <a:ext cx="873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Rectangling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 the Square – finding a solution</a:t>
            </a:r>
          </a:p>
        </p:txBody>
      </p:sp>
      <p:pic>
        <p:nvPicPr>
          <p:cNvPr id="4" name="Picture 3" descr="A colorful squares with red green and blue squares&#10;&#10;Description automatically generated">
            <a:extLst>
              <a:ext uri="{FF2B5EF4-FFF2-40B4-BE49-F238E27FC236}">
                <a16:creationId xmlns:a16="http://schemas.microsoft.com/office/drawing/2014/main" id="{B46EAEEA-4A58-C6FC-E0F2-99DAEE08B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799" y="856226"/>
            <a:ext cx="3439205" cy="34479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9B5F8D-194A-78F9-B4D8-61073B2126A7}"/>
              </a:ext>
            </a:extLst>
          </p:cNvPr>
          <p:cNvSpPr txBox="1"/>
          <p:nvPr/>
        </p:nvSpPr>
        <p:spPr>
          <a:xfrm>
            <a:off x="0" y="613349"/>
            <a:ext cx="51525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If there is a solution, where the 10 different edge lengths are the integers 1 to 10, then the minimum square is 11⨯11.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To start with, divide the top edge into 10 and 1.  In the Python search program, set </a:t>
            </a:r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= 10 and </a:t>
            </a:r>
          </a:p>
          <a:p>
            <a:r>
              <a:rPr lang="en-GB" sz="2800" b="1" i="1" dirty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= 1 and proceed from there.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0043E5-9CEE-3217-D3E0-6B13731F9B1E}"/>
              </a:ext>
            </a:extLst>
          </p:cNvPr>
          <p:cNvSpPr txBox="1"/>
          <p:nvPr/>
        </p:nvSpPr>
        <p:spPr>
          <a:xfrm>
            <a:off x="0" y="4855118"/>
            <a:ext cx="89988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But, long before Python, </a:t>
            </a:r>
            <a:r>
              <a:rPr lang="en-GB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Bertie Smith and  M. den </a:t>
            </a:r>
            <a:r>
              <a:rPr lang="en-GB" sz="28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Hertog</a:t>
            </a:r>
            <a:r>
              <a:rPr lang="en-GB" sz="2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found two solutions to the problem.  This is one of them.</a:t>
            </a: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The rectangles are 1⨯6, 2⨯10, 3⨯9, 4⨯7 and 5⨯8.</a:t>
            </a: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So there are no repeated lengths.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86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71D69B-5314-7630-3CA3-BC6FD56037CB}"/>
              </a:ext>
            </a:extLst>
          </p:cNvPr>
          <p:cNvSpPr txBox="1"/>
          <p:nvPr/>
        </p:nvSpPr>
        <p:spPr>
          <a:xfrm>
            <a:off x="101600" y="0"/>
            <a:ext cx="8795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Rectangling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 a bigger square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EC5A37-DCEC-CF82-775D-B8E9114FF0CB}"/>
              </a:ext>
            </a:extLst>
          </p:cNvPr>
          <p:cNvSpPr txBox="1"/>
          <p:nvPr/>
        </p:nvSpPr>
        <p:spPr>
          <a:xfrm>
            <a:off x="101600" y="1826679"/>
            <a:ext cx="33092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There is no solution for N = 6.</a:t>
            </a: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So you can't divide a square into six rectangles </a:t>
            </a:r>
            <a:r>
              <a:rPr lang="en-GB" sz="2800">
                <a:latin typeface="Cambria" panose="02040503050406030204" pitchFamily="18" charset="0"/>
                <a:ea typeface="Cambria" panose="02040503050406030204" pitchFamily="18" charset="0"/>
              </a:rPr>
              <a:t>whose sides are 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only the numbers 1 to 12.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0D4B93-9BE0-8BEC-89A3-B615F0F63EFF}"/>
              </a:ext>
            </a:extLst>
          </p:cNvPr>
          <p:cNvSpPr txBox="1"/>
          <p:nvPr/>
        </p:nvSpPr>
        <p:spPr>
          <a:xfrm>
            <a:off x="0" y="577668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But there are several solutions for N = 7.  This square is divided into seven rectangles whose sides are 1 to 14</a:t>
            </a:r>
            <a:endParaRPr lang="en-GB" dirty="0"/>
          </a:p>
        </p:txBody>
      </p:sp>
      <p:pic>
        <p:nvPicPr>
          <p:cNvPr id="6" name="Picture 5" descr="A diagram of a rectangular object&#10;&#10;Description automatically generated">
            <a:extLst>
              <a:ext uri="{FF2B5EF4-FFF2-40B4-BE49-F238E27FC236}">
                <a16:creationId xmlns:a16="http://schemas.microsoft.com/office/drawing/2014/main" id="{2436BC6D-014B-0FA7-4119-8010CF58B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857" y="584776"/>
            <a:ext cx="5733143" cy="516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41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52AFE5-93E8-094A-48CC-CD3665F8AFB2}"/>
              </a:ext>
            </a:extLst>
          </p:cNvPr>
          <p:cNvSpPr txBox="1"/>
          <p:nvPr/>
        </p:nvSpPr>
        <p:spPr>
          <a:xfrm>
            <a:off x="1074057" y="0"/>
            <a:ext cx="6995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The Second Problem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A75971-F51E-C8B5-5E16-026DF11A65E8}"/>
              </a:ext>
            </a:extLst>
          </p:cNvPr>
          <p:cNvSpPr txBox="1"/>
          <p:nvPr/>
        </p:nvSpPr>
        <p:spPr>
          <a:xfrm>
            <a:off x="0" y="744432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Can you find a set of rectangles, again with no repeated length of side, that can be assembled into a rectangle in TWO different ways?  (neither of them has to be a square).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This one turned out to be too difficult for me, so I put it on Mastodon.  David Radcliffe found a whole family of solutions using five rectangles.  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He showed that by giving values to just two parameters, a set of five rectangles can be produced that will form a rectangle in two different ways.   There is still a need to check that all the edge lengths are different.</a:t>
            </a:r>
          </a:p>
          <a:p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(his solution is used here by permission)</a:t>
            </a:r>
          </a:p>
        </p:txBody>
      </p:sp>
    </p:spTree>
    <p:extLst>
      <p:ext uri="{BB962C8B-B14F-4D97-AF65-F5344CB8AC3E}">
        <p14:creationId xmlns:p14="http://schemas.microsoft.com/office/powerpoint/2010/main" val="620967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rectangular shapes&#10;&#10;Description automatically generated with medium confidence">
            <a:extLst>
              <a:ext uri="{FF2B5EF4-FFF2-40B4-BE49-F238E27FC236}">
                <a16:creationId xmlns:a16="http://schemas.microsoft.com/office/drawing/2014/main" id="{3822DC5C-7316-1E2A-3D36-421196125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0413"/>
            <a:ext cx="9144000" cy="4277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843804-1EA7-4074-04B2-EE95CFCC7AAA}"/>
              </a:ext>
            </a:extLst>
          </p:cNvPr>
          <p:cNvSpPr txBox="1"/>
          <p:nvPr/>
        </p:nvSpPr>
        <p:spPr>
          <a:xfrm>
            <a:off x="322943" y="0"/>
            <a:ext cx="849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>
                <a:latin typeface="Cambria" panose="02040503050406030204" pitchFamily="18" charset="0"/>
                <a:ea typeface="Cambria" panose="02040503050406030204" pitchFamily="18" charset="0"/>
              </a:rPr>
              <a:t>David Radcliffe's 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solution to the  problem of two </a:t>
            </a:r>
            <a:r>
              <a:rPr lang="en-GB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rectangled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</a:rPr>
              <a:t> rectangles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A70A79-5314-3189-836F-A2B2C7F8B041}"/>
              </a:ext>
            </a:extLst>
          </p:cNvPr>
          <p:cNvSpPr txBox="1"/>
          <p:nvPr/>
        </p:nvSpPr>
        <p:spPr>
          <a:xfrm>
            <a:off x="0" y="1279060"/>
            <a:ext cx="5892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The dimensions of these five rectangles are:</a:t>
            </a:r>
          </a:p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4 ⨯ 6, 5 ⨯ 13, 14 ⨯ 17, 10 ⨯ 19 and 1 ⨯ 23</a:t>
            </a:r>
          </a:p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The assembled rectangles are:</a:t>
            </a:r>
          </a:p>
          <a:p>
            <a:pPr lvl="1"/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27 ⨯ 20 and 36 ⨯ 15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94B1B0-42C0-E8FB-F81E-AF068B4D23EF}"/>
              </a:ext>
            </a:extLst>
          </p:cNvPr>
          <p:cNvSpPr txBox="1"/>
          <p:nvPr/>
        </p:nvSpPr>
        <p:spPr>
          <a:xfrm>
            <a:off x="0" y="567508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The general parametric solution, using 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is:  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b⨯ (2a+b), </a:t>
            </a:r>
          </a:p>
          <a:p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GB" sz="2400" b="1" i="1" dirty="0" err="1">
                <a:latin typeface="Cambria" panose="02040503050406030204" pitchFamily="18" charset="0"/>
                <a:ea typeface="Cambria" panose="02040503050406030204" pitchFamily="18" charset="0"/>
              </a:rPr>
              <a:t>a+b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)⨯ (a+3b), (2a+3b)⨯ (a+4b), (2a+2b)⨯ (3a+4b), a⨯ (3a+5b)</a:t>
            </a:r>
          </a:p>
          <a:p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If 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= 1 and </a:t>
            </a:r>
            <a:r>
              <a:rPr lang="en-GB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= 4, for example, the numbers are all different.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4835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2795</TotalTime>
  <Words>723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Donald Bell</dc:creator>
  <cp:lastModifiedBy>Donald Bell</cp:lastModifiedBy>
  <cp:revision>13</cp:revision>
  <cp:lastPrinted>2023-10-30T09:11:20Z</cp:lastPrinted>
  <dcterms:created xsi:type="dcterms:W3CDTF">2023-10-27T08:52:38Z</dcterms:created>
  <dcterms:modified xsi:type="dcterms:W3CDTF">2023-11-01T16:47:21Z</dcterms:modified>
</cp:coreProperties>
</file>