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6" r:id="rId11"/>
    <p:sldId id="268" r:id="rId12"/>
    <p:sldId id="267" r:id="rId13"/>
    <p:sldId id="269" r:id="rId14"/>
    <p:sldId id="270" r:id="rId15"/>
    <p:sldId id="265" r:id="rId16"/>
  </p:sldIdLst>
  <p:sldSz cx="9144000" cy="6858000" type="screen4x3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319E5D-FA82-4A19-B4B9-1726E3E3EEE2}" v="1" dt="2023-11-10T14:54:19.6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614" autoAdjust="0"/>
  </p:normalViewPr>
  <p:slideViewPr>
    <p:cSldViewPr snapToGrid="0" showGuides="1">
      <p:cViewPr varScale="1">
        <p:scale>
          <a:sx n="76" d="100"/>
          <a:sy n="76" d="100"/>
        </p:scale>
        <p:origin x="69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Gray" userId="b935cb0c-362a-4c58-a887-c9e239eaea3c" providerId="ADAL" clId="{45319E5D-FA82-4A19-B4B9-1726E3E3EEE2}"/>
    <pc:docChg chg="modSld">
      <pc:chgData name="Hannah Gray" userId="b935cb0c-362a-4c58-a887-c9e239eaea3c" providerId="ADAL" clId="{45319E5D-FA82-4A19-B4B9-1726E3E3EEE2}" dt="2023-11-10T14:54:19.628" v="0"/>
      <pc:docMkLst>
        <pc:docMk/>
      </pc:docMkLst>
      <pc:sldChg chg="modAnim">
        <pc:chgData name="Hannah Gray" userId="b935cb0c-362a-4c58-a887-c9e239eaea3c" providerId="ADAL" clId="{45319E5D-FA82-4A19-B4B9-1726E3E3EEE2}" dt="2023-11-10T14:54:19.628" v="0"/>
        <pc:sldMkLst>
          <pc:docMk/>
          <pc:sldMk cId="514069469" sldId="2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4A940-60E1-4980-B41D-2060024D1DF8}" type="datetimeFigureOut">
              <a:rPr lang="en-NL" smtClean="0"/>
              <a:t>10/11/2023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D3A5B-D364-4D3D-992A-ED89CCF505A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2726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Never thought I would thank the Spice Girls for anything!</a:t>
            </a:r>
          </a:p>
          <a:p>
            <a:r>
              <a:rPr lang="en-GB" dirty="0"/>
              <a:t>A load of DJs and remixes and rappers.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D3A5B-D364-4D3D-992A-ED89CCF505A9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18982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Lots of data</a:t>
            </a:r>
          </a:p>
          <a:p>
            <a:r>
              <a:rPr lang="en-GB" dirty="0"/>
              <a:t>No longer bi gender</a:t>
            </a:r>
          </a:p>
          <a:p>
            <a:r>
              <a:rPr lang="en-GB" dirty="0"/>
              <a:t>Sometimes hard to classify</a:t>
            </a:r>
          </a:p>
          <a:p>
            <a:r>
              <a:rPr lang="en-GB" dirty="0"/>
              <a:t>Artists hard to categorise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D3A5B-D364-4D3D-992A-ED89CCF505A9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40453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14A-36E8-43B7-963C-B9644C6C504A}" type="datetimeFigureOut">
              <a:rPr lang="en-NL" smtClean="0"/>
              <a:t>10/11/2023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DC6C1-3A14-4371-935B-2CB304D046F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54562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14A-36E8-43B7-963C-B9644C6C504A}" type="datetimeFigureOut">
              <a:rPr lang="en-NL" smtClean="0"/>
              <a:t>10/11/2023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DC6C1-3A14-4371-935B-2CB304D046F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88834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14A-36E8-43B7-963C-B9644C6C504A}" type="datetimeFigureOut">
              <a:rPr lang="en-NL" smtClean="0"/>
              <a:t>10/11/2023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DC6C1-3A14-4371-935B-2CB304D046F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31860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14A-36E8-43B7-963C-B9644C6C504A}" type="datetimeFigureOut">
              <a:rPr lang="en-NL" smtClean="0"/>
              <a:t>10/11/2023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DC6C1-3A14-4371-935B-2CB304D046F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01606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14A-36E8-43B7-963C-B9644C6C504A}" type="datetimeFigureOut">
              <a:rPr lang="en-NL" smtClean="0"/>
              <a:t>10/11/2023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DC6C1-3A14-4371-935B-2CB304D046F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1914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14A-36E8-43B7-963C-B9644C6C504A}" type="datetimeFigureOut">
              <a:rPr lang="en-NL" smtClean="0"/>
              <a:t>10/11/2023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DC6C1-3A14-4371-935B-2CB304D046F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1494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14A-36E8-43B7-963C-B9644C6C504A}" type="datetimeFigureOut">
              <a:rPr lang="en-NL" smtClean="0"/>
              <a:t>10/11/2023</a:t>
            </a:fld>
            <a:endParaRPr lang="en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DC6C1-3A14-4371-935B-2CB304D046F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45656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14A-36E8-43B7-963C-B9644C6C504A}" type="datetimeFigureOut">
              <a:rPr lang="en-NL" smtClean="0"/>
              <a:t>10/11/2023</a:t>
            </a:fld>
            <a:endParaRPr lang="en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DC6C1-3A14-4371-935B-2CB304D046F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40980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14A-36E8-43B7-963C-B9644C6C504A}" type="datetimeFigureOut">
              <a:rPr lang="en-NL" smtClean="0"/>
              <a:t>10/11/2023</a:t>
            </a:fld>
            <a:endParaRPr lang="en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DC6C1-3A14-4371-935B-2CB304D046F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4910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14A-36E8-43B7-963C-B9644C6C504A}" type="datetimeFigureOut">
              <a:rPr lang="en-NL" smtClean="0"/>
              <a:t>10/11/2023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DC6C1-3A14-4371-935B-2CB304D046F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62972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14A-36E8-43B7-963C-B9644C6C504A}" type="datetimeFigureOut">
              <a:rPr lang="en-NL" smtClean="0"/>
              <a:t>10/11/2023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DC6C1-3A14-4371-935B-2CB304D046F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79702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0214A-36E8-43B7-963C-B9644C6C504A}" type="datetimeFigureOut">
              <a:rPr lang="en-NL" smtClean="0"/>
              <a:t>10/11/2023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DC6C1-3A14-4371-935B-2CB304D046F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666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umdmusic.com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inyl records closeup">
            <a:extLst>
              <a:ext uri="{FF2B5EF4-FFF2-40B4-BE49-F238E27FC236}">
                <a16:creationId xmlns:a16="http://schemas.microsoft.com/office/drawing/2014/main" id="{4F43CA61-8391-4FB8-98C1-485FE36E26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744"/>
            <a:ext cx="9144000" cy="6094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B3BD19-7EE6-1CF3-2BD4-354605C32D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sz="4400" b="0" i="0" dirty="0">
                <a:solidFill>
                  <a:srgbClr val="C00000"/>
                </a:solidFill>
                <a:effectLst/>
                <a:latin typeface="MS Sans Serif"/>
              </a:rPr>
              <a:t>Gender in the Groove:</a:t>
            </a:r>
            <a:br>
              <a:rPr lang="en-GB" sz="4400" b="0" i="0" dirty="0">
                <a:solidFill>
                  <a:srgbClr val="C00000"/>
                </a:solidFill>
                <a:effectLst/>
                <a:latin typeface="MS Sans Serif"/>
              </a:rPr>
            </a:br>
            <a:r>
              <a:rPr lang="en-GB" sz="1100" b="0" i="0" dirty="0">
                <a:solidFill>
                  <a:srgbClr val="C00000"/>
                </a:solidFill>
                <a:effectLst/>
                <a:latin typeface="MS Sans Serif"/>
              </a:rPr>
              <a:t> </a:t>
            </a:r>
            <a:br>
              <a:rPr lang="en-GB" sz="4400" b="0" i="0" dirty="0">
                <a:solidFill>
                  <a:srgbClr val="000000"/>
                </a:solidFill>
                <a:effectLst/>
                <a:latin typeface="MS Sans Serif"/>
              </a:rPr>
            </a:br>
            <a:r>
              <a:rPr lang="en-GB" sz="4400" b="0" i="0" dirty="0">
                <a:solidFill>
                  <a:srgbClr val="000000"/>
                </a:solidFill>
                <a:effectLst/>
                <a:latin typeface="MS Sans Serif"/>
              </a:rPr>
              <a:t>Are Half Our Tunes Topped by Dudes?</a:t>
            </a:r>
            <a:endParaRPr lang="en-NL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4F4AB-9B4E-9C9A-E870-A52A7A158E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61586"/>
            <a:ext cx="6858000" cy="1655762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Hannah Gray</a:t>
            </a:r>
          </a:p>
          <a:p>
            <a:r>
              <a:rPr lang="en-GB" b="1" dirty="0">
                <a:solidFill>
                  <a:srgbClr val="002060"/>
                </a:solidFill>
              </a:rPr>
              <a:t>and</a:t>
            </a:r>
          </a:p>
          <a:p>
            <a:r>
              <a:rPr lang="en-GB" b="1" dirty="0">
                <a:solidFill>
                  <a:srgbClr val="002060"/>
                </a:solidFill>
              </a:rPr>
              <a:t>ChatGPT</a:t>
            </a:r>
            <a:endParaRPr lang="en-NL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1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3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e chart with a number of people&#10;&#10;Description automatically generated">
            <a:extLst>
              <a:ext uri="{FF2B5EF4-FFF2-40B4-BE49-F238E27FC236}">
                <a16:creationId xmlns:a16="http://schemas.microsoft.com/office/drawing/2014/main" id="{02377D3C-FBE8-6D0E-4912-DD30EAEC3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083" y="3679734"/>
            <a:ext cx="3853081" cy="29051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e chart with numbers and a number&#10;&#10;Description automatically generated">
            <a:extLst>
              <a:ext uri="{FF2B5EF4-FFF2-40B4-BE49-F238E27FC236}">
                <a16:creationId xmlns:a16="http://schemas.microsoft.com/office/drawing/2014/main" id="{C9895831-39C9-88FD-F0CF-62EEF2C35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329" y="273096"/>
            <a:ext cx="3522482" cy="29051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914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e chart with a number of people&#10;&#10;Description automatically generated">
            <a:extLst>
              <a:ext uri="{FF2B5EF4-FFF2-40B4-BE49-F238E27FC236}">
                <a16:creationId xmlns:a16="http://schemas.microsoft.com/office/drawing/2014/main" id="{BC0318E6-CB11-82CB-F506-EC54ECAD1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87" y="3679734"/>
            <a:ext cx="3705767" cy="2760560"/>
          </a:xfrm>
          <a:prstGeom prst="rect">
            <a:avLst/>
          </a:prstGeom>
        </p:spPr>
      </p:pic>
      <p:pic>
        <p:nvPicPr>
          <p:cNvPr id="3" name="Picture 2" descr="A pie chart with numbers and a number&#10;&#10;Description automatically generated">
            <a:extLst>
              <a:ext uri="{FF2B5EF4-FFF2-40B4-BE49-F238E27FC236}">
                <a16:creationId xmlns:a16="http://schemas.microsoft.com/office/drawing/2014/main" id="{55444681-DA68-9F78-2BAF-CAE66B25B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43" y="366546"/>
            <a:ext cx="3435299" cy="27643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A5843C-A710-150B-8855-305605966A48}"/>
              </a:ext>
            </a:extLst>
          </p:cNvPr>
          <p:cNvSpPr/>
          <p:nvPr/>
        </p:nvSpPr>
        <p:spPr>
          <a:xfrm>
            <a:off x="1410874" y="3265404"/>
            <a:ext cx="66416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Hooray for Girl Power!</a:t>
            </a:r>
          </a:p>
        </p:txBody>
      </p:sp>
    </p:spTree>
    <p:extLst>
      <p:ext uri="{BB962C8B-B14F-4D97-AF65-F5344CB8AC3E}">
        <p14:creationId xmlns:p14="http://schemas.microsoft.com/office/powerpoint/2010/main" val="11087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CE662-15E6-B3D3-3595-0F43935C8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Problems</a:t>
            </a:r>
            <a:endParaRPr lang="en-NL" dirty="0"/>
          </a:p>
        </p:txBody>
      </p:sp>
      <p:pic>
        <p:nvPicPr>
          <p:cNvPr id="1026" name="Picture 2" descr="Mr Blobby - YouTube">
            <a:extLst>
              <a:ext uri="{FF2B5EF4-FFF2-40B4-BE49-F238E27FC236}">
                <a16:creationId xmlns:a16="http://schemas.microsoft.com/office/drawing/2014/main" id="{9893D294-BD72-916E-4414-617BF19FA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23" y="1690689"/>
            <a:ext cx="3264877" cy="326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Wombles - YouTube">
            <a:extLst>
              <a:ext uri="{FF2B5EF4-FFF2-40B4-BE49-F238E27FC236}">
                <a16:creationId xmlns:a16="http://schemas.microsoft.com/office/drawing/2014/main" id="{7F9BBBD6-7935-13B2-F130-888A7678E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46" y="2921120"/>
            <a:ext cx="3264877" cy="326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e All Stand Together Demo, Sheet Music and More | Rupert And The Frog Song">
            <a:extLst>
              <a:ext uri="{FF2B5EF4-FFF2-40B4-BE49-F238E27FC236}">
                <a16:creationId xmlns:a16="http://schemas.microsoft.com/office/drawing/2014/main" id="{D4922C11-464A-7D34-87AD-B1F55B96C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77" y="193431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63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A20DE-6F92-EC37-6389-BC61718E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should the charts look like?</a:t>
            </a:r>
            <a:endParaRPr lang="en-NL" dirty="0"/>
          </a:p>
        </p:txBody>
      </p:sp>
      <p:pic>
        <p:nvPicPr>
          <p:cNvPr id="4" name="Picture 3" descr="A blue and orange circle with text&#10;&#10;Description automatically generated">
            <a:extLst>
              <a:ext uri="{FF2B5EF4-FFF2-40B4-BE49-F238E27FC236}">
                <a16:creationId xmlns:a16="http://schemas.microsoft.com/office/drawing/2014/main" id="{AFBE71E0-DF9D-C95B-C9AC-16D2DE119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38" y="1795322"/>
            <a:ext cx="6622203" cy="3980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4BB0EF-7CE1-8A2F-72B7-CC00BF0988AD}"/>
              </a:ext>
            </a:extLst>
          </p:cNvPr>
          <p:cNvSpPr txBox="1"/>
          <p:nvPr/>
        </p:nvSpPr>
        <p:spPr>
          <a:xfrm>
            <a:off x="5873262" y="6123542"/>
            <a:ext cx="217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UK Census Data 2021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7396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A20DE-6F92-EC37-6389-BC61718EC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830"/>
            <a:ext cx="7886700" cy="1325563"/>
          </a:xfrm>
        </p:spPr>
        <p:txBody>
          <a:bodyPr/>
          <a:lstStyle/>
          <a:p>
            <a:r>
              <a:rPr lang="en-GB" dirty="0"/>
              <a:t>What should the charts look like?</a:t>
            </a:r>
            <a:endParaRPr lang="en-NL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E70877-8052-1C2A-F3F1-A21FE2A3D168}"/>
              </a:ext>
            </a:extLst>
          </p:cNvPr>
          <p:cNvGrpSpPr/>
          <p:nvPr/>
        </p:nvGrpSpPr>
        <p:grpSpPr>
          <a:xfrm>
            <a:off x="-31447" y="1323833"/>
            <a:ext cx="9206893" cy="5534167"/>
            <a:chOff x="0" y="1323833"/>
            <a:chExt cx="9206893" cy="5534167"/>
          </a:xfrm>
        </p:grpSpPr>
        <p:pic>
          <p:nvPicPr>
            <p:cNvPr id="5" name="Picture 4" descr="A pie chart with text on it&#10;&#10;Description automatically generated">
              <a:extLst>
                <a:ext uri="{FF2B5EF4-FFF2-40B4-BE49-F238E27FC236}">
                  <a16:creationId xmlns:a16="http://schemas.microsoft.com/office/drawing/2014/main" id="{90C3F3BD-3C3D-1122-4EDB-1F886B7D6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23833"/>
              <a:ext cx="9206893" cy="5534167"/>
            </a:xfrm>
            <a:prstGeom prst="rect">
              <a:avLst/>
            </a:prstGeom>
          </p:spPr>
        </p:pic>
        <p:pic>
          <p:nvPicPr>
            <p:cNvPr id="2050" name="Picture 2" descr="Timmy | Shaun the Sheep Wiki | Fandom">
              <a:extLst>
                <a:ext uri="{FF2B5EF4-FFF2-40B4-BE49-F238E27FC236}">
                  <a16:creationId xmlns:a16="http://schemas.microsoft.com/office/drawing/2014/main" id="{F0C4DC6C-39F6-81CF-E43A-FF64CDE77C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0977" y="4230563"/>
              <a:ext cx="1088108" cy="1515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Paw Patrol Clip Art | Cartoon Clip Art">
              <a:extLst>
                <a:ext uri="{FF2B5EF4-FFF2-40B4-BE49-F238E27FC236}">
                  <a16:creationId xmlns:a16="http://schemas.microsoft.com/office/drawing/2014/main" id="{F1415FA8-6EE3-9299-FAF8-57703AF61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705" y="2649396"/>
              <a:ext cx="562547" cy="837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Cartoon Cats: 10 of Our Faves - Catster">
              <a:extLst>
                <a:ext uri="{FF2B5EF4-FFF2-40B4-BE49-F238E27FC236}">
                  <a16:creationId xmlns:a16="http://schemas.microsoft.com/office/drawing/2014/main" id="{22802401-A64D-9D42-9A2E-10C61563AD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9448" y="3127426"/>
              <a:ext cx="906368" cy="60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What's Behind ABBA's Staying Power? | Arts &amp; Culture| Smithsonian Magazine">
              <a:extLst>
                <a:ext uri="{FF2B5EF4-FFF2-40B4-BE49-F238E27FC236}">
                  <a16:creationId xmlns:a16="http://schemas.microsoft.com/office/drawing/2014/main" id="{CC110343-EF5E-309E-E56E-DEF1186C3C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DFDFB"/>
                </a:clrFrom>
                <a:clrTo>
                  <a:srgbClr val="FDFD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367" y="3520035"/>
              <a:ext cx="1890337" cy="139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890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E2922-8772-2C02-60C6-C93000E14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Future?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FA1FE1-0A3E-5DF9-6B27-01F73C407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3" t="4591" r="4956" b="6368"/>
          <a:stretch/>
        </p:blipFill>
        <p:spPr>
          <a:xfrm>
            <a:off x="2455984" y="2722300"/>
            <a:ext cx="4232032" cy="2990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C6182D-83FE-F170-80F1-5CF2A7ECDB43}"/>
              </a:ext>
            </a:extLst>
          </p:cNvPr>
          <p:cNvSpPr txBox="1"/>
          <p:nvPr/>
        </p:nvSpPr>
        <p:spPr>
          <a:xfrm>
            <a:off x="1336431" y="1740418"/>
            <a:ext cx="5767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“It’s a computer …”</a:t>
            </a:r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51406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0379AA-4126-FE81-B6DD-D73F7D11E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  <a:endParaRPr lang="en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F4F055-33CF-7CE4-1887-811A6B7A1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273913"/>
          </a:xfrm>
        </p:spPr>
        <p:txBody>
          <a:bodyPr/>
          <a:lstStyle/>
          <a:p>
            <a:r>
              <a:rPr lang="en-GB" dirty="0"/>
              <a:t>Male voices still dominate the charts</a:t>
            </a:r>
          </a:p>
          <a:p>
            <a:r>
              <a:rPr lang="en-GB" dirty="0" err="1"/>
              <a:t>Heardle</a:t>
            </a:r>
            <a:r>
              <a:rPr lang="en-GB" dirty="0"/>
              <a:t> is a great way to pass car journeys.</a:t>
            </a:r>
          </a:p>
          <a:p>
            <a:r>
              <a:rPr lang="en-GB" dirty="0"/>
              <a:t>Never write a </a:t>
            </a:r>
            <a:r>
              <a:rPr lang="en-GB" dirty="0" err="1"/>
              <a:t>mathsjam</a:t>
            </a:r>
            <a:r>
              <a:rPr lang="en-GB" dirty="0"/>
              <a:t> talk just to prove a point.</a:t>
            </a:r>
          </a:p>
          <a:p>
            <a:r>
              <a:rPr lang="en-GB" dirty="0"/>
              <a:t>My Spotify list and google searches are going to be messed up for weeks.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03773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9DB1B-AE86-B551-BC53-539EC9CCB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Why?</a:t>
            </a:r>
            <a:endParaRPr lang="en-NL" dirty="0"/>
          </a:p>
        </p:txBody>
      </p:sp>
      <p:pic>
        <p:nvPicPr>
          <p:cNvPr id="5" name="Content Placeholder 4" descr="On My Way Dude">
            <a:extLst>
              <a:ext uri="{FF2B5EF4-FFF2-40B4-BE49-F238E27FC236}">
                <a16:creationId xmlns:a16="http://schemas.microsoft.com/office/drawing/2014/main" id="{DAA33499-D581-E086-2603-BB78CD609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38" y="1553877"/>
            <a:ext cx="2385826" cy="2385826"/>
          </a:xfrm>
        </p:spPr>
      </p:pic>
      <p:pic>
        <p:nvPicPr>
          <p:cNvPr id="6" name="Never gonna give you up">
            <a:hlinkClick r:id="" action="ppaction://media"/>
            <a:extLst>
              <a:ext uri="{FF2B5EF4-FFF2-40B4-BE49-F238E27FC236}">
                <a16:creationId xmlns:a16="http://schemas.microsoft.com/office/drawing/2014/main" id="{2FCC7700-D1E2-1EFD-9516-BBAF148551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6941" y="4954960"/>
            <a:ext cx="487363" cy="487363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C531FCCF-6444-81C2-C4E7-FEE671641837}"/>
              </a:ext>
            </a:extLst>
          </p:cNvPr>
          <p:cNvSpPr/>
          <p:nvPr/>
        </p:nvSpPr>
        <p:spPr>
          <a:xfrm>
            <a:off x="2150569" y="210427"/>
            <a:ext cx="2305092" cy="1692613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Let’s play guess that tune …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79505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0.68507 0.0023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53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4.72222E-6 3.33333E-6 L 0.16025 0.0004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3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78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7" grpId="0" animBg="1"/>
      <p:bldP spid="7" grpId="1" animBg="1"/>
      <p:bldP spid="7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2D1DF0-57F3-EC6C-F553-AB129FF41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5574" y="1825625"/>
            <a:ext cx="4072852" cy="435133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248CA68-983F-AE92-C772-DC75442164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</a:rPr>
              <a:t>https://heardledecades.com/</a:t>
            </a:r>
            <a:endParaRPr lang="en-NL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494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EE8212-80E7-29E2-7A22-F57E5EC6C8E3}"/>
              </a:ext>
            </a:extLst>
          </p:cNvPr>
          <p:cNvSpPr txBox="1"/>
          <p:nvPr/>
        </p:nvSpPr>
        <p:spPr>
          <a:xfrm>
            <a:off x="778213" y="1459149"/>
            <a:ext cx="75906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“It’s a male…”</a:t>
            </a:r>
          </a:p>
          <a:p>
            <a:endParaRPr lang="en-GB" sz="3600" dirty="0"/>
          </a:p>
          <a:p>
            <a:r>
              <a:rPr lang="en-GB" sz="3600" dirty="0"/>
              <a:t>“Well, I’ve narrowed it down to 50%...”</a:t>
            </a:r>
            <a:endParaRPr lang="en-NL" sz="3600" dirty="0"/>
          </a:p>
        </p:txBody>
      </p:sp>
      <p:pic>
        <p:nvPicPr>
          <p:cNvPr id="6" name="Picture 5" descr="Thinking Gummy Monsters">
            <a:extLst>
              <a:ext uri="{FF2B5EF4-FFF2-40B4-BE49-F238E27FC236}">
                <a16:creationId xmlns:a16="http://schemas.microsoft.com/office/drawing/2014/main" id="{41E7FC36-8993-6208-F31B-0C955F109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862" y="3232930"/>
            <a:ext cx="2973317" cy="297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DB8324-E88F-C583-A44F-79FCD1B84DEE}"/>
              </a:ext>
            </a:extLst>
          </p:cNvPr>
          <p:cNvSpPr/>
          <p:nvPr/>
        </p:nvSpPr>
        <p:spPr>
          <a:xfrm>
            <a:off x="1441076" y="421710"/>
            <a:ext cx="60673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Extensive research…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47F47A-93B0-993F-5A38-4D78E48F4DF0}"/>
              </a:ext>
            </a:extLst>
          </p:cNvPr>
          <p:cNvSpPr txBox="1"/>
          <p:nvPr/>
        </p:nvSpPr>
        <p:spPr>
          <a:xfrm>
            <a:off x="1441076" y="1667330"/>
            <a:ext cx="616733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0" u="none" strike="noStrike" dirty="0">
                <a:effectLst/>
                <a:latin typeface="Roboto" panose="02000000000000000000" pitchFamily="2" charset="0"/>
              </a:rPr>
              <a:t>ChatGPT was unhelpful…</a:t>
            </a:r>
          </a:p>
          <a:p>
            <a:endParaRPr lang="en-GB" dirty="0">
              <a:latin typeface="Roboto" panose="02000000000000000000" pitchFamily="2" charset="0"/>
            </a:endParaRPr>
          </a:p>
          <a:p>
            <a:r>
              <a:rPr lang="en-GB" dirty="0">
                <a:latin typeface="Roboto" panose="02000000000000000000" pitchFamily="2" charset="0"/>
              </a:rPr>
              <a:t>“</a:t>
            </a:r>
            <a:r>
              <a:rPr lang="en-GB" sz="1800" b="0" i="0" u="none" strike="noStrike" dirty="0">
                <a:effectLst/>
                <a:latin typeface="Roboto" panose="02000000000000000000" pitchFamily="2" charset="0"/>
              </a:rPr>
              <a:t>I don't have access to specific historical data like the UK Top 40 charts from a particular week in 1954. You may be able to find that information in historical records, archives, or through music chart databases that specialize in historical chart data.”</a:t>
            </a:r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F3F3F3-EE9E-F2E7-D367-D84EF0AEB7B7}"/>
              </a:ext>
            </a:extLst>
          </p:cNvPr>
          <p:cNvSpPr txBox="1"/>
          <p:nvPr/>
        </p:nvSpPr>
        <p:spPr>
          <a:xfrm>
            <a:off x="1405732" y="4020945"/>
            <a:ext cx="34094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… so I searched internet forums …</a:t>
            </a:r>
            <a:endParaRPr lang="en-GB" dirty="0"/>
          </a:p>
          <a:p>
            <a:endParaRPr lang="en-GB" b="1" dirty="0"/>
          </a:p>
          <a:p>
            <a:r>
              <a:rPr lang="en-GB" sz="1800" b="0" i="0" u="sng" strike="noStrike" dirty="0">
                <a:solidFill>
                  <a:srgbClr val="0097A7"/>
                </a:solidFill>
                <a:effectLst/>
                <a:latin typeface="Arial" panose="020B0604020202020204" pitchFamily="34" charset="0"/>
                <a:hlinkClick r:id="rId2"/>
              </a:rPr>
              <a:t>http://www.umdmusic.com/</a:t>
            </a:r>
            <a:endParaRPr lang="en-GB" sz="1800" b="1" i="0" u="sng" strike="noStrike" dirty="0">
              <a:solidFill>
                <a:srgbClr val="0097A7"/>
              </a:solidFill>
              <a:effectLst/>
              <a:latin typeface="Arial" panose="020B0604020202020204" pitchFamily="34" charset="0"/>
            </a:endParaRPr>
          </a:p>
          <a:p>
            <a:endParaRPr lang="en-NL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2C620C-AFD9-D2C0-71FC-D453053C0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872" y="5190670"/>
            <a:ext cx="4808637" cy="9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33379F-0389-F47A-1874-40435A1A8ADB}"/>
              </a:ext>
            </a:extLst>
          </p:cNvPr>
          <p:cNvSpPr/>
          <p:nvPr/>
        </p:nvSpPr>
        <p:spPr>
          <a:xfrm>
            <a:off x="939852" y="3702220"/>
            <a:ext cx="72642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large spreadsheet and 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ours later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7E020-65FA-6030-1A07-650ED24CE20D}"/>
              </a:ext>
            </a:extLst>
          </p:cNvPr>
          <p:cNvSpPr txBox="1"/>
          <p:nvPr/>
        </p:nvSpPr>
        <p:spPr>
          <a:xfrm>
            <a:off x="1341576" y="739302"/>
            <a:ext cx="61495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Random week from each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1952 - 2023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Top 50 UK singles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Male/Female/Mixed/No Lyrics</a:t>
            </a:r>
          </a:p>
        </p:txBody>
      </p:sp>
    </p:spTree>
    <p:extLst>
      <p:ext uri="{BB962C8B-B14F-4D97-AF65-F5344CB8AC3E}">
        <p14:creationId xmlns:p14="http://schemas.microsoft.com/office/powerpoint/2010/main" val="197611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EDC361-06CA-829F-8593-016E877CC48F}"/>
              </a:ext>
            </a:extLst>
          </p:cNvPr>
          <p:cNvSpPr txBox="1"/>
          <p:nvPr/>
        </p:nvSpPr>
        <p:spPr>
          <a:xfrm>
            <a:off x="778213" y="1459149"/>
            <a:ext cx="75906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“It’s a male…”</a:t>
            </a:r>
          </a:p>
          <a:p>
            <a:endParaRPr lang="en-GB" sz="3600" dirty="0"/>
          </a:p>
          <a:p>
            <a:r>
              <a:rPr lang="en-GB" sz="3600" dirty="0"/>
              <a:t>“Well, I’ve narrowed it down to 50%...”</a:t>
            </a:r>
            <a:endParaRPr lang="en-NL" sz="36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78FF12-2351-8E17-6B9E-A9DEB7332DCF}"/>
              </a:ext>
            </a:extLst>
          </p:cNvPr>
          <p:cNvGrpSpPr/>
          <p:nvPr/>
        </p:nvGrpSpPr>
        <p:grpSpPr>
          <a:xfrm>
            <a:off x="1274323" y="797668"/>
            <a:ext cx="6828818" cy="2957209"/>
            <a:chOff x="1274323" y="797668"/>
            <a:chExt cx="6828818" cy="295720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31BC413-91EA-0612-59C2-02C3D93F80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0238" y="797668"/>
              <a:ext cx="6488349" cy="2957209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D1AF01A-B62A-0158-80AA-72E47DD2515E}"/>
                </a:ext>
              </a:extLst>
            </p:cNvPr>
            <p:cNvCxnSpPr>
              <a:cxnSpLocks/>
            </p:cNvCxnSpPr>
            <p:nvPr/>
          </p:nvCxnSpPr>
          <p:spPr>
            <a:xfrm>
              <a:off x="1274323" y="904673"/>
              <a:ext cx="6828818" cy="2830748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221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aph of a number of people&#10;&#10;Description automatically generated">
            <a:extLst>
              <a:ext uri="{FF2B5EF4-FFF2-40B4-BE49-F238E27FC236}">
                <a16:creationId xmlns:a16="http://schemas.microsoft.com/office/drawing/2014/main" id="{3BA59773-15DF-71EA-8322-2C8CAF6A8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975358"/>
            <a:ext cx="8178799" cy="4907283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9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ie chart with a number and a number&#10;&#10;Description automatically generated">
            <a:extLst>
              <a:ext uri="{FF2B5EF4-FFF2-40B4-BE49-F238E27FC236}">
                <a16:creationId xmlns:a16="http://schemas.microsoft.com/office/drawing/2014/main" id="{E3C3BFED-6E2C-3793-5957-1DEEB449E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53" y="239054"/>
            <a:ext cx="3648028" cy="2993795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pie chart with a number of different colored circles&#10;&#10;Description automatically generated">
            <a:extLst>
              <a:ext uri="{FF2B5EF4-FFF2-40B4-BE49-F238E27FC236}">
                <a16:creationId xmlns:a16="http://schemas.microsoft.com/office/drawing/2014/main" id="{7689AE2B-841B-87D2-8CCC-A5AC2C618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34" y="3713775"/>
            <a:ext cx="3355721" cy="290517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914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A pie chart with a number of people&#10;&#10;Description automatically generated">
            <a:extLst>
              <a:ext uri="{FF2B5EF4-FFF2-40B4-BE49-F238E27FC236}">
                <a16:creationId xmlns:a16="http://schemas.microsoft.com/office/drawing/2014/main" id="{D6B0439B-A865-3FA3-EC18-6BD033F5D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468" y="3793191"/>
            <a:ext cx="3622543" cy="2825754"/>
          </a:xfrm>
          <a:prstGeom prst="rect">
            <a:avLst/>
          </a:prstGeom>
        </p:spPr>
      </p:pic>
      <p:pic>
        <p:nvPicPr>
          <p:cNvPr id="29" name="Picture 28" descr="A pie chart with a number of different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7F7978D9-BD03-F9D2-332A-3616DE6BF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34" y="311359"/>
            <a:ext cx="3439298" cy="29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8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135</TotalTime>
  <Words>273</Words>
  <Application>Microsoft Office PowerPoint</Application>
  <PresentationFormat>On-screen Show (4:3)</PresentationFormat>
  <Paragraphs>46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MS Sans Serif</vt:lpstr>
      <vt:lpstr>Roboto</vt:lpstr>
      <vt:lpstr>Office Theme</vt:lpstr>
      <vt:lpstr>Gender in the Groove:   Are Half Our Tunes Topped by Dudes?</vt:lpstr>
      <vt:lpstr>Why?</vt:lpstr>
      <vt:lpstr>https://heardledecades.com/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Problems</vt:lpstr>
      <vt:lpstr>What should the charts look like?</vt:lpstr>
      <vt:lpstr>What should the charts look like?</vt:lpstr>
      <vt:lpstr>The Future?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Gender in the Groove:   Are Half Our Tunes Topped by Dudes?</dc:title>
  <dc:creator>Hannah Gray</dc:creator>
  <cp:lastModifiedBy>Hannah Gray</cp:lastModifiedBy>
  <cp:revision>4</cp:revision>
  <cp:lastPrinted>2023-11-10T14:36:41Z</cp:lastPrinted>
  <dcterms:created xsi:type="dcterms:W3CDTF">2023-11-09T19:20:14Z</dcterms:created>
  <dcterms:modified xsi:type="dcterms:W3CDTF">2023-11-10T14:54:26Z</dcterms:modified>
</cp:coreProperties>
</file>