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6"/>
    <p:restoredTop sz="90680"/>
  </p:normalViewPr>
  <p:slideViewPr>
    <p:cSldViewPr snapToGrid="0" snapToObjects="1">
      <p:cViewPr varScale="1">
        <p:scale>
          <a:sx n="115" d="100"/>
          <a:sy n="115" d="100"/>
        </p:scale>
        <p:origin x="4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0834D-1D46-6648-8171-85125A0DDC52}" type="datetimeFigureOut">
              <a:rPr lang="pt-PT" smtClean="0"/>
              <a:t>05/11/23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B1BA8-021D-4E49-83B8-4FF7F86380E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986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8F-EFBF-FB49-B355-92E34BDB4F32}" type="datetimeFigureOut">
              <a:rPr lang="pt-PT" smtClean="0"/>
              <a:t>05/11/23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AD1-1131-F843-A3FE-536416D34EE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695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8F-EFBF-FB49-B355-92E34BDB4F32}" type="datetimeFigureOut">
              <a:rPr lang="pt-PT" smtClean="0"/>
              <a:t>05/11/23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AD1-1131-F843-A3FE-536416D34EE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348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8F-EFBF-FB49-B355-92E34BDB4F32}" type="datetimeFigureOut">
              <a:rPr lang="pt-PT" smtClean="0"/>
              <a:t>05/11/23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AD1-1131-F843-A3FE-536416D34EE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17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8F-EFBF-FB49-B355-92E34BDB4F32}" type="datetimeFigureOut">
              <a:rPr lang="pt-PT" smtClean="0"/>
              <a:t>05/11/23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AD1-1131-F843-A3FE-536416D34EE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55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8F-EFBF-FB49-B355-92E34BDB4F32}" type="datetimeFigureOut">
              <a:rPr lang="pt-PT" smtClean="0"/>
              <a:t>05/11/23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AD1-1131-F843-A3FE-536416D34EE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089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8F-EFBF-FB49-B355-92E34BDB4F32}" type="datetimeFigureOut">
              <a:rPr lang="pt-PT" smtClean="0"/>
              <a:t>05/11/23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AD1-1131-F843-A3FE-536416D34EE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822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8F-EFBF-FB49-B355-92E34BDB4F32}" type="datetimeFigureOut">
              <a:rPr lang="pt-PT" smtClean="0"/>
              <a:t>05/11/23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AD1-1131-F843-A3FE-536416D34EE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795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8F-EFBF-FB49-B355-92E34BDB4F32}" type="datetimeFigureOut">
              <a:rPr lang="pt-PT" smtClean="0"/>
              <a:t>05/11/23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AD1-1131-F843-A3FE-536416D34EE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044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8F-EFBF-FB49-B355-92E34BDB4F32}" type="datetimeFigureOut">
              <a:rPr lang="pt-PT" smtClean="0"/>
              <a:t>05/11/23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AD1-1131-F843-A3FE-536416D34EE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474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8F-EFBF-FB49-B355-92E34BDB4F32}" type="datetimeFigureOut">
              <a:rPr lang="pt-PT" smtClean="0"/>
              <a:t>05/11/23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AD1-1131-F843-A3FE-536416D34EE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71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C8F-EFBF-FB49-B355-92E34BDB4F32}" type="datetimeFigureOut">
              <a:rPr lang="pt-PT" smtClean="0"/>
              <a:t>05/11/23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1AD1-1131-F843-A3FE-536416D34EE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57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5BC8F-EFBF-FB49-B355-92E34BDB4F32}" type="datetimeFigureOut">
              <a:rPr lang="pt-PT" smtClean="0"/>
              <a:t>05/11/23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1AD1-1131-F843-A3FE-536416D34EE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951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98174"/>
          </a:xfrm>
        </p:spPr>
        <p:txBody>
          <a:bodyPr>
            <a:normAutofit/>
          </a:bodyPr>
          <a:lstStyle/>
          <a:p>
            <a:r>
              <a:rPr lang="pt-PT" sz="4400" dirty="0"/>
              <a:t>A 19th </a:t>
            </a:r>
            <a:r>
              <a:rPr lang="pt-PT" sz="4400" dirty="0" err="1"/>
              <a:t>century</a:t>
            </a:r>
            <a:r>
              <a:rPr lang="pt-PT" sz="4400" dirty="0"/>
              <a:t> </a:t>
            </a:r>
            <a:r>
              <a:rPr lang="pt-PT" sz="4400" dirty="0" err="1"/>
              <a:t>lottery</a:t>
            </a:r>
            <a:r>
              <a:rPr lang="pt-PT" sz="4400" dirty="0"/>
              <a:t> </a:t>
            </a:r>
            <a:br>
              <a:rPr lang="pt-PT" sz="4400" dirty="0"/>
            </a:br>
            <a:r>
              <a:rPr lang="pt-PT" sz="4400" dirty="0"/>
              <a:t> – </a:t>
            </a:r>
            <a:r>
              <a:rPr lang="pt-PT" sz="4400" dirty="0" err="1"/>
              <a:t>with</a:t>
            </a:r>
            <a:r>
              <a:rPr lang="pt-PT" sz="4400" dirty="0"/>
              <a:t> a deck </a:t>
            </a:r>
            <a:r>
              <a:rPr lang="pt-PT" sz="4400" dirty="0" err="1"/>
              <a:t>of</a:t>
            </a:r>
            <a:r>
              <a:rPr lang="pt-PT" sz="4400" dirty="0"/>
              <a:t> </a:t>
            </a:r>
            <a:r>
              <a:rPr lang="pt-PT" sz="4400" dirty="0" err="1"/>
              <a:t>cards</a:t>
            </a:r>
            <a:endParaRPr lang="pt-PT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79757"/>
            <a:ext cx="9144000" cy="2308108"/>
          </a:xfrm>
        </p:spPr>
        <p:txBody>
          <a:bodyPr>
            <a:normAutofit/>
          </a:bodyPr>
          <a:lstStyle/>
          <a:p>
            <a:r>
              <a:rPr lang="pt-PT" dirty="0"/>
              <a:t>Pedro Freitas </a:t>
            </a:r>
            <a:r>
              <a:rPr lang="pt-PT" dirty="0" err="1"/>
              <a:t>and</a:t>
            </a:r>
            <a:r>
              <a:rPr lang="pt-PT" dirty="0"/>
              <a:t> Jorge Nuno Silva</a:t>
            </a:r>
          </a:p>
          <a:p>
            <a:r>
              <a:rPr lang="pt-PT" dirty="0"/>
              <a:t>FCUL </a:t>
            </a:r>
            <a:r>
              <a:rPr lang="pt-PT" dirty="0" err="1"/>
              <a:t>and</a:t>
            </a:r>
            <a:r>
              <a:rPr lang="pt-PT" dirty="0"/>
              <a:t> CIUHCT</a:t>
            </a:r>
          </a:p>
          <a:p>
            <a:endParaRPr lang="pt-PT" dirty="0"/>
          </a:p>
          <a:p>
            <a:r>
              <a:rPr lang="pt-PT" dirty="0" err="1"/>
              <a:t>MathsJam</a:t>
            </a:r>
            <a:r>
              <a:rPr lang="pt-PT" dirty="0"/>
              <a:t> </a:t>
            </a:r>
            <a:r>
              <a:rPr lang="pt-PT" dirty="0" err="1"/>
              <a:t>Gathering</a:t>
            </a:r>
            <a:endParaRPr lang="pt-PT" dirty="0"/>
          </a:p>
          <a:p>
            <a:r>
              <a:rPr lang="pt-PT" dirty="0" err="1"/>
              <a:t>November</a:t>
            </a:r>
            <a:r>
              <a:rPr lang="pt-PT" dirty="0"/>
              <a:t> 11 </a:t>
            </a:r>
            <a:r>
              <a:rPr lang="pt-PT" dirty="0" err="1"/>
              <a:t>and</a:t>
            </a:r>
            <a:r>
              <a:rPr lang="pt-PT" dirty="0"/>
              <a:t> 12, 2023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D5EBB-A6A0-9524-0ABD-5025F684C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06" y="5447085"/>
            <a:ext cx="2753817" cy="741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7B84E6-E400-CFC6-A884-615DC758F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99" y="5461500"/>
            <a:ext cx="3600062" cy="712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D404C5-879C-D193-4D66-A1E358AA6FCB}"/>
              </a:ext>
            </a:extLst>
          </p:cNvPr>
          <p:cNvSpPr txBox="1"/>
          <p:nvPr/>
        </p:nvSpPr>
        <p:spPr>
          <a:xfrm>
            <a:off x="2326297" y="6271742"/>
            <a:ext cx="813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Supported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FCT, I.P. </a:t>
            </a:r>
            <a:r>
              <a:rPr lang="pt-PT" dirty="0" err="1"/>
              <a:t>through</a:t>
            </a:r>
            <a:r>
              <a:rPr lang="pt-PT" dirty="0"/>
              <a:t> </a:t>
            </a:r>
            <a:r>
              <a:rPr lang="pt-PT" dirty="0" err="1"/>
              <a:t>projects</a:t>
            </a:r>
            <a:r>
              <a:rPr lang="pt-PT" dirty="0"/>
              <a:t> </a:t>
            </a:r>
            <a:r>
              <a:rPr lang="mr-IN" dirty="0"/>
              <a:t>UIDB/00286/2020 </a:t>
            </a:r>
            <a:r>
              <a:rPr lang="pt-PT" dirty="0" err="1"/>
              <a:t>and</a:t>
            </a:r>
            <a:r>
              <a:rPr lang="mr-IN" dirty="0"/>
              <a:t> UIDP/00286/2020</a:t>
            </a:r>
            <a:endParaRPr lang="pt-P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4EDC23-8E1A-3C3C-B141-BB8530EF8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349" y="5452292"/>
            <a:ext cx="2531201" cy="73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2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CA07-EEC1-CFEC-8B89-156A9823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Francisco Giraldes Barba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8CE505-CBD3-6180-A3D7-6FBFEBB2F90B}"/>
              </a:ext>
            </a:extLst>
          </p:cNvPr>
          <p:cNvSpPr txBox="1"/>
          <p:nvPr/>
        </p:nvSpPr>
        <p:spPr>
          <a:xfrm>
            <a:off x="838200" y="1690688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Francisco Barba (</a:t>
            </a:r>
            <a:r>
              <a:rPr lang="en-GB" sz="1800" dirty="0">
                <a:effectLst/>
                <a:latin typeface="LMRoman10-Regular-Identity-H"/>
              </a:rPr>
              <a:t>June 5, 1780 - April 15, 1855)</a:t>
            </a:r>
            <a:r>
              <a:rPr lang="en-GB" dirty="0"/>
              <a:t> was a Portuguese scholar and nobleman, with a military career and a corresponding member of the Portuguese Academy of Sciences. </a:t>
            </a:r>
          </a:p>
          <a:p>
            <a:endParaRPr lang="en-GB" dirty="0"/>
          </a:p>
          <a:p>
            <a:r>
              <a:rPr lang="en-GB" dirty="0"/>
              <a:t>In 1834, he published an essay, with a lottery plan. The main novelty of the plan was that it was implemented with a deck of cards and could be played as a social recreation.</a:t>
            </a:r>
          </a:p>
          <a:p>
            <a:endParaRPr lang="en-GB" dirty="0"/>
          </a:p>
          <a:p>
            <a:r>
              <a:rPr lang="en-GB" dirty="0"/>
              <a:t>Probably inspired by Ozanam’s </a:t>
            </a:r>
            <a:r>
              <a:rPr lang="en-GB" i="1" dirty="0" err="1"/>
              <a:t>Récréations</a:t>
            </a:r>
            <a:r>
              <a:rPr lang="en-GB" i="1" dirty="0"/>
              <a:t> </a:t>
            </a:r>
            <a:r>
              <a:rPr lang="en-GB" i="1" dirty="0" err="1"/>
              <a:t>mathématiques</a:t>
            </a:r>
            <a:r>
              <a:rPr lang="en-GB" i="1" dirty="0"/>
              <a:t> </a:t>
            </a:r>
            <a:r>
              <a:rPr lang="en-GB" dirty="0"/>
              <a:t>(1770).</a:t>
            </a:r>
          </a:p>
        </p:txBody>
      </p:sp>
      <p:pic>
        <p:nvPicPr>
          <p:cNvPr id="4" name="Picture 3" descr="A room with many chairs and a ceiling&#10;&#10;Description automatically generated">
            <a:extLst>
              <a:ext uri="{FF2B5EF4-FFF2-40B4-BE49-F238E27FC236}">
                <a16:creationId xmlns:a16="http://schemas.microsoft.com/office/drawing/2014/main" id="{B478212A-CB2A-9A6A-EA9A-67B30F103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910" y="1690688"/>
            <a:ext cx="6695090" cy="430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6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CA07-EEC1-CFEC-8B89-156A9823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lottery</a:t>
            </a:r>
            <a:endParaRPr lang="pt-P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8CE505-CBD3-6180-A3D7-6FBFEBB2F90B}"/>
              </a:ext>
            </a:extLst>
          </p:cNvPr>
          <p:cNvSpPr txBox="1"/>
          <p:nvPr/>
        </p:nvSpPr>
        <p:spPr>
          <a:xfrm>
            <a:off x="838200" y="1690688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main ideas: </a:t>
            </a:r>
          </a:p>
          <a:p>
            <a:endParaRPr lang="en-GB" dirty="0"/>
          </a:p>
          <a:p>
            <a:r>
              <a:rPr lang="en-GB" dirty="0"/>
              <a:t>- Two decks are used, one for the Bank and another one to be distributed among the Players.</a:t>
            </a:r>
          </a:p>
          <a:p>
            <a:endParaRPr lang="en-GB" dirty="0"/>
          </a:p>
          <a:p>
            <a:r>
              <a:rPr lang="en-GB" dirty="0"/>
              <a:t>- A </a:t>
            </a:r>
            <a:r>
              <a:rPr lang="en-GB" i="1" dirty="0"/>
              <a:t>lottery ticket</a:t>
            </a:r>
            <a:r>
              <a:rPr lang="en-GB" dirty="0"/>
              <a:t> is a triplet of cards.</a:t>
            </a:r>
          </a:p>
          <a:p>
            <a:endParaRPr lang="en-GB" dirty="0"/>
          </a:p>
          <a:p>
            <a:r>
              <a:rPr lang="en-GB" dirty="0"/>
              <a:t>- Each Player must pay an entry for each ticket they hold.</a:t>
            </a:r>
          </a:p>
          <a:p>
            <a:endParaRPr lang="en-GB" dirty="0"/>
          </a:p>
          <a:p>
            <a:r>
              <a:rPr lang="en-GB" dirty="0"/>
              <a:t>- According to the cards drawn by the Bank, some cards will be null, some will have a small prize (equal to the value of the entry), and some will have a big prize.</a:t>
            </a:r>
          </a:p>
          <a:p>
            <a:endParaRPr lang="en-GB" dirty="0"/>
          </a:p>
          <a:p>
            <a:r>
              <a:rPr lang="en-GB" dirty="0"/>
              <a:t>- The prizes are designed to assure a 12% profit to the Bank. </a:t>
            </a:r>
          </a:p>
        </p:txBody>
      </p:sp>
    </p:spTree>
    <p:extLst>
      <p:ext uri="{BB962C8B-B14F-4D97-AF65-F5344CB8AC3E}">
        <p14:creationId xmlns:p14="http://schemas.microsoft.com/office/powerpoint/2010/main" val="117939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CA07-EEC1-CFEC-8B89-156A9823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lottery</a:t>
            </a:r>
            <a:r>
              <a:rPr lang="pt-PT" dirty="0"/>
              <a:t> </a:t>
            </a:r>
            <a:r>
              <a:rPr lang="pt-PT" dirty="0" err="1"/>
              <a:t>plan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8CE505-CBD3-6180-A3D7-6FBFEBB2F90B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051560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</a:t>
                </a:r>
                <a:r>
                  <a:rPr lang="en-GB" i="1" dirty="0"/>
                  <a:t>simple version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r>
                  <a:rPr lang="en-GB" dirty="0"/>
                  <a:t>- The Players divide a full deck among themselves. Each one pays one unit for each triplet: if a player has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cards, they must pay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choose 3 units. </a:t>
                </a:r>
              </a:p>
              <a:p>
                <a:endParaRPr lang="en-GB" dirty="0"/>
              </a:p>
              <a:p>
                <a:r>
                  <a:rPr lang="en-GB" dirty="0"/>
                  <a:t>- The Bank shuffles their deck and draws the first 6 cards: these are declared null, and any triplet that includes any of these cards has no prize. All others have, at least a </a:t>
                </a:r>
                <a:r>
                  <a:rPr lang="en-GB" i="1" dirty="0"/>
                  <a:t>small prize</a:t>
                </a:r>
                <a:r>
                  <a:rPr lang="en-GB" dirty="0"/>
                  <a:t>, equal to one unit.</a:t>
                </a:r>
              </a:p>
              <a:p>
                <a:endParaRPr lang="en-GB" dirty="0"/>
              </a:p>
              <a:p>
                <a:r>
                  <a:rPr lang="en-GB" dirty="0"/>
                  <a:t>- The last 10 cards of the Bank’s deck will determine the </a:t>
                </a:r>
                <a:r>
                  <a:rPr lang="en-GB" i="1" dirty="0"/>
                  <a:t>large prizes</a:t>
                </a:r>
                <a:r>
                  <a:rPr lang="en-GB" dirty="0"/>
                  <a:t>. Any triplet formed with these cards has a large prize, the value of the prize increasing as the cards approach the end of the deck. </a:t>
                </a:r>
              </a:p>
              <a:p>
                <a:endParaRPr lang="en-GB" dirty="0"/>
              </a:p>
              <a:p>
                <a:r>
                  <a:rPr lang="en-GB" dirty="0"/>
                  <a:t>For instance, a triplet formed with the 44</a:t>
                </a:r>
                <a:r>
                  <a:rPr lang="en-GB" baseline="30000" dirty="0"/>
                  <a:t>th </a:t>
                </a:r>
                <a:r>
                  <a:rPr lang="en-GB" dirty="0"/>
                  <a:t>, 46</a:t>
                </a:r>
                <a:r>
                  <a:rPr lang="en-GB" baseline="30000" dirty="0"/>
                  <a:t>th</a:t>
                </a:r>
                <a:r>
                  <a:rPr lang="en-GB" dirty="0"/>
                  <a:t> and 48</a:t>
                </a:r>
                <a:r>
                  <a:rPr lang="en-GB" baseline="30000" dirty="0"/>
                  <a:t>th</a:t>
                </a:r>
                <a:r>
                  <a:rPr lang="en-GB" dirty="0"/>
                  <a:t> cards will earn a prize of 20 units, whereas a triplet formed with the last three cards (50</a:t>
                </a:r>
                <a:r>
                  <a:rPr lang="en-GB" baseline="30000" dirty="0"/>
                  <a:t>th</a:t>
                </a:r>
                <a:r>
                  <a:rPr lang="en-GB" dirty="0"/>
                  <a:t>, 51</a:t>
                </a:r>
                <a:r>
                  <a:rPr lang="en-GB" baseline="30000" dirty="0"/>
                  <a:t>st</a:t>
                </a:r>
                <a:r>
                  <a:rPr lang="en-GB" dirty="0"/>
                  <a:t> and 52</a:t>
                </a:r>
                <a:r>
                  <a:rPr lang="en-GB" baseline="30000" dirty="0"/>
                  <a:t>nd</a:t>
                </a:r>
                <a:r>
                  <a:rPr lang="en-GB" dirty="0"/>
                  <a:t>) earns a prize of 538.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8CE505-CBD3-6180-A3D7-6FBFEBB2F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600" cy="3693319"/>
              </a:xfrm>
              <a:prstGeom prst="rect">
                <a:avLst/>
              </a:prstGeom>
              <a:blipFill>
                <a:blip r:embed="rId2"/>
                <a:stretch>
                  <a:fillRect l="-603" t="-342" b="-20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67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CA07-EEC1-CFEC-8B89-156A9823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example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8CE505-CBD3-6180-A3D7-6FBFEBB2F90B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0515600" cy="4155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• Your cards: A</a:t>
                </a:r>
                <a:r>
                  <a:rPr lang="en-GB" sz="1400" dirty="0"/>
                  <a:t>♣️ </a:t>
                </a:r>
                <a:r>
                  <a:rPr lang="en-GB" dirty="0"/>
                  <a:t> 3</a:t>
                </a:r>
                <a:r>
                  <a:rPr lang="en-GB" sz="1400" dirty="0"/>
                  <a:t>♣️</a:t>
                </a:r>
                <a:r>
                  <a:rPr lang="en-GB" dirty="0"/>
                  <a:t>  10</a:t>
                </a:r>
                <a:r>
                  <a:rPr lang="en-GB" sz="1400" dirty="0"/>
                  <a:t>♦️</a:t>
                </a:r>
                <a:r>
                  <a:rPr lang="en-GB" dirty="0"/>
                  <a:t>  Q</a:t>
                </a:r>
                <a:r>
                  <a:rPr lang="en-GB" sz="1400" dirty="0"/>
                  <a:t>♦️</a:t>
                </a:r>
                <a:r>
                  <a:rPr lang="en-GB" dirty="0"/>
                  <a:t>  K</a:t>
                </a:r>
                <a:r>
                  <a:rPr lang="en-GB" sz="1400" dirty="0"/>
                  <a:t>♦️</a:t>
                </a:r>
                <a:r>
                  <a:rPr lang="en-GB" sz="1600" dirty="0"/>
                  <a:t>  </a:t>
                </a:r>
                <a:r>
                  <a:rPr lang="en-GB" dirty="0"/>
                  <a:t>A</a:t>
                </a:r>
                <a:r>
                  <a:rPr lang="en-GB" sz="1400" dirty="0"/>
                  <a:t>♠</a:t>
                </a:r>
                <a:r>
                  <a:rPr lang="en-GB" dirty="0"/>
                  <a:t>  2</a:t>
                </a:r>
                <a:r>
                  <a:rPr lang="en-GB" sz="1400" dirty="0"/>
                  <a:t>♠</a:t>
                </a:r>
                <a:r>
                  <a:rPr lang="en-GB" sz="1800" dirty="0"/>
                  <a:t>  A</a:t>
                </a:r>
                <a:r>
                  <a:rPr lang="en-GB" sz="1400" dirty="0"/>
                  <a:t>♥️</a:t>
                </a:r>
                <a:r>
                  <a:rPr lang="en-GB" sz="1800" dirty="0"/>
                  <a:t>  2</a:t>
                </a:r>
                <a:r>
                  <a:rPr lang="en-GB" sz="1400" dirty="0"/>
                  <a:t>♥️</a:t>
                </a:r>
              </a:p>
              <a:p>
                <a:endParaRPr lang="en-GB" sz="1400" dirty="0"/>
              </a:p>
              <a:p>
                <a:r>
                  <a:rPr lang="en-GB" dirty="0"/>
                  <a:t>You must pay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=84</m:t>
                    </m:r>
                  </m:oMath>
                </a14:m>
                <a:r>
                  <a:rPr lang="en-GB" dirty="0"/>
                  <a:t> units (this is how many tickets = triplets you have).</a:t>
                </a:r>
              </a:p>
              <a:p>
                <a:endParaRPr lang="en-GB" sz="1400" dirty="0"/>
              </a:p>
              <a:p>
                <a:r>
                  <a:rPr lang="en-GB" dirty="0"/>
                  <a:t>• Null cards: </a:t>
                </a:r>
                <a:r>
                  <a:rPr lang="en-GB" u="sng" dirty="0"/>
                  <a:t>A</a:t>
                </a:r>
                <a:r>
                  <a:rPr lang="en-GB" sz="1400" u="sng" dirty="0"/>
                  <a:t>♣️</a:t>
                </a:r>
                <a:r>
                  <a:rPr lang="en-GB" dirty="0"/>
                  <a:t>  4</a:t>
                </a:r>
                <a:r>
                  <a:rPr lang="en-GB" sz="1400" dirty="0"/>
                  <a:t>♣️</a:t>
                </a:r>
                <a:r>
                  <a:rPr lang="en-GB" dirty="0"/>
                  <a:t>  5</a:t>
                </a:r>
                <a:r>
                  <a:rPr lang="en-GB" sz="1400" dirty="0"/>
                  <a:t>♣️</a:t>
                </a:r>
                <a:r>
                  <a:rPr lang="en-GB" dirty="0"/>
                  <a:t>  6</a:t>
                </a:r>
                <a:r>
                  <a:rPr lang="en-GB" sz="1400" dirty="0"/>
                  <a:t>♦️</a:t>
                </a:r>
                <a:r>
                  <a:rPr lang="en-GB" sz="1600" dirty="0"/>
                  <a:t>  </a:t>
                </a:r>
                <a:r>
                  <a:rPr lang="en-GB" sz="1800" dirty="0"/>
                  <a:t>K</a:t>
                </a:r>
                <a:r>
                  <a:rPr lang="en-GB" sz="1400" dirty="0"/>
                  <a:t>♠</a:t>
                </a:r>
                <a:r>
                  <a:rPr lang="en-GB" sz="1800" dirty="0"/>
                  <a:t>  Q</a:t>
                </a:r>
                <a:r>
                  <a:rPr lang="en-GB" sz="1400" dirty="0"/>
                  <a:t>♥️</a:t>
                </a:r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One of your cards is null, so you only get back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=56</m:t>
                    </m:r>
                  </m:oMath>
                </a14:m>
                <a:r>
                  <a:rPr lang="en-GB" dirty="0"/>
                  <a:t> small prizes (equal to units, you lost 28).</a:t>
                </a:r>
              </a:p>
              <a:p>
                <a:endParaRPr lang="en-GB" dirty="0"/>
              </a:p>
              <a:p>
                <a:r>
                  <a:rPr lang="en-GB" dirty="0"/>
                  <a:t>• Prize cards (from 43 to 52, in order): 10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♠</a:t>
                </a:r>
                <a:r>
                  <a:rPr lang="en-GB" sz="1400" dirty="0"/>
                  <a:t>  </a:t>
                </a:r>
                <a:r>
                  <a:rPr lang="en-GB" dirty="0"/>
                  <a:t>3</a:t>
                </a:r>
                <a:r>
                  <a:rPr lang="en-GB" sz="1400" dirty="0"/>
                  <a:t>♥️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</a:t>
                </a:r>
                <a:r>
                  <a:rPr lang="en-GB" u="sng" dirty="0"/>
                  <a:t>10</a:t>
                </a:r>
                <a:r>
                  <a:rPr lang="en-GB" sz="1400" u="sng" dirty="0"/>
                  <a:t>♦️</a:t>
                </a:r>
                <a:r>
                  <a:rPr lang="en-GB" dirty="0"/>
                  <a:t>  9</a:t>
                </a:r>
                <a:r>
                  <a:rPr lang="en-GB" sz="1400" dirty="0"/>
                  <a:t>♠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9</a:t>
                </a:r>
                <a:r>
                  <a:rPr lang="en-GB" sz="1400" dirty="0"/>
                  <a:t>♦️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3</a:t>
                </a:r>
                <a:r>
                  <a:rPr lang="en-GB" sz="1400" dirty="0"/>
                  <a:t>♦️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4</a:t>
                </a:r>
                <a:r>
                  <a:rPr lang="en-GB" sz="1400" dirty="0"/>
                  <a:t>♦️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r>
                  <a:rPr kumimoji="0" lang="en-GB" sz="1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</a:t>
                </a:r>
                <a:r>
                  <a:rPr lang="en-GB" sz="1400" u="sng" dirty="0"/>
                  <a:t>♦️</a:t>
                </a:r>
                <a:r>
                  <a:rPr lang="en-GB" sz="1800" dirty="0"/>
                  <a:t> 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GB" dirty="0"/>
                  <a:t>3</a:t>
                </a:r>
                <a:r>
                  <a:rPr lang="en-GB" sz="1400" dirty="0"/>
                  <a:t>♥️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r>
                  <a:rPr lang="en-GB" u="sng" dirty="0"/>
                  <a:t>3</a:t>
                </a:r>
                <a:r>
                  <a:rPr lang="en-GB" sz="1400" u="sng" dirty="0"/>
                  <a:t>♣️</a:t>
                </a:r>
              </a:p>
              <a:p>
                <a:endParaRPr lang="en-GB" sz="1400" u="sng" dirty="0"/>
              </a:p>
              <a:p>
                <a:r>
                  <a:rPr lang="en-GB" dirty="0"/>
                  <a:t>You have one large prize. Since the first card drawn in this triplet was the 45</a:t>
                </a:r>
                <a:r>
                  <a:rPr lang="en-GB" baseline="30000" dirty="0"/>
                  <a:t>th</a:t>
                </a:r>
                <a:r>
                  <a:rPr lang="en-GB" dirty="0"/>
                  <a:t>, you get a large prize of 30 units (this value is taken from a table). </a:t>
                </a:r>
              </a:p>
              <a:p>
                <a:endParaRPr lang="en-GB" dirty="0"/>
              </a:p>
              <a:p>
                <a:r>
                  <a:rPr lang="en-GB" dirty="0"/>
                  <a:t>In the end, you win a total prize of 2 units.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8CE505-CBD3-6180-A3D7-6FBFEBB2F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600" cy="4155497"/>
              </a:xfrm>
              <a:prstGeom prst="rect">
                <a:avLst/>
              </a:prstGeom>
              <a:blipFill>
                <a:blip r:embed="rId2"/>
                <a:stretch>
                  <a:fillRect l="-603" t="-304" b="-152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53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CA07-EEC1-CFEC-8B89-156A9823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Documents</a:t>
            </a:r>
            <a:endParaRPr lang="pt-P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8CE505-CBD3-6180-A3D7-6FBFEBB2F90B}"/>
              </a:ext>
            </a:extLst>
          </p:cNvPr>
          <p:cNvSpPr txBox="1"/>
          <p:nvPr/>
        </p:nvSpPr>
        <p:spPr>
          <a:xfrm>
            <a:off x="838200" y="1690688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this implementation, not all triplets are in play in a game, and not all prizes are given. </a:t>
            </a:r>
          </a:p>
          <a:p>
            <a:endParaRPr lang="en-GB" dirty="0"/>
          </a:p>
          <a:p>
            <a:r>
              <a:rPr lang="en-GB" dirty="0"/>
              <a:t>However, the author suggests a way of accomplishing this.</a:t>
            </a:r>
          </a:p>
          <a:p>
            <a:endParaRPr lang="en-GB" dirty="0"/>
          </a:p>
          <a:p>
            <a:r>
              <a:rPr lang="en-GB" dirty="0"/>
              <a:t>The author establishes an order in the deck and defines the </a:t>
            </a:r>
            <a:r>
              <a:rPr lang="en-GB" i="1" dirty="0"/>
              <a:t>document of a card</a:t>
            </a:r>
            <a:r>
              <a:rPr lang="en-GB" dirty="0"/>
              <a:t> as the set of all triplets formed by that card and two preceding ones. </a:t>
            </a:r>
          </a:p>
          <a:p>
            <a:endParaRPr lang="en-GB" dirty="0"/>
          </a:p>
          <a:p>
            <a:r>
              <a:rPr lang="en-GB" dirty="0"/>
              <a:t>The main feature:</a:t>
            </a:r>
          </a:p>
          <a:p>
            <a:endParaRPr lang="en-GB" dirty="0"/>
          </a:p>
          <a:p>
            <a:pPr algn="ctr"/>
            <a:r>
              <a:rPr lang="en-GB" dirty="0"/>
              <a:t>Documents are a partition of the set of triplets</a:t>
            </a:r>
          </a:p>
          <a:p>
            <a:endParaRPr lang="en-GB" dirty="0"/>
          </a:p>
          <a:p>
            <a:r>
              <a:rPr lang="en-GB" dirty="0"/>
              <a:t>In document play, each card held by a Player represents its document. </a:t>
            </a:r>
          </a:p>
          <a:p>
            <a:endParaRPr lang="en-GB" dirty="0"/>
          </a:p>
          <a:p>
            <a:r>
              <a:rPr lang="en-GB" dirty="0"/>
              <a:t>He suggests that only a half deck can be used, so that the numbers do not get too big. </a:t>
            </a:r>
          </a:p>
          <a:p>
            <a:endParaRPr lang="en-GB" dirty="0"/>
          </a:p>
          <a:p>
            <a:r>
              <a:rPr lang="en-GB"/>
              <a:t>The author has many tables to help with computations. </a:t>
            </a:r>
          </a:p>
        </p:txBody>
      </p:sp>
    </p:spTree>
    <p:extLst>
      <p:ext uri="{BB962C8B-B14F-4D97-AF65-F5344CB8AC3E}">
        <p14:creationId xmlns:p14="http://schemas.microsoft.com/office/powerpoint/2010/main" val="863296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CA07-EEC1-CFEC-8B89-156A9823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An</a:t>
            </a:r>
            <a:r>
              <a:rPr lang="pt-PT" dirty="0"/>
              <a:t> exemple </a:t>
            </a:r>
            <a:r>
              <a:rPr lang="pt-PT" dirty="0" err="1"/>
              <a:t>with</a:t>
            </a:r>
            <a:r>
              <a:rPr lang="pt-PT" dirty="0"/>
              <a:t> 26 </a:t>
            </a:r>
            <a:r>
              <a:rPr lang="pt-PT" dirty="0" err="1"/>
              <a:t>cards</a:t>
            </a:r>
            <a:endParaRPr lang="pt-P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8CE505-CBD3-6180-A3D7-6FBFEBB2F90B}"/>
              </a:ext>
            </a:extLst>
          </p:cNvPr>
          <p:cNvSpPr txBox="1"/>
          <p:nvPr/>
        </p:nvSpPr>
        <p:spPr>
          <a:xfrm>
            <a:off x="838200" y="1690688"/>
            <a:ext cx="10515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• Your cards: A</a:t>
            </a:r>
            <a:r>
              <a:rPr lang="en-GB" sz="1400" dirty="0"/>
              <a:t>♣️ </a:t>
            </a:r>
            <a:r>
              <a:rPr lang="en-GB" dirty="0"/>
              <a:t> 3</a:t>
            </a:r>
            <a:r>
              <a:rPr lang="en-GB" sz="1400" dirty="0"/>
              <a:t>♣️</a:t>
            </a:r>
            <a:r>
              <a:rPr lang="en-GB" dirty="0"/>
              <a:t>  5</a:t>
            </a:r>
            <a:r>
              <a:rPr lang="en-GB" sz="1400" dirty="0"/>
              <a:t>♣️  </a:t>
            </a:r>
            <a:r>
              <a:rPr lang="en-GB" dirty="0"/>
              <a:t>4</a:t>
            </a:r>
            <a:r>
              <a:rPr lang="en-GB" sz="1400" dirty="0"/>
              <a:t>♦️  </a:t>
            </a:r>
            <a:r>
              <a:rPr lang="en-GB" dirty="0"/>
              <a:t>6</a:t>
            </a:r>
            <a:r>
              <a:rPr lang="en-GB" sz="1400" dirty="0"/>
              <a:t>♦️</a:t>
            </a:r>
            <a:r>
              <a:rPr lang="en-GB" dirty="0"/>
              <a:t> (in order)</a:t>
            </a:r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r>
              <a:rPr lang="en-GB" dirty="0"/>
              <a:t>• Null cards: 4</a:t>
            </a:r>
            <a:r>
              <a:rPr lang="en-GB" sz="1400" dirty="0"/>
              <a:t>♣️  </a:t>
            </a:r>
            <a:r>
              <a:rPr lang="en-GB" dirty="0"/>
              <a:t>3</a:t>
            </a:r>
            <a:r>
              <a:rPr lang="en-GB" sz="1400" dirty="0"/>
              <a:t>♦️  </a:t>
            </a:r>
            <a:r>
              <a:rPr lang="en-GB" dirty="0"/>
              <a:t>4</a:t>
            </a:r>
            <a:r>
              <a:rPr lang="en-GB" sz="1400" dirty="0"/>
              <a:t>♦️</a:t>
            </a:r>
            <a:r>
              <a:rPr lang="en-GB" sz="1800" dirty="0"/>
              <a:t> Q</a:t>
            </a:r>
            <a:r>
              <a:rPr lang="en-GB" sz="1400" dirty="0"/>
              <a:t>♦️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4</a:t>
            </a:r>
            <a:r>
              <a:rPr lang="en-GB" sz="1400" dirty="0"/>
              <a:t>♦️</a:t>
            </a:r>
            <a:r>
              <a:rPr lang="en-GB" dirty="0"/>
              <a:t> generates blank tickets in the documents 4</a:t>
            </a:r>
            <a:r>
              <a:rPr lang="en-GB" sz="1400" dirty="0"/>
              <a:t>♦️</a:t>
            </a:r>
            <a:r>
              <a:rPr lang="en-GB" sz="1800" dirty="0"/>
              <a:t> (all) and </a:t>
            </a:r>
            <a:r>
              <a:rPr lang="en-GB" dirty="0"/>
              <a:t>6</a:t>
            </a:r>
            <a:r>
              <a:rPr lang="en-GB" sz="1400" dirty="0"/>
              <a:t>♦️</a:t>
            </a:r>
            <a:r>
              <a:rPr lang="en-GB" dirty="0"/>
              <a:t> (some). Same for 4</a:t>
            </a:r>
            <a:r>
              <a:rPr lang="en-GB" sz="1400" dirty="0"/>
              <a:t>♣️</a:t>
            </a:r>
            <a:r>
              <a:rPr lang="en-GB" dirty="0"/>
              <a:t> and</a:t>
            </a:r>
            <a:r>
              <a:rPr lang="en-GB" sz="1800" dirty="0"/>
              <a:t> </a:t>
            </a:r>
            <a:r>
              <a:rPr lang="en-GB" dirty="0"/>
              <a:t>3</a:t>
            </a:r>
            <a:r>
              <a:rPr lang="en-GB" sz="1400" dirty="0"/>
              <a:t>♦️</a:t>
            </a:r>
            <a:r>
              <a:rPr lang="en-GB" dirty="0"/>
              <a:t>. </a:t>
            </a:r>
          </a:p>
          <a:p>
            <a:r>
              <a:rPr lang="en-GB" dirty="0"/>
              <a:t>Total: 180 blank tickets.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• Prize cards (from 17 to 26, in the order they were drawn): 3</a:t>
            </a:r>
            <a:r>
              <a:rPr lang="en-GB" sz="1400" dirty="0"/>
              <a:t>♣️</a:t>
            </a:r>
            <a:r>
              <a:rPr lang="en-GB" sz="1800" dirty="0"/>
              <a:t>  K</a:t>
            </a:r>
            <a:r>
              <a:rPr lang="en-GB" sz="1400" dirty="0"/>
              <a:t>♣️</a:t>
            </a:r>
            <a:r>
              <a:rPr lang="en-GB" sz="1800" dirty="0"/>
              <a:t>  J</a:t>
            </a:r>
            <a:r>
              <a:rPr lang="en-GB" sz="1400" dirty="0"/>
              <a:t>♦️</a:t>
            </a:r>
            <a:r>
              <a:rPr lang="en-GB" sz="1800" dirty="0"/>
              <a:t> 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♠</a:t>
            </a:r>
            <a:r>
              <a:rPr lang="en-GB" sz="1800" dirty="0"/>
              <a:t>  2</a:t>
            </a:r>
            <a:r>
              <a:rPr lang="en-GB" sz="1400" dirty="0"/>
              <a:t>♣️</a:t>
            </a:r>
            <a:r>
              <a:rPr lang="en-GB" sz="1800" dirty="0"/>
              <a:t> 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lang="en-GB" sz="1400" dirty="0"/>
              <a:t>♦️</a:t>
            </a:r>
            <a:r>
              <a:rPr lang="en-GB" dirty="0"/>
              <a:t>  6</a:t>
            </a:r>
            <a:r>
              <a:rPr lang="en-GB" sz="1400" dirty="0"/>
              <a:t>♣️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lang="en-GB" sz="1400" dirty="0"/>
              <a:t>♦️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lang="en-GB" sz="1400" dirty="0"/>
              <a:t>♣️</a:t>
            </a:r>
            <a:r>
              <a:rPr lang="en-GB" sz="1800" dirty="0"/>
              <a:t>  A</a:t>
            </a:r>
            <a:r>
              <a:rPr lang="en-GB" sz="1400" dirty="0"/>
              <a:t>♣️</a:t>
            </a:r>
            <a:endParaRPr lang="en-GB" sz="1800" dirty="0"/>
          </a:p>
          <a:p>
            <a:endParaRPr lang="en-GB" sz="1400" u="sng" dirty="0"/>
          </a:p>
          <a:p>
            <a:r>
              <a:rPr lang="en-GB" dirty="0"/>
              <a:t>Document 6</a:t>
            </a:r>
            <a:r>
              <a:rPr lang="en-GB" sz="1400" dirty="0"/>
              <a:t>♦️</a:t>
            </a:r>
            <a:r>
              <a:rPr lang="en-GB" dirty="0"/>
              <a:t> has 21 prizes, document 5</a:t>
            </a:r>
            <a:r>
              <a:rPr lang="en-GB" sz="1400" dirty="0"/>
              <a:t>♣️</a:t>
            </a:r>
            <a:r>
              <a:rPr lang="en-GB" sz="1800" dirty="0"/>
              <a:t> has 3 prizes and document 3</a:t>
            </a:r>
            <a:r>
              <a:rPr lang="en-GB" sz="1400" dirty="0"/>
              <a:t>♣️</a:t>
            </a:r>
            <a:r>
              <a:rPr lang="en-GB" sz="1800" dirty="0"/>
              <a:t> has one prize. </a:t>
            </a:r>
            <a:endParaRPr lang="en-GB" dirty="0"/>
          </a:p>
          <a:p>
            <a:r>
              <a:rPr lang="en-GB" sz="1800" dirty="0"/>
              <a:t>Total: 328 units.</a:t>
            </a:r>
            <a:endParaRPr lang="en-GB" dirty="0"/>
          </a:p>
          <a:p>
            <a:endParaRPr lang="en-GB" dirty="0"/>
          </a:p>
          <a:p>
            <a:r>
              <a:rPr lang="en-GB" dirty="0"/>
              <a:t>In the end, you win a total prize of 328 – 180 = 148 units</a:t>
            </a:r>
          </a:p>
        </p:txBody>
      </p:sp>
    </p:spTree>
    <p:extLst>
      <p:ext uri="{BB962C8B-B14F-4D97-AF65-F5344CB8AC3E}">
        <p14:creationId xmlns:p14="http://schemas.microsoft.com/office/powerpoint/2010/main" val="150069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cover with a spiral design&#10;&#10;Description automatically generated">
            <a:extLst>
              <a:ext uri="{FF2B5EF4-FFF2-40B4-BE49-F238E27FC236}">
                <a16:creationId xmlns:a16="http://schemas.microsoft.com/office/drawing/2014/main" id="{F809AC36-36E6-A0C6-8DCC-B74539608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223" y="0"/>
            <a:ext cx="4734457" cy="6858000"/>
          </a:xfrm>
          <a:prstGeom prst="rect">
            <a:avLst/>
          </a:prstGeom>
        </p:spPr>
      </p:pic>
      <p:pic>
        <p:nvPicPr>
          <p:cNvPr id="4" name="Picture 3" descr="A close up of a book&#10;&#10;Description automatically generated">
            <a:extLst>
              <a:ext uri="{FF2B5EF4-FFF2-40B4-BE49-F238E27FC236}">
                <a16:creationId xmlns:a16="http://schemas.microsoft.com/office/drawing/2014/main" id="{E423BFF4-0F54-7523-7D71-DACA43CD5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81" y="0"/>
            <a:ext cx="5140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9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839</Words>
  <Application>Microsoft Macintosh PowerPoint</Application>
  <PresentationFormat>Widescreen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LMRoman10-Regular-Identity-H</vt:lpstr>
      <vt:lpstr>Office Theme</vt:lpstr>
      <vt:lpstr>A 19th century lottery   – with a deck of cards</vt:lpstr>
      <vt:lpstr>Francisco Giraldes Barba</vt:lpstr>
      <vt:lpstr>The lottery</vt:lpstr>
      <vt:lpstr>The lottery plan</vt:lpstr>
      <vt:lpstr>An example</vt:lpstr>
      <vt:lpstr>Documents</vt:lpstr>
      <vt:lpstr>An exemple with 26 cards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Correspondência entre Francisco Gomes Teixeira e Charles Hermite</dc:title>
  <dc:creator>Pedro Jorge Santos Freitas</dc:creator>
  <cp:lastModifiedBy>Pedro Jorge Santos Freitas</cp:lastModifiedBy>
  <cp:revision>667</cp:revision>
  <dcterms:created xsi:type="dcterms:W3CDTF">2018-05-04T09:51:29Z</dcterms:created>
  <dcterms:modified xsi:type="dcterms:W3CDTF">2023-11-05T11:37:50Z</dcterms:modified>
</cp:coreProperties>
</file>