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4" r:id="rId2"/>
    <p:sldId id="275" r:id="rId3"/>
    <p:sldId id="276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33D"/>
    <a:srgbClr val="3ABFF0"/>
    <a:srgbClr val="005EB8"/>
    <a:srgbClr val="257FA0"/>
    <a:srgbClr val="228575"/>
    <a:srgbClr val="3ADDC2"/>
    <a:srgbClr val="01033C"/>
    <a:srgbClr val="CBC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31"/>
    <p:restoredTop sz="94694"/>
  </p:normalViewPr>
  <p:slideViewPr>
    <p:cSldViewPr snapToGrid="0" snapToObjects="1">
      <p:cViewPr varScale="1">
        <p:scale>
          <a:sx n="68" d="100"/>
          <a:sy n="68" d="100"/>
        </p:scale>
        <p:origin x="4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120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78216DE-0DAE-4B4F-8BF5-3C1DFF38E8C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AAEE11-8A8D-2345-A5B5-5A817BEFB3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E3F37-1305-6040-83FA-4F78EFE7C9AA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519D2B-7F02-484A-A637-D870C95BC4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1E95F9-4E38-7E42-92F9-F04AADC15E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FF759-16BD-A946-9125-030B57C6F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3369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AB8EF-0492-F742-BEB6-D120151B5E97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69667D-0EE6-C04C-B792-411AA945C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850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>
          <a:gsLst>
            <a:gs pos="0">
              <a:srgbClr val="005EB8"/>
            </a:gs>
            <a:gs pos="50000">
              <a:srgbClr val="257FA0"/>
            </a:gs>
            <a:gs pos="100000">
              <a:srgbClr val="228575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CB6ECC8-5DEA-CD46-AF07-8E5024222F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9425" y="3647439"/>
            <a:ext cx="11341100" cy="1689735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C875982-234A-974C-BD06-26BB9BE2CDC9}"/>
              </a:ext>
            </a:extLst>
          </p:cNvPr>
          <p:cNvSpPr txBox="1">
            <a:spLocks/>
          </p:cNvSpPr>
          <p:nvPr userDrawn="1"/>
        </p:nvSpPr>
        <p:spPr>
          <a:xfrm>
            <a:off x="-863282" y="3771900"/>
            <a:ext cx="11371262" cy="2971800"/>
          </a:xfrm>
          <a:prstGeom prst="rect">
            <a:avLst/>
          </a:prstGeom>
        </p:spPr>
        <p:txBody>
          <a:bodyPr vert="horz" wrap="none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7200" b="1" spc="-150" dirty="0">
              <a:solidFill>
                <a:schemeClr val="bg1"/>
              </a:solidFill>
              <a:latin typeface="COOPERHEWITT-MEDIUM" pitchFamily="2" charset="77"/>
              <a:ea typeface="COOPERHEWITT-MEDIUM" pitchFamily="2" charset="77"/>
            </a:endParaRPr>
          </a:p>
        </p:txBody>
      </p:sp>
      <p:pic>
        <p:nvPicPr>
          <p:cNvPr id="6" name="Picture 5" descr="White university logo - London/Kent Variant">
            <a:extLst>
              <a:ext uri="{FF2B5EF4-FFF2-40B4-BE49-F238E27FC236}">
                <a16:creationId xmlns:a16="http://schemas.microsoft.com/office/drawing/2014/main" id="{F259E2FE-585D-3F47-9C46-D1FE9489E37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453649" y="5555613"/>
            <a:ext cx="2738351" cy="1302387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4627351-E0E3-1AA6-B6DB-82246D291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05" y="500062"/>
            <a:ext cx="11366182" cy="2928938"/>
          </a:xfrm>
        </p:spPr>
        <p:txBody>
          <a:bodyPr lIns="0" tIns="0" rIns="0" bIns="0" anchor="t" anchorCtr="0">
            <a:noAutofit/>
          </a:bodyPr>
          <a:lstStyle>
            <a:lvl1pPr>
              <a:defRPr sz="7200" b="1" i="0">
                <a:solidFill>
                  <a:schemeClr val="bg1"/>
                </a:solidFill>
                <a:latin typeface="Arial" panose="020B0604020202020204" pitchFamily="34" charset="0"/>
                <a:ea typeface="Cooper Hewitt Bold" pitchFamily="2" charset="77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451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rgbClr val="0103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3F51D-6C08-2046-BB3B-D7A455B763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76250"/>
            <a:ext cx="11341100" cy="2952750"/>
          </a:xfrm>
        </p:spPr>
        <p:txBody>
          <a:bodyPr lIns="0" tIns="0" rIns="0" bIns="0" anchor="t" anchorCtr="0">
            <a:noAutofit/>
          </a:bodyPr>
          <a:lstStyle>
            <a:lvl1pPr>
              <a:defRPr sz="7200" b="1" i="0">
                <a:solidFill>
                  <a:srgbClr val="3ADDC2"/>
                </a:solidFill>
                <a:latin typeface="Arial" panose="020B0604020202020204" pitchFamily="34" charset="0"/>
                <a:ea typeface="COOPERHEWITT-SEMIBOLD" pitchFamily="2" charset="77"/>
              </a:defRPr>
            </a:lvl1pPr>
          </a:lstStyle>
          <a:p>
            <a:r>
              <a:rPr lang="en-GB" dirty="0"/>
              <a:t>Click to edit </a:t>
            </a:r>
            <a:br>
              <a:rPr lang="en-GB" dirty="0"/>
            </a:br>
            <a:r>
              <a:rPr lang="en-GB" dirty="0"/>
              <a:t>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824145-B88B-434D-B2B3-E97CA1B66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5" y="3429000"/>
            <a:ext cx="5616575" cy="302418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pic>
        <p:nvPicPr>
          <p:cNvPr id="4" name="Picture 3" descr="White university logo - London/Kent Variant">
            <a:extLst>
              <a:ext uri="{FF2B5EF4-FFF2-40B4-BE49-F238E27FC236}">
                <a16:creationId xmlns:a16="http://schemas.microsoft.com/office/drawing/2014/main" id="{91A2B16E-D073-D5E0-CEB0-FD98BB7AAB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453649" y="5555613"/>
            <a:ext cx="2738351" cy="1302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804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3ABFF0">
            <a:alpha val="1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0785D-AA34-5E4C-A859-4302402E4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721" y="476250"/>
            <a:ext cx="11330803" cy="1325563"/>
          </a:xfrm>
        </p:spPr>
        <p:txBody>
          <a:bodyPr lIns="0" tIns="0" rIns="0" bIns="0" anchor="t" anchorCtr="0">
            <a:noAutofit/>
          </a:bodyPr>
          <a:lstStyle>
            <a:lvl1pPr>
              <a:defRPr b="1" i="0">
                <a:solidFill>
                  <a:srgbClr val="01033C"/>
                </a:solidFill>
                <a:latin typeface="Arial" panose="020B0604020202020204" pitchFamily="34" charset="0"/>
                <a:ea typeface="Cooper Hewitt Bold" pitchFamily="2" charset="77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3" name="Picture 2" descr="Navy university logo - London/Kent Variant">
            <a:extLst>
              <a:ext uri="{FF2B5EF4-FFF2-40B4-BE49-F238E27FC236}">
                <a16:creationId xmlns:a16="http://schemas.microsoft.com/office/drawing/2014/main" id="{E5A35A79-269F-655E-806E-BD9F8E78C5E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453649" y="5555613"/>
            <a:ext cx="2738351" cy="1302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460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ABFF0">
            <a:alpha val="1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694CDF-6606-A44E-9795-43AD9900D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500062"/>
            <a:ext cx="11340000" cy="12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612BAF-22FF-984F-B4AC-E20A151E3B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9721" y="1760062"/>
            <a:ext cx="11329703" cy="35771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B7C648-885F-F845-8E3B-9C32189BA3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9721" y="6093522"/>
            <a:ext cx="2160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 b="0" i="0">
                <a:solidFill>
                  <a:srgbClr val="CBC9CC"/>
                </a:solidFill>
                <a:latin typeface="Public Sans" pitchFamily="2" charset="77"/>
              </a:defRPr>
            </a:lvl1pPr>
          </a:lstStyle>
          <a:p>
            <a:fld id="{35B43D16-B033-6545-AA6A-6A550AEB1383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8BE97-3C46-8640-AF66-ED68FD8F01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16298" y="6093522"/>
            <a:ext cx="2520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 b="0" i="0">
                <a:solidFill>
                  <a:srgbClr val="CBC9CC"/>
                </a:solidFill>
                <a:latin typeface="Public Sans" pitchFamily="2" charset="77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495FF-3E8C-BF4C-BD9A-067CC11B0F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02875" y="6093522"/>
            <a:ext cx="2520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 b="0" i="0">
                <a:solidFill>
                  <a:srgbClr val="CBC9CC"/>
                </a:solidFill>
                <a:latin typeface="Public Sans" pitchFamily="2" charset="77"/>
              </a:defRPr>
            </a:lvl1pPr>
          </a:lstStyle>
          <a:p>
            <a:fld id="{EAD915C5-3F29-4A47-B4DF-A90724147D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44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i="0" kern="1200">
          <a:solidFill>
            <a:srgbClr val="01033C"/>
          </a:solidFill>
          <a:latin typeface="Arial" panose="020B0604020202020204" pitchFamily="34" charset="0"/>
          <a:ea typeface="COOPERHEWITT-SEMIBOLD" pitchFamily="2" charset="77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rgbClr val="0103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rgbClr val="0103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rgbClr val="0103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0103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0103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02" userDrawn="1">
          <p15:clr>
            <a:srgbClr val="F26B43"/>
          </p15:clr>
        </p15:guide>
        <p15:guide id="4" orient="horz" pos="300" userDrawn="1">
          <p15:clr>
            <a:srgbClr val="F26B43"/>
          </p15:clr>
        </p15:guide>
        <p15:guide id="5" pos="7446" userDrawn="1">
          <p15:clr>
            <a:srgbClr val="F26B43"/>
          </p15:clr>
        </p15:guide>
        <p15:guide id="6" orient="horz" pos="4065" userDrawn="1">
          <p15:clr>
            <a:srgbClr val="F26B43"/>
          </p15:clr>
        </p15:guide>
        <p15:guide id="7" pos="2003" userDrawn="1">
          <p15:clr>
            <a:srgbClr val="F26B43"/>
          </p15:clr>
        </p15:guide>
        <p15:guide id="8" pos="2661" userDrawn="1">
          <p15:clr>
            <a:srgbClr val="F26B43"/>
          </p15:clr>
        </p15:guide>
        <p15:guide id="9" orient="horz" pos="3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markfarrar.co.uk/chris-wardles-reflections-magic-square.htm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5EB8"/>
            </a:gs>
            <a:gs pos="61000">
              <a:srgbClr val="257FA0"/>
            </a:gs>
            <a:gs pos="99000">
              <a:srgbClr val="228575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D9C7A-7E6B-6F44-ABBC-2B70B61949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476250"/>
            <a:ext cx="11341100" cy="2971800"/>
          </a:xfrm>
        </p:spPr>
        <p:txBody>
          <a:bodyPr/>
          <a:lstStyle/>
          <a:p>
            <a:r>
              <a:rPr lang="en-US" dirty="0"/>
              <a:t>A cool magic square</a:t>
            </a:r>
            <a:endParaRPr lang="en-US" spc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3FA48D-65D7-CE4E-A230-6ACEC487F6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9425" y="3647439"/>
            <a:ext cx="11341100" cy="1689736"/>
          </a:xfrm>
        </p:spPr>
        <p:txBody>
          <a:bodyPr/>
          <a:lstStyle/>
          <a:p>
            <a:r>
              <a:rPr lang="en-US" sz="4400" dirty="0"/>
              <a:t>Tony Mann</a:t>
            </a:r>
          </a:p>
          <a:p>
            <a:endParaRPr lang="en-US" sz="4400" dirty="0"/>
          </a:p>
          <a:p>
            <a:r>
              <a:rPr lang="en-US" sz="4400" dirty="0"/>
              <a:t>A.Mann@gre.ac.uk</a:t>
            </a:r>
          </a:p>
        </p:txBody>
      </p:sp>
    </p:spTree>
    <p:extLst>
      <p:ext uri="{BB962C8B-B14F-4D97-AF65-F5344CB8AC3E}">
        <p14:creationId xmlns:p14="http://schemas.microsoft.com/office/powerpoint/2010/main" val="2403340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786F6-7E65-5152-A3EA-B765F72F1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721" y="476250"/>
            <a:ext cx="11330803" cy="5538051"/>
          </a:xfrm>
        </p:spPr>
        <p:txBody>
          <a:bodyPr/>
          <a:lstStyle/>
          <a:p>
            <a:r>
              <a:rPr lang="en-GB" sz="4400" dirty="0"/>
              <a:t>Chris Wardle’s Reflections Magic Square</a:t>
            </a:r>
            <a:br>
              <a:rPr lang="en-GB" sz="4400" dirty="0"/>
            </a:br>
            <a:br>
              <a:rPr lang="en-GB" sz="4400" dirty="0"/>
            </a:br>
            <a:r>
              <a:rPr lang="en-GB" sz="2800" dirty="0">
                <a:hlinkClick r:id="rId2"/>
              </a:rPr>
              <a:t>www.markfarrar.co.uk/chris-wardles-reflections-magic-square.htm</a:t>
            </a:r>
            <a:br>
              <a:rPr lang="en-GB" sz="2800" dirty="0"/>
            </a:br>
            <a:br>
              <a:rPr lang="en-GB" sz="2800" dirty="0"/>
            </a:br>
            <a:br>
              <a:rPr lang="en-GB" sz="2800" dirty="0"/>
            </a:br>
            <a:br>
              <a:rPr lang="en-GB" sz="2800" dirty="0"/>
            </a:br>
            <a:br>
              <a:rPr lang="en-GB" sz="2800" dirty="0"/>
            </a:br>
            <a:br>
              <a:rPr lang="en-GB" sz="2800" dirty="0"/>
            </a:br>
            <a:br>
              <a:rPr lang="en-GB" sz="2800" dirty="0"/>
            </a:br>
            <a:br>
              <a:rPr lang="en-GB" sz="2800" dirty="0"/>
            </a:br>
            <a:br>
              <a:rPr lang="en-GB" sz="2800" dirty="0"/>
            </a:br>
            <a:br>
              <a:rPr lang="en-GB" sz="2800" dirty="0"/>
            </a:br>
            <a:br>
              <a:rPr lang="en-GB" sz="2800" dirty="0"/>
            </a:br>
            <a:r>
              <a:rPr lang="en-GB" sz="2800" dirty="0"/>
              <a:t>Thanks also to Grand Illusions grand-illusions.com</a:t>
            </a:r>
            <a:endParaRPr lang="en-GB" sz="4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3D12F2-8FEC-5A50-D257-9C3239F5BB6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641" t="4807" r="7469" b="3643"/>
          <a:stretch/>
        </p:blipFill>
        <p:spPr>
          <a:xfrm>
            <a:off x="4465163" y="2300140"/>
            <a:ext cx="3261674" cy="3337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889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9E8F1-F855-92DE-D4FF-D8C3A1AF8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dirty="0"/>
              <a:t>Four magic squares </a:t>
            </a:r>
            <a:r>
              <a:rPr lang="en-GB" sz="4800"/>
              <a:t>with row sum </a:t>
            </a:r>
            <a:r>
              <a:rPr lang="en-GB" sz="4800" dirty="0"/>
              <a:t>176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684E11-1FEA-1A4A-A7AC-D7A263DF81A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641" t="4807" r="7469" b="3643"/>
          <a:stretch/>
        </p:blipFill>
        <p:spPr>
          <a:xfrm>
            <a:off x="1175208" y="1801813"/>
            <a:ext cx="2119167" cy="216816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084D06F-6FEF-D73A-0336-B3202030407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641" t="4807" r="7469" b="3643"/>
          <a:stretch/>
        </p:blipFill>
        <p:spPr>
          <a:xfrm rot="10800000">
            <a:off x="1175207" y="4329767"/>
            <a:ext cx="2119167" cy="21681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2120E22-2698-9954-ACB1-E4D403C9E33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397" t="4406" r="3757" b="4406"/>
          <a:stretch/>
        </p:blipFill>
        <p:spPr>
          <a:xfrm>
            <a:off x="3954894" y="1843261"/>
            <a:ext cx="2119167" cy="212671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6AC26B9-6EA8-3AF9-030B-13E947FB33D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397" t="4406" r="3757" b="4406"/>
          <a:stretch/>
        </p:blipFill>
        <p:spPr>
          <a:xfrm rot="10800000">
            <a:off x="3954893" y="4329767"/>
            <a:ext cx="2119167" cy="2126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544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D1808-A406-D841-A73E-811743365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3500438"/>
            <a:ext cx="8533946" cy="2952750"/>
          </a:xfrm>
        </p:spPr>
        <p:txBody>
          <a:bodyPr/>
          <a:lstStyle/>
          <a:p>
            <a:r>
              <a:rPr lang="en-US" dirty="0"/>
              <a:t>Thankyou.</a:t>
            </a:r>
          </a:p>
        </p:txBody>
      </p:sp>
    </p:spTree>
    <p:extLst>
      <p:ext uri="{BB962C8B-B14F-4D97-AF65-F5344CB8AC3E}">
        <p14:creationId xmlns:p14="http://schemas.microsoft.com/office/powerpoint/2010/main" val="1840710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</TotalTime>
  <Words>61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COOPERHEWITT-MEDIUM</vt:lpstr>
      <vt:lpstr>Public Sans</vt:lpstr>
      <vt:lpstr>Office Theme</vt:lpstr>
      <vt:lpstr>A cool magic square</vt:lpstr>
      <vt:lpstr>Chris Wardle’s Reflections Magic Square  www.markfarrar.co.uk/chris-wardles-reflections-magic-square.htm           Thanks also to Grand Illusions grand-illusions.com</vt:lpstr>
      <vt:lpstr>Four magic squares with row sum 176</vt:lpstr>
      <vt:lpstr>Thankyou.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 identity guidelines</dc:title>
  <dc:creator>Andrew Shreeve</dc:creator>
  <cp:lastModifiedBy>Tony Mann</cp:lastModifiedBy>
  <cp:revision>24</cp:revision>
  <dcterms:created xsi:type="dcterms:W3CDTF">2022-03-14T13:44:34Z</dcterms:created>
  <dcterms:modified xsi:type="dcterms:W3CDTF">2023-11-03T16:25:14Z</dcterms:modified>
</cp:coreProperties>
</file>