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8" r:id="rId2"/>
    <p:sldId id="259" r:id="rId3"/>
    <p:sldId id="266" r:id="rId4"/>
    <p:sldId id="267" r:id="rId5"/>
    <p:sldId id="260" r:id="rId6"/>
    <p:sldId id="261" r:id="rId7"/>
    <p:sldId id="262" r:id="rId8"/>
    <p:sldId id="274" r:id="rId9"/>
  </p:sldIdLst>
  <p:sldSz cx="12192000" cy="6858000"/>
  <p:notesSz cx="6858000" cy="9144000"/>
  <p:embeddedFontLst>
    <p:embeddedFont>
      <p:font typeface="Cambria Math" panose="02040503050406030204" pitchFamily="18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C1FB"/>
    <a:srgbClr val="037CA3"/>
    <a:srgbClr val="50BF34"/>
    <a:srgbClr val="FFFFFF"/>
    <a:srgbClr val="156082"/>
    <a:srgbClr val="ECE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8644" autoAdjust="0"/>
  </p:normalViewPr>
  <p:slideViewPr>
    <p:cSldViewPr snapToGrid="0">
      <p:cViewPr>
        <p:scale>
          <a:sx n="50" d="100"/>
          <a:sy n="50" d="100"/>
        </p:scale>
        <p:origin x="2832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1F552-C652-474C-A553-B2EA65DC9F15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3A939-6D0D-4D51-9214-8DCD1A10F4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01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So, a </a:t>
            </a:r>
            <a:r>
              <a:rPr lang="de-DE" dirty="0" err="1"/>
              <a:t>while</a:t>
            </a:r>
            <a:r>
              <a:rPr lang="de-DE" dirty="0"/>
              <a:t> </a:t>
            </a:r>
            <a:r>
              <a:rPr lang="de-DE" dirty="0" err="1"/>
              <a:t>ago</a:t>
            </a:r>
            <a:r>
              <a:rPr lang="de-DE" dirty="0"/>
              <a:t> I was </a:t>
            </a:r>
            <a:r>
              <a:rPr lang="de-DE" dirty="0" err="1"/>
              <a:t>riding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unicycle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nearby</a:t>
            </a:r>
            <a:r>
              <a:rPr lang="de-DE" dirty="0"/>
              <a:t> </a:t>
            </a:r>
            <a:r>
              <a:rPr lang="de-DE" dirty="0" err="1"/>
              <a:t>lake</a:t>
            </a:r>
            <a:r>
              <a:rPr lang="de-DE" dirty="0"/>
              <a:t>. </a:t>
            </a:r>
            <a:r>
              <a:rPr lang="de-DE" dirty="0" err="1"/>
              <a:t>There</a:t>
            </a:r>
            <a:r>
              <a:rPr lang="de-DE" dirty="0"/>
              <a:t> was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bad</a:t>
            </a:r>
            <a:r>
              <a:rPr lang="de-DE" dirty="0"/>
              <a:t>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involved</a:t>
            </a:r>
            <a:r>
              <a:rPr lang="de-DE" dirty="0"/>
              <a:t>, and I </a:t>
            </a:r>
            <a:r>
              <a:rPr lang="de-DE" dirty="0" err="1"/>
              <a:t>found</a:t>
            </a:r>
            <a:r>
              <a:rPr lang="de-DE" dirty="0"/>
              <a:t> </a:t>
            </a:r>
            <a:r>
              <a:rPr lang="de-DE" dirty="0" err="1"/>
              <a:t>myself</a:t>
            </a:r>
            <a:r>
              <a:rPr lang="de-DE" dirty="0"/>
              <a:t> on a </a:t>
            </a:r>
            <a:r>
              <a:rPr lang="de-DE" dirty="0" err="1"/>
              <a:t>road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bike </a:t>
            </a:r>
            <a:r>
              <a:rPr lang="de-DE" dirty="0" err="1"/>
              <a:t>paths</a:t>
            </a:r>
            <a:r>
              <a:rPr lang="de-DE" dirty="0"/>
              <a:t> in </a:t>
            </a:r>
            <a:r>
              <a:rPr lang="de-DE" dirty="0" err="1"/>
              <a:t>sight</a:t>
            </a:r>
            <a:r>
              <a:rPr lang="de-DE" dirty="0"/>
              <a:t>. And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got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 </a:t>
            </a:r>
            <a:r>
              <a:rPr lang="de-DE" dirty="0" err="1"/>
              <a:t>thinking</a:t>
            </a:r>
            <a:r>
              <a:rPr lang="de-DE" dirty="0"/>
              <a:t> I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probably</a:t>
            </a:r>
            <a:r>
              <a:rPr lang="de-DE" dirty="0"/>
              <a:t> do </a:t>
            </a:r>
            <a:r>
              <a:rPr lang="de-DE" dirty="0" err="1"/>
              <a:t>something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visibility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thing</a:t>
            </a:r>
            <a:r>
              <a:rPr lang="de-DE" dirty="0"/>
              <a:t>.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tiny</a:t>
            </a:r>
            <a:r>
              <a:rPr lang="de-DE" dirty="0"/>
              <a:t> </a:t>
            </a:r>
            <a:r>
              <a:rPr lang="de-DE" dirty="0" err="1"/>
              <a:t>reflectors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pedals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keep</a:t>
            </a:r>
            <a:r>
              <a:rPr lang="de-DE" dirty="0"/>
              <a:t> </a:t>
            </a:r>
            <a:r>
              <a:rPr lang="de-DE" dirty="0" err="1"/>
              <a:t>falling</a:t>
            </a:r>
            <a:r>
              <a:rPr lang="de-DE" dirty="0"/>
              <a:t> off, but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? Nothing. </a:t>
            </a:r>
          </a:p>
          <a:p>
            <a:endParaRPr lang="de-DE" dirty="0"/>
          </a:p>
          <a:p>
            <a:r>
              <a:rPr lang="de-DE" dirty="0"/>
              <a:t>I </a:t>
            </a:r>
            <a:r>
              <a:rPr lang="de-DE" dirty="0" err="1"/>
              <a:t>did</a:t>
            </a:r>
            <a:r>
              <a:rPr lang="de-DE" dirty="0"/>
              <a:t> not </a:t>
            </a:r>
            <a:r>
              <a:rPr lang="de-DE" dirty="0" err="1"/>
              <a:t>really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I </a:t>
            </a:r>
            <a:r>
              <a:rPr lang="de-DE" dirty="0" err="1"/>
              <a:t>wanted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until</a:t>
            </a:r>
            <a:r>
              <a:rPr lang="de-DE" dirty="0"/>
              <a:t> I </a:t>
            </a:r>
            <a:r>
              <a:rPr lang="de-DE" dirty="0" err="1"/>
              <a:t>stumbled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old</a:t>
            </a:r>
            <a:r>
              <a:rPr lang="de-DE" dirty="0"/>
              <a:t> </a:t>
            </a:r>
            <a:r>
              <a:rPr lang="de-DE" dirty="0" err="1"/>
              <a:t>unicycle</a:t>
            </a:r>
            <a:r>
              <a:rPr lang="de-DE" dirty="0"/>
              <a:t>. And I </a:t>
            </a:r>
            <a:r>
              <a:rPr lang="de-DE" dirty="0" err="1"/>
              <a:t>remembered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child</a:t>
            </a:r>
            <a:r>
              <a:rPr lang="de-DE" dirty="0"/>
              <a:t> I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crepe</a:t>
            </a:r>
            <a:r>
              <a:rPr lang="de-DE" dirty="0"/>
              <a:t>-paper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decorate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wheel</a:t>
            </a:r>
            <a:r>
              <a:rPr lang="de-DE" dirty="0"/>
              <a:t>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3A939-6D0D-4D51-9214-8DCD1A10F4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1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I </a:t>
            </a:r>
            <a:r>
              <a:rPr lang="de-DE" dirty="0" err="1"/>
              <a:t>hunted</a:t>
            </a:r>
            <a:r>
              <a:rPr lang="de-DE" dirty="0"/>
              <a:t> down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old</a:t>
            </a:r>
            <a:r>
              <a:rPr lang="de-DE" dirty="0"/>
              <a:t> </a:t>
            </a:r>
            <a:r>
              <a:rPr lang="de-DE" dirty="0" err="1"/>
              <a:t>photos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 and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unicycle</a:t>
            </a:r>
            <a:r>
              <a:rPr lang="de-DE" dirty="0"/>
              <a:t>, back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I was </a:t>
            </a:r>
            <a:r>
              <a:rPr lang="de-DE" dirty="0" err="1"/>
              <a:t>eleven</a:t>
            </a:r>
            <a:r>
              <a:rPr lang="de-DE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As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, I </a:t>
            </a:r>
            <a:r>
              <a:rPr lang="de-DE" dirty="0" err="1"/>
              <a:t>threaded</a:t>
            </a:r>
            <a:r>
              <a:rPr lang="de-DE" dirty="0"/>
              <a:t> </a:t>
            </a:r>
            <a:r>
              <a:rPr lang="de-DE" dirty="0" err="1"/>
              <a:t>strips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crepe</a:t>
            </a:r>
            <a:r>
              <a:rPr lang="de-DE" dirty="0"/>
              <a:t> </a:t>
            </a:r>
            <a:r>
              <a:rPr lang="de-DE" dirty="0" err="1"/>
              <a:t>paper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spokes</a:t>
            </a:r>
            <a:r>
              <a:rPr lang="de-DE" dirty="0"/>
              <a:t> in </a:t>
            </a:r>
            <a:r>
              <a:rPr lang="de-DE" dirty="0" err="1"/>
              <a:t>whatever</a:t>
            </a:r>
            <a:r>
              <a:rPr lang="de-DE" dirty="0"/>
              <a:t> </a:t>
            </a:r>
            <a:r>
              <a:rPr lang="de-DE" dirty="0" err="1"/>
              <a:t>pattern</a:t>
            </a:r>
            <a:r>
              <a:rPr lang="de-DE" dirty="0"/>
              <a:t> I </a:t>
            </a:r>
            <a:r>
              <a:rPr lang="de-DE" dirty="0" err="1"/>
              <a:t>felt</a:t>
            </a:r>
            <a:r>
              <a:rPr lang="de-DE" dirty="0"/>
              <a:t> like at </a:t>
            </a:r>
            <a:r>
              <a:rPr lang="de-DE" dirty="0" err="1"/>
              <a:t>the</a:t>
            </a:r>
            <a:r>
              <a:rPr lang="de-DE" dirty="0"/>
              <a:t> 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Surely that also works with things other than crepe paper, right? Like … reflective rope!?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So, I started planning…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3A939-6D0D-4D51-9214-8DCD1A10F4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45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did want some sort of pattern [ANIMATE].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 of course, a unicycle is, essentially, a circle [delete saddle post], so the first pattern that comes to mind is of course the digits of a circle constant. But do I use pi or tau?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whole point of this was to maximize visibility, so of course I needed to choose the circle constant giving me the larger amount of reflective rope. </a:t>
            </a:r>
            <a:br>
              <a:rPr lang="en-US" dirty="0"/>
            </a:br>
            <a:r>
              <a:rPr lang="en-US" dirty="0"/>
              <a:t>Could I have just chosen some random rope, calculated the area of the stripes for both tau- and pi-based patterns, and called it a day? Yes!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Did I do that? Of course not!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3A939-6D0D-4D51-9214-8DCD1A10F4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29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Because why make a simple calculation, if you can also write some python code?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So, I wrote a function that calculates the stripes and areas of each color, which gave me some preview pictures like these. [ANIMATE]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Now, I could have just tested some parameters and made a choice. Again, I did not.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Instead, I looked at all possible stripe widths, and how large the area of the dominant color would be, for both pi (in red) and tau (in blue).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Of course, both numbers are effectively random, so neither of them is inherently better and who wins kind of alternates.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But there are some local maxima that look useful.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The one on the left here [ANIMATE]: Even if it wasn’t my worst option, that one’s just to fiddly. [ANIMATE]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The two one the right [ANIMATE] would be best if we look at the area, but I was kind of worried that that thick of a rope just would not work very well. So not those either.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That leaves these two here: [ANIMATE]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One with the pattern of pi, one with the pattern of tau.  Both of them give me practically the same area. Seems like </a:t>
            </a:r>
            <a:r>
              <a:rPr lang="en-US" dirty="0" err="1"/>
              <a:t>maths</a:t>
            </a:r>
            <a:r>
              <a:rPr lang="en-US" dirty="0"/>
              <a:t> really does not want to make my decoration-decisions for me!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So, I did the thing I especially did NOT plan to do at the start: I decided for the one I thought gave me the prettier pattern… [ANIMATE]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3A939-6D0D-4D51-9214-8DCD1A10F4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73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final </a:t>
            </a:r>
            <a:r>
              <a:rPr lang="de-DE" dirty="0" err="1"/>
              <a:t>result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looks</a:t>
            </a:r>
            <a:r>
              <a:rPr lang="de-DE" dirty="0"/>
              <a:t> like </a:t>
            </a:r>
            <a:r>
              <a:rPr lang="de-DE" dirty="0" err="1"/>
              <a:t>this</a:t>
            </a:r>
            <a:r>
              <a:rPr lang="de-DE" dirty="0"/>
              <a:t>: Oh,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can‘t</a:t>
            </a:r>
            <a:r>
              <a:rPr lang="de-DE" dirty="0"/>
              <a:t> </a:t>
            </a:r>
            <a:r>
              <a:rPr lang="de-DE" dirty="0" err="1"/>
              <a:t>really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reflecting</a:t>
            </a:r>
            <a:r>
              <a:rPr lang="de-DE" dirty="0"/>
              <a:t>? Wait, </a:t>
            </a:r>
            <a:r>
              <a:rPr lang="de-DE" dirty="0" err="1"/>
              <a:t>let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 turn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flash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camera</a:t>
            </a:r>
            <a:r>
              <a:rPr lang="de-DE" dirty="0"/>
              <a:t>!</a:t>
            </a:r>
          </a:p>
          <a:p>
            <a:r>
              <a:rPr lang="de-DE" dirty="0" err="1"/>
              <a:t>Now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paying</a:t>
            </a:r>
            <a:r>
              <a:rPr lang="de-DE" dirty="0"/>
              <a:t> VERY </a:t>
            </a:r>
            <a:r>
              <a:rPr lang="de-DE" dirty="0" err="1"/>
              <a:t>close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notice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solution</a:t>
            </a:r>
            <a:r>
              <a:rPr lang="de-DE" dirty="0"/>
              <a:t> I </a:t>
            </a:r>
            <a:r>
              <a:rPr lang="de-DE" dirty="0" err="1"/>
              <a:t>had</a:t>
            </a:r>
            <a:r>
              <a:rPr lang="de-DE" dirty="0"/>
              <a:t> </a:t>
            </a:r>
            <a:r>
              <a:rPr lang="de-DE" dirty="0" err="1"/>
              <a:t>calculated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looked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like </a:t>
            </a:r>
            <a:r>
              <a:rPr lang="de-DE" dirty="0" err="1"/>
              <a:t>this</a:t>
            </a:r>
            <a:r>
              <a:rPr lang="de-DE" dirty="0"/>
              <a:t> [ANIMATE PREVIEW PIC]. </a:t>
            </a:r>
          </a:p>
          <a:p>
            <a:r>
              <a:rPr lang="de-DE" dirty="0"/>
              <a:t>Turns out </a:t>
            </a:r>
            <a:r>
              <a:rPr lang="de-DE" dirty="0" err="1"/>
              <a:t>when</a:t>
            </a:r>
            <a:r>
              <a:rPr lang="de-DE" dirty="0"/>
              <a:t> I was just </a:t>
            </a:r>
            <a:r>
              <a:rPr lang="de-DE" dirty="0" err="1"/>
              <a:t>almost</a:t>
            </a:r>
            <a:r>
              <a:rPr lang="de-DE" dirty="0"/>
              <a:t> </a:t>
            </a:r>
            <a:r>
              <a:rPr lang="de-DE" dirty="0" err="1"/>
              <a:t>finished</a:t>
            </a:r>
            <a:r>
              <a:rPr lang="de-DE" dirty="0"/>
              <a:t> </a:t>
            </a:r>
            <a:r>
              <a:rPr lang="de-DE" dirty="0" err="1"/>
              <a:t>threading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rope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, I </a:t>
            </a:r>
            <a:r>
              <a:rPr lang="de-DE" dirty="0" err="1"/>
              <a:t>noticed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useful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still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valve</a:t>
            </a:r>
            <a:r>
              <a:rPr lang="de-DE" dirty="0"/>
              <a:t>…? So I </a:t>
            </a:r>
            <a:r>
              <a:rPr lang="de-DE" dirty="0" err="1"/>
              <a:t>had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stop</a:t>
            </a:r>
            <a:r>
              <a:rPr lang="de-DE" dirty="0"/>
              <a:t> a </a:t>
            </a:r>
            <a:r>
              <a:rPr lang="de-DE" dirty="0" err="1"/>
              <a:t>bit</a:t>
            </a:r>
            <a:r>
              <a:rPr lang="de-DE" dirty="0"/>
              <a:t> </a:t>
            </a:r>
            <a:r>
              <a:rPr lang="de-DE" dirty="0" err="1"/>
              <a:t>prematurely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3A939-6D0D-4D51-9214-8DCD1A10F4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61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And, just </a:t>
            </a:r>
            <a:r>
              <a:rPr lang="de-DE" dirty="0" err="1"/>
              <a:t>before</a:t>
            </a:r>
            <a:r>
              <a:rPr lang="de-DE" dirty="0"/>
              <a:t> I end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: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freshly</a:t>
            </a:r>
            <a:r>
              <a:rPr lang="de-DE" dirty="0"/>
              <a:t> </a:t>
            </a:r>
            <a:r>
              <a:rPr lang="de-DE" dirty="0" err="1"/>
              <a:t>decorated</a:t>
            </a:r>
            <a:r>
              <a:rPr lang="de-DE" dirty="0"/>
              <a:t> </a:t>
            </a:r>
            <a:r>
              <a:rPr lang="de-DE" dirty="0" err="1"/>
              <a:t>unicycle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an </a:t>
            </a:r>
            <a:r>
              <a:rPr lang="de-DE" dirty="0" err="1"/>
              <a:t>appropriate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tour. </a:t>
            </a:r>
          </a:p>
          <a:p>
            <a:r>
              <a:rPr lang="de-DE" dirty="0"/>
              <a:t>So I rode </a:t>
            </a:r>
            <a:r>
              <a:rPr lang="de-DE" dirty="0" err="1"/>
              <a:t>it</a:t>
            </a:r>
            <a:r>
              <a:rPr lang="de-DE" dirty="0"/>
              <a:t> in a </a:t>
            </a:r>
            <a:r>
              <a:rPr lang="de-DE" dirty="0" err="1"/>
              <a:t>little</a:t>
            </a:r>
            <a:r>
              <a:rPr lang="de-DE" dirty="0"/>
              <a:t> </a:t>
            </a:r>
            <a:r>
              <a:rPr lang="de-DE" dirty="0" err="1"/>
              <a:t>circle</a:t>
            </a:r>
            <a:r>
              <a:rPr lang="de-DE" dirty="0"/>
              <a:t> –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close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circle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streets</a:t>
            </a:r>
            <a:r>
              <a:rPr lang="de-DE" dirty="0"/>
              <a:t> </a:t>
            </a:r>
            <a:r>
              <a:rPr lang="de-DE" dirty="0" err="1"/>
              <a:t>allowed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– </a:t>
            </a:r>
            <a:r>
              <a:rPr lang="de-DE" dirty="0" err="1"/>
              <a:t>over</a:t>
            </a:r>
            <a:r>
              <a:rPr lang="de-DE" dirty="0"/>
              <a:t> a </a:t>
            </a:r>
            <a:r>
              <a:rPr lang="de-DE" dirty="0" err="1"/>
              <a:t>distance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6.28 </a:t>
            </a:r>
            <a:r>
              <a:rPr lang="de-DE" dirty="0" err="1"/>
              <a:t>kilometers</a:t>
            </a:r>
            <a:r>
              <a:rPr lang="de-DE" dirty="0"/>
              <a:t>, and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 on </a:t>
            </a:r>
            <a:r>
              <a:rPr lang="de-DE" dirty="0" err="1"/>
              <a:t>june</a:t>
            </a:r>
            <a:r>
              <a:rPr lang="de-DE" dirty="0"/>
              <a:t> 28th, just so tau </a:t>
            </a:r>
            <a:r>
              <a:rPr lang="de-DE" dirty="0" err="1"/>
              <a:t>isn‘t</a:t>
            </a:r>
            <a:r>
              <a:rPr lang="de-DE" dirty="0"/>
              <a:t> </a:t>
            </a:r>
            <a:r>
              <a:rPr lang="de-DE" dirty="0" err="1"/>
              <a:t>too</a:t>
            </a:r>
            <a:r>
              <a:rPr lang="de-DE" dirty="0"/>
              <a:t> </a:t>
            </a:r>
            <a:r>
              <a:rPr lang="de-DE" dirty="0" err="1"/>
              <a:t>sad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 </a:t>
            </a:r>
            <a:r>
              <a:rPr lang="de-DE" dirty="0" err="1"/>
              <a:t>choosing</a:t>
            </a:r>
            <a:r>
              <a:rPr lang="de-DE" dirty="0"/>
              <a:t> </a:t>
            </a:r>
            <a:r>
              <a:rPr lang="de-DE" dirty="0" err="1"/>
              <a:t>pi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end.</a:t>
            </a:r>
          </a:p>
          <a:p>
            <a:endParaRPr lang="de-DE" dirty="0"/>
          </a:p>
          <a:p>
            <a:r>
              <a:rPr lang="de-DE" dirty="0"/>
              <a:t>And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middle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circle</a:t>
            </a:r>
            <a:r>
              <a:rPr lang="de-DE" dirty="0"/>
              <a:t>? </a:t>
            </a:r>
            <a:r>
              <a:rPr lang="de-DE" dirty="0" err="1"/>
              <a:t>There‘s</a:t>
            </a:r>
            <a:r>
              <a:rPr lang="de-DE" dirty="0"/>
              <a:t> a </a:t>
            </a:r>
            <a:r>
              <a:rPr lang="de-DE" dirty="0" err="1"/>
              <a:t>photo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! On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unicycle</a:t>
            </a:r>
            <a:r>
              <a:rPr lang="de-DE" dirty="0"/>
              <a:t>! In front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spherical</a:t>
            </a:r>
            <a:r>
              <a:rPr lang="de-DE" dirty="0"/>
              <a:t> </a:t>
            </a:r>
            <a:r>
              <a:rPr lang="de-DE" dirty="0" err="1"/>
              <a:t>building</a:t>
            </a:r>
            <a:r>
              <a:rPr lang="de-DE" dirty="0"/>
              <a:t> I </a:t>
            </a:r>
            <a:r>
              <a:rPr lang="de-DE" dirty="0" err="1"/>
              <a:t>could</a:t>
            </a:r>
            <a:r>
              <a:rPr lang="de-DE" dirty="0"/>
              <a:t> find!</a:t>
            </a:r>
          </a:p>
          <a:p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happens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a </a:t>
            </a:r>
            <a:r>
              <a:rPr lang="de-DE" dirty="0" err="1"/>
              <a:t>planetarium</a:t>
            </a:r>
            <a:r>
              <a:rPr lang="de-DE" dirty="0"/>
              <a:t>. So </a:t>
            </a:r>
            <a:r>
              <a:rPr lang="de-DE" dirty="0" err="1"/>
              <a:t>maybe</a:t>
            </a:r>
            <a:r>
              <a:rPr lang="de-DE" dirty="0"/>
              <a:t> </a:t>
            </a:r>
            <a:r>
              <a:rPr lang="de-DE" dirty="0" err="1"/>
              <a:t>everything</a:t>
            </a:r>
            <a:r>
              <a:rPr lang="de-DE" dirty="0"/>
              <a:t> I </a:t>
            </a:r>
            <a:r>
              <a:rPr lang="de-DE" dirty="0" err="1"/>
              <a:t>did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was </a:t>
            </a:r>
            <a:r>
              <a:rPr lang="de-DE" dirty="0" err="1"/>
              <a:t>completely</a:t>
            </a:r>
            <a:r>
              <a:rPr lang="de-DE" dirty="0"/>
              <a:t> in </a:t>
            </a:r>
            <a:r>
              <a:rPr lang="de-DE" dirty="0" err="1"/>
              <a:t>vain</a:t>
            </a:r>
            <a:r>
              <a:rPr lang="de-DE" dirty="0"/>
              <a:t> and </a:t>
            </a:r>
            <a:r>
              <a:rPr lang="de-DE" dirty="0" err="1"/>
              <a:t>pi</a:t>
            </a:r>
            <a:r>
              <a:rPr lang="de-DE" dirty="0"/>
              <a:t> was 10 all </a:t>
            </a:r>
            <a:r>
              <a:rPr lang="de-DE" dirty="0" err="1"/>
              <a:t>along</a:t>
            </a:r>
            <a:r>
              <a:rPr lang="de-DE" dirty="0"/>
              <a:t>!?</a:t>
            </a:r>
          </a:p>
          <a:p>
            <a:endParaRPr lang="de-DE" dirty="0"/>
          </a:p>
          <a:p>
            <a:endParaRPr lang="de-DE" dirty="0"/>
          </a:p>
          <a:p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3A939-6D0D-4D51-9214-8DCD1A10F4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12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Anyways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ever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decorate</a:t>
            </a:r>
            <a:r>
              <a:rPr lang="de-DE" dirty="0"/>
              <a:t> </a:t>
            </a:r>
            <a:r>
              <a:rPr lang="de-DE" dirty="0" err="1"/>
              <a:t>things</a:t>
            </a:r>
            <a:r>
              <a:rPr lang="de-DE" dirty="0"/>
              <a:t> in </a:t>
            </a:r>
            <a:r>
              <a:rPr lang="de-DE" dirty="0" err="1"/>
              <a:t>circular</a:t>
            </a:r>
            <a:r>
              <a:rPr lang="de-DE" dirty="0"/>
              <a:t> </a:t>
            </a:r>
            <a:r>
              <a:rPr lang="de-DE" dirty="0" err="1"/>
              <a:t>stripes</a:t>
            </a:r>
            <a:r>
              <a:rPr lang="de-DE" dirty="0"/>
              <a:t>, </a:t>
            </a:r>
            <a:r>
              <a:rPr lang="de-DE" dirty="0" err="1"/>
              <a:t>I‘m</a:t>
            </a:r>
            <a:r>
              <a:rPr lang="de-DE" dirty="0"/>
              <a:t> happy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share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code, and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</a:t>
            </a:r>
            <a:r>
              <a:rPr lang="de-DE" dirty="0" err="1"/>
              <a:t>ride</a:t>
            </a:r>
            <a:r>
              <a:rPr lang="de-DE" dirty="0"/>
              <a:t> on </a:t>
            </a:r>
            <a:r>
              <a:rPr lang="de-DE" dirty="0" err="1"/>
              <a:t>probably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mathematical</a:t>
            </a:r>
            <a:r>
              <a:rPr lang="de-DE" dirty="0"/>
              <a:t> </a:t>
            </a:r>
            <a:r>
              <a:rPr lang="de-DE" dirty="0" err="1"/>
              <a:t>unicycles</a:t>
            </a:r>
            <a:r>
              <a:rPr lang="de-DE" dirty="0"/>
              <a:t>, </a:t>
            </a:r>
            <a:r>
              <a:rPr lang="de-DE" dirty="0" err="1"/>
              <a:t>let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, I </a:t>
            </a:r>
            <a:r>
              <a:rPr lang="de-DE" dirty="0" err="1"/>
              <a:t>brought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smaller</a:t>
            </a:r>
            <a:r>
              <a:rPr lang="de-DE" dirty="0"/>
              <a:t> </a:t>
            </a:r>
            <a:r>
              <a:rPr lang="de-DE" dirty="0" err="1"/>
              <a:t>brother</a:t>
            </a:r>
            <a:r>
              <a:rPr lang="de-DE" dirty="0"/>
              <a:t>! Also, </a:t>
            </a:r>
            <a:r>
              <a:rPr lang="de-DE" dirty="0" err="1"/>
              <a:t>there‘s</a:t>
            </a:r>
            <a:r>
              <a:rPr lang="de-DE" dirty="0"/>
              <a:t> still 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undecorated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, so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ideas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, </a:t>
            </a:r>
            <a:r>
              <a:rPr lang="de-DE" dirty="0" err="1"/>
              <a:t>I‘d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happy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discuss</a:t>
            </a:r>
            <a:r>
              <a:rPr lang="de-DE" dirty="0"/>
              <a:t> </a:t>
            </a:r>
            <a:r>
              <a:rPr lang="de-DE" dirty="0" err="1"/>
              <a:t>those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3A939-6D0D-4D51-9214-8DCD1A10F4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28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81A99-06C4-C077-CB69-E0931FA25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4E27577-2E9F-C644-ED17-CD842FB1E4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4D813C2-292D-13C5-5A82-2A5722F903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7AEA2B-6559-2620-B111-86E93E5621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3A939-6D0D-4D51-9214-8DCD1A10F4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A704DB-05DB-CCC8-168F-721265321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5700" y="1122363"/>
            <a:ext cx="82423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B797647-854D-D183-4007-2F9E86F09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5700" y="3602038"/>
            <a:ext cx="82423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69D01D-4881-82E7-BA88-38C529F2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F327-D306-4E01-A4C7-20017C268A35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B831C5-875C-4394-5F6E-907A5C2DE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ED563C-F22C-E5FF-24ED-7B391A582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5DC4-E3DB-46AC-A06D-D9F202D3D93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6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6D624-CADD-13BA-CECD-7048E89F3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40520D-970B-F174-80CE-48A74FEBA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F204CA-29BD-CC41-CEA8-21CB862A0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F327-D306-4E01-A4C7-20017C268A35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1495B0-B4A1-46D2-6247-E05F6BDED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7442FA-6805-77B0-0703-B84D1919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5DC4-E3DB-46AC-A06D-D9F202D3D93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27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31A41B6-8152-31ED-ABD0-14E92DFDF3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AC190F3-AA80-E50D-F843-25176201C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4C0EEE-6514-A760-5BEF-9169A45CD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F327-D306-4E01-A4C7-20017C268A35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E6AA12-E931-CC4E-6DE9-68FE1FA6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0CE7BA-213E-85A8-165D-C3C7103EA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5DC4-E3DB-46AC-A06D-D9F202D3D93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3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C28F7-595E-067E-6E5F-3C1BCB94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840181-E588-EDF6-2658-AD22EB5BD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615F38-2A55-C625-FBF1-AAA9D07CA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F327-D306-4E01-A4C7-20017C268A35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DCE70B-89FE-9AFD-140F-436704745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BE4D06-E82D-3494-A8BF-10751EB3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5DC4-E3DB-46AC-A06D-D9F202D3D93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D22763-CBAC-F93C-9B5D-43B05FD08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19F5D2D-53F2-9602-1E10-85B3C36AA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BC0FA5-B28C-8063-BD91-A01CE5FA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F327-D306-4E01-A4C7-20017C268A35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EA0CFD-F1B2-7229-EE33-B447C38AB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9AD60D-0B11-632D-8CD4-BA7002926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5DC4-E3DB-46AC-A06D-D9F202D3D93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8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E46636-BA00-B2E1-506E-5FD72E70C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2B177F-86C7-D7AA-9E5F-130CA9DB3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AC76694-1B99-7227-82D6-0E2B6E2B5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2E3FF5-369F-AB54-C4FE-F322D51D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F327-D306-4E01-A4C7-20017C268A35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638706-3F44-2ECE-4E79-FD0B2B709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BFF700-2695-2B99-37D8-A15118329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5DC4-E3DB-46AC-A06D-D9F202D3D93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6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DF44AA-21D5-BBFC-364C-142D4556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A65DF3-7B48-CF43-7412-1377B7E4D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48288EF-75D9-8DE5-FD34-8192B09AF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0C92D5F-CBE2-18FC-BD99-79207E9C3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88DDC3B-82EC-8253-8875-F29E6A040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9454563-FC34-40E9-DE0E-0B6CF3B0B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F327-D306-4E01-A4C7-20017C268A35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B081489-6F00-0502-5E7F-700F529D3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5AEE7BA-B64C-FD15-DE5B-71DB2A5F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5DC4-E3DB-46AC-A06D-D9F202D3D93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9DA9DE-A041-622C-0FE4-88480E96D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B29EDDC-809F-7E12-4A5F-65E421468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F327-D306-4E01-A4C7-20017C268A35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7DDA1A9-4C4F-5365-632C-46D20462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3D2917-2E7C-F86E-1384-D5CED149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5DC4-E3DB-46AC-A06D-D9F202D3D93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142C0E-92E1-5F3A-16EA-773B8C8BD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F327-D306-4E01-A4C7-20017C268A35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F546102-E958-06E3-0784-A7208CD49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77FDA1-5725-9024-54DC-00A3FA6D3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5DC4-E3DB-46AC-A06D-D9F202D3D93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5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F9251-8100-10D1-041B-4298C0FCD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459E7C-FCC8-4F67-353F-391A89EAC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67DEEA-11AB-7A15-B98D-33B70A096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76A7C13-C502-5A0F-B5A1-A887C7D9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F327-D306-4E01-A4C7-20017C268A35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4B9806-BC85-B6C2-6A00-B205A7A02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738FE-B077-4B1D-AC3B-038692A3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5DC4-E3DB-46AC-A06D-D9F202D3D93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0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3E1EF0-D034-A848-62F8-43B3ABE27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5CE953A-E457-72FA-C6AA-FBD6EE7617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DAF226-A0FE-3AF5-448B-5C6E23ED8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C8E869D-9DF0-4EFA-9B9A-8114CF553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F327-D306-4E01-A4C7-20017C268A35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4B7288-7819-5128-7CE7-A3FE4FDA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FECAF16-3B1A-487C-1A5B-9FBF0DD2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5DC4-E3DB-46AC-A06D-D9F202D3D93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8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0BC3CD1-A22D-AC51-91F0-8C03C94B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700" y="365125"/>
            <a:ext cx="8928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479804-4100-C5EE-4980-7BE078434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5700" y="1825625"/>
            <a:ext cx="89281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49459F-0E49-04E5-FA9C-4356EFF04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87F327-D306-4E01-A4C7-20017C268A35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B2A0B8-4A0B-6B09-970A-A9735EA0B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7D0444-2791-5B4B-B948-EB5DE6372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D05DC4-E3DB-46AC-A06D-D9F202D3D937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52A8261-3C74-5D13-31D8-4AD6053BABF2}"/>
              </a:ext>
            </a:extLst>
          </p:cNvPr>
          <p:cNvSpPr/>
          <p:nvPr userDrawn="1"/>
        </p:nvSpPr>
        <p:spPr>
          <a:xfrm>
            <a:off x="0" y="0"/>
            <a:ext cx="1651000" cy="6858000"/>
          </a:xfrm>
          <a:prstGeom prst="rect">
            <a:avLst/>
          </a:prstGeom>
          <a:gradFill>
            <a:gsLst>
              <a:gs pos="100000">
                <a:srgbClr val="50BF34">
                  <a:alpha val="25000"/>
                </a:srgbClr>
              </a:gs>
              <a:gs pos="0">
                <a:srgbClr val="037CA3">
                  <a:alpha val="2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2792F0D-0366-147D-50BD-4FF2B9B7D268}"/>
              </a:ext>
            </a:extLst>
          </p:cNvPr>
          <p:cNvSpPr txBox="1"/>
          <p:nvPr userDrawn="1"/>
        </p:nvSpPr>
        <p:spPr>
          <a:xfrm>
            <a:off x="0" y="5619199"/>
            <a:ext cx="1651000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/>
              <a:t>Optimizing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Street-</a:t>
            </a:r>
            <a:r>
              <a:rPr lang="de-DE" sz="1600" dirty="0" err="1"/>
              <a:t>Safety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 err="1"/>
              <a:t>of</a:t>
            </a:r>
            <a:r>
              <a:rPr lang="de-DE" sz="1600" dirty="0"/>
              <a:t> a </a:t>
            </a:r>
            <a:r>
              <a:rPr lang="de-DE" sz="1600" dirty="0" err="1"/>
              <a:t>Unicycle</a:t>
            </a:r>
            <a:endParaRPr lang="de-DE" sz="1600" dirty="0"/>
          </a:p>
          <a:p>
            <a:pPr algn="ctr"/>
            <a:endParaRPr lang="de-DE" sz="1050" dirty="0"/>
          </a:p>
          <a:p>
            <a:pPr algn="ctr"/>
            <a:r>
              <a:rPr lang="de-DE" sz="1600" dirty="0"/>
              <a:t>Kristin Ohlmann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984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7B30B-B9F3-DFA4-6D6B-ED4F1F695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rafik 64">
            <a:extLst>
              <a:ext uri="{FF2B5EF4-FFF2-40B4-BE49-F238E27FC236}">
                <a16:creationId xmlns:a16="http://schemas.microsoft.com/office/drawing/2014/main" id="{0D4376A1-C6F9-E00B-5765-72F28B27165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10000" contras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2824" flipH="1">
            <a:off x="6103143" y="-3301707"/>
            <a:ext cx="6731452" cy="1493665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BE13727-1782-C816-0B7F-AA4F61D377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sz="4400" dirty="0" err="1"/>
              <a:t>Optimizing</a:t>
            </a:r>
            <a:r>
              <a:rPr lang="de-DE" sz="4400" dirty="0"/>
              <a:t> </a:t>
            </a:r>
            <a:r>
              <a:rPr lang="de-DE" sz="4400" dirty="0" err="1"/>
              <a:t>the</a:t>
            </a:r>
            <a:r>
              <a:rPr lang="de-DE" sz="4400" dirty="0"/>
              <a:t> Street </a:t>
            </a:r>
            <a:r>
              <a:rPr lang="de-DE" sz="4400" dirty="0" err="1"/>
              <a:t>Safety</a:t>
            </a:r>
            <a:r>
              <a:rPr lang="de-DE" sz="4400" dirty="0"/>
              <a:t> </a:t>
            </a:r>
            <a:br>
              <a:rPr lang="de-DE" sz="4400" dirty="0"/>
            </a:br>
            <a:r>
              <a:rPr lang="de-DE" sz="4400" dirty="0" err="1"/>
              <a:t>of</a:t>
            </a:r>
            <a:r>
              <a:rPr lang="de-DE" sz="4400" dirty="0"/>
              <a:t> a </a:t>
            </a:r>
            <a:r>
              <a:rPr lang="de-DE" sz="4400" dirty="0" err="1"/>
              <a:t>Unicycle</a:t>
            </a:r>
            <a:r>
              <a:rPr lang="de-DE" sz="4400" dirty="0"/>
              <a:t> Through </a:t>
            </a:r>
            <a:br>
              <a:rPr lang="de-DE" sz="4400" dirty="0"/>
            </a:br>
            <a:r>
              <a:rPr lang="de-DE" sz="4400" dirty="0"/>
              <a:t>Maths-</a:t>
            </a:r>
            <a:r>
              <a:rPr lang="de-DE" sz="4400" dirty="0" err="1"/>
              <a:t>Inspired</a:t>
            </a:r>
            <a:r>
              <a:rPr lang="de-DE" sz="4400" dirty="0"/>
              <a:t> </a:t>
            </a:r>
            <a:br>
              <a:rPr lang="de-DE" sz="4400" dirty="0"/>
            </a:br>
            <a:r>
              <a:rPr lang="de-DE" sz="4400" dirty="0" err="1"/>
              <a:t>Decorations</a:t>
            </a:r>
            <a:endParaRPr lang="en-US" sz="44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6A05A02-BA13-1AB3-6446-418BF2300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5700" y="5659438"/>
            <a:ext cx="8242300" cy="1655762"/>
          </a:xfrm>
        </p:spPr>
        <p:txBody>
          <a:bodyPr/>
          <a:lstStyle/>
          <a:p>
            <a:pPr algn="l"/>
            <a:r>
              <a:rPr lang="de-DE" dirty="0"/>
              <a:t>Kristin Ohlmann</a:t>
            </a:r>
            <a:endParaRPr lang="en-US" dirty="0"/>
          </a:p>
        </p:txBody>
      </p:sp>
      <p:pic>
        <p:nvPicPr>
          <p:cNvPr id="9" name="Inhaltsplatzhalter 4">
            <a:extLst>
              <a:ext uri="{FF2B5EF4-FFF2-40B4-BE49-F238E27FC236}">
                <a16:creationId xmlns:a16="http://schemas.microsoft.com/office/drawing/2014/main" id="{BF7984C5-F56B-FCB4-55F5-D5E3B943D9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328099" y="2532181"/>
            <a:ext cx="1500000" cy="90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8BD03F5-0DD7-7F66-3795-31920E1459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328100" y="854220"/>
            <a:ext cx="1500000" cy="90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ED80871-5768-8B36-2175-6C051D54D8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500" y="466725"/>
            <a:ext cx="902286" cy="149974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5AAC002-F96A-1A5F-A75A-D2002FF79D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215" y="2144431"/>
            <a:ext cx="902286" cy="149974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506EB03-B692-2663-1789-EBA46BFDF0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215" y="3822900"/>
            <a:ext cx="902286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1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B093AB17-00D2-62E8-398E-895974AF1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1" t="-130" r="44708" b="35080"/>
          <a:stretch>
            <a:fillRect/>
          </a:stretch>
        </p:blipFill>
        <p:spPr>
          <a:xfrm>
            <a:off x="6663340" y="841117"/>
            <a:ext cx="2196140" cy="517576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6340CBD5-DFF5-85F8-C2F3-406357CE5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3" r="49835" b="44574"/>
          <a:stretch>
            <a:fillRect/>
          </a:stretch>
        </p:blipFill>
        <p:spPr>
          <a:xfrm>
            <a:off x="3771502" y="862462"/>
            <a:ext cx="2196950" cy="5133077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C70C56-B3FC-39AA-FC15-13DA8DBFE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E7A7089-940C-8B95-18F9-4EA4945BEE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00" y="466725"/>
            <a:ext cx="902286" cy="149974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7DAB71F-D05D-C69E-93F7-FB52BED15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215" y="2144431"/>
            <a:ext cx="902286" cy="149974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ADB8AF0-CE6A-CADC-A7B2-E682DFA86E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215" y="3822900"/>
            <a:ext cx="902286" cy="149974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5634055-8E95-B6A1-E5C2-917EC632295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5542"/>
          <a:stretch>
            <a:fillRect/>
          </a:stretch>
        </p:blipFill>
        <p:spPr>
          <a:xfrm>
            <a:off x="2423415" y="365125"/>
            <a:ext cx="8637442" cy="6344832"/>
          </a:xfrm>
          <a:custGeom>
            <a:avLst/>
            <a:gdLst>
              <a:gd name="connsiteX0" fmla="*/ 0 w 8954942"/>
              <a:gd name="connsiteY0" fmla="*/ 0 h 6578059"/>
              <a:gd name="connsiteX1" fmla="*/ 8954942 w 8954942"/>
              <a:gd name="connsiteY1" fmla="*/ 0 h 6578059"/>
              <a:gd name="connsiteX2" fmla="*/ 8954942 w 8954942"/>
              <a:gd name="connsiteY2" fmla="*/ 6125868 h 6578059"/>
              <a:gd name="connsiteX3" fmla="*/ 8475980 w 8954942"/>
              <a:gd name="connsiteY3" fmla="*/ 6324059 h 6578059"/>
              <a:gd name="connsiteX4" fmla="*/ 8028940 w 8954942"/>
              <a:gd name="connsiteY4" fmla="*/ 6141179 h 6578059"/>
              <a:gd name="connsiteX5" fmla="*/ 7876540 w 8954942"/>
              <a:gd name="connsiteY5" fmla="*/ 6395179 h 6578059"/>
              <a:gd name="connsiteX6" fmla="*/ 7561580 w 8954942"/>
              <a:gd name="connsiteY6" fmla="*/ 6151339 h 6578059"/>
              <a:gd name="connsiteX7" fmla="*/ 7429500 w 8954942"/>
              <a:gd name="connsiteY7" fmla="*/ 6415499 h 6578059"/>
              <a:gd name="connsiteX8" fmla="*/ 6464300 w 8954942"/>
              <a:gd name="connsiteY8" fmla="*/ 6100539 h 6578059"/>
              <a:gd name="connsiteX9" fmla="*/ 6169660 w 8954942"/>
              <a:gd name="connsiteY9" fmla="*/ 6486619 h 6578059"/>
              <a:gd name="connsiteX10" fmla="*/ 5854700 w 8954942"/>
              <a:gd name="connsiteY10" fmla="*/ 6212299 h 6578059"/>
              <a:gd name="connsiteX11" fmla="*/ 5600700 w 8954942"/>
              <a:gd name="connsiteY11" fmla="*/ 6456139 h 6578059"/>
              <a:gd name="connsiteX12" fmla="*/ 5427980 w 8954942"/>
              <a:gd name="connsiteY12" fmla="*/ 6242779 h 6578059"/>
              <a:gd name="connsiteX13" fmla="*/ 5326380 w 8954942"/>
              <a:gd name="connsiteY13" fmla="*/ 6364699 h 6578059"/>
              <a:gd name="connsiteX14" fmla="*/ 5234940 w 8954942"/>
              <a:gd name="connsiteY14" fmla="*/ 6466299 h 6578059"/>
              <a:gd name="connsiteX15" fmla="*/ 5031740 w 8954942"/>
              <a:gd name="connsiteY15" fmla="*/ 6273259 h 6578059"/>
              <a:gd name="connsiteX16" fmla="*/ 4747260 w 8954942"/>
              <a:gd name="connsiteY16" fmla="*/ 6578059 h 6578059"/>
              <a:gd name="connsiteX17" fmla="*/ 4279900 w 8954942"/>
              <a:gd name="connsiteY17" fmla="*/ 6110699 h 6578059"/>
              <a:gd name="connsiteX18" fmla="*/ 3812540 w 8954942"/>
              <a:gd name="connsiteY18" fmla="*/ 6395179 h 6578059"/>
              <a:gd name="connsiteX19" fmla="*/ 3599180 w 8954942"/>
              <a:gd name="connsiteY19" fmla="*/ 6374859 h 6578059"/>
              <a:gd name="connsiteX20" fmla="*/ 3385820 w 8954942"/>
              <a:gd name="connsiteY20" fmla="*/ 6425659 h 6578059"/>
              <a:gd name="connsiteX21" fmla="*/ 3172460 w 8954942"/>
              <a:gd name="connsiteY21" fmla="*/ 6263099 h 6578059"/>
              <a:gd name="connsiteX22" fmla="*/ 2816860 w 8954942"/>
              <a:gd name="connsiteY22" fmla="*/ 6435819 h 6578059"/>
              <a:gd name="connsiteX23" fmla="*/ 2562860 w 8954942"/>
              <a:gd name="connsiteY23" fmla="*/ 6252939 h 6578059"/>
              <a:gd name="connsiteX24" fmla="*/ 2308860 w 8954942"/>
              <a:gd name="connsiteY24" fmla="*/ 6425659 h 6578059"/>
              <a:gd name="connsiteX25" fmla="*/ 1953260 w 8954942"/>
              <a:gd name="connsiteY25" fmla="*/ 6171659 h 6578059"/>
              <a:gd name="connsiteX26" fmla="*/ 1577340 w 8954942"/>
              <a:gd name="connsiteY26" fmla="*/ 6486619 h 6578059"/>
              <a:gd name="connsiteX27" fmla="*/ 1374140 w 8954942"/>
              <a:gd name="connsiteY27" fmla="*/ 6293579 h 6578059"/>
              <a:gd name="connsiteX28" fmla="*/ 1262380 w 8954942"/>
              <a:gd name="connsiteY28" fmla="*/ 6445979 h 6578059"/>
              <a:gd name="connsiteX29" fmla="*/ 1109980 w 8954942"/>
              <a:gd name="connsiteY29" fmla="*/ 6293579 h 6578059"/>
              <a:gd name="connsiteX30" fmla="*/ 764540 w 8954942"/>
              <a:gd name="connsiteY30" fmla="*/ 6527259 h 6578059"/>
              <a:gd name="connsiteX31" fmla="*/ 358140 w 8954942"/>
              <a:gd name="connsiteY31" fmla="*/ 6222459 h 6578059"/>
              <a:gd name="connsiteX32" fmla="*/ 0 w 8954942"/>
              <a:gd name="connsiteY32" fmla="*/ 6361736 h 657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954942" h="6578059">
                <a:moveTo>
                  <a:pt x="0" y="0"/>
                </a:moveTo>
                <a:lnTo>
                  <a:pt x="8954942" y="0"/>
                </a:lnTo>
                <a:lnTo>
                  <a:pt x="8954942" y="6125868"/>
                </a:lnTo>
                <a:lnTo>
                  <a:pt x="8475980" y="6324059"/>
                </a:lnTo>
                <a:lnTo>
                  <a:pt x="8028940" y="6141179"/>
                </a:lnTo>
                <a:lnTo>
                  <a:pt x="7876540" y="6395179"/>
                </a:lnTo>
                <a:lnTo>
                  <a:pt x="7561580" y="6151339"/>
                </a:lnTo>
                <a:lnTo>
                  <a:pt x="7429500" y="6415499"/>
                </a:lnTo>
                <a:lnTo>
                  <a:pt x="6464300" y="6100539"/>
                </a:lnTo>
                <a:lnTo>
                  <a:pt x="6169660" y="6486619"/>
                </a:lnTo>
                <a:lnTo>
                  <a:pt x="5854700" y="6212299"/>
                </a:lnTo>
                <a:lnTo>
                  <a:pt x="5600700" y="6456139"/>
                </a:lnTo>
                <a:lnTo>
                  <a:pt x="5427980" y="6242779"/>
                </a:lnTo>
                <a:lnTo>
                  <a:pt x="5326380" y="6364699"/>
                </a:lnTo>
                <a:lnTo>
                  <a:pt x="5234940" y="6466299"/>
                </a:lnTo>
                <a:lnTo>
                  <a:pt x="5031740" y="6273259"/>
                </a:lnTo>
                <a:lnTo>
                  <a:pt x="4747260" y="6578059"/>
                </a:lnTo>
                <a:lnTo>
                  <a:pt x="4279900" y="6110699"/>
                </a:lnTo>
                <a:lnTo>
                  <a:pt x="3812540" y="6395179"/>
                </a:lnTo>
                <a:lnTo>
                  <a:pt x="3599180" y="6374859"/>
                </a:lnTo>
                <a:lnTo>
                  <a:pt x="3385820" y="6425659"/>
                </a:lnTo>
                <a:lnTo>
                  <a:pt x="3172460" y="6263099"/>
                </a:lnTo>
                <a:lnTo>
                  <a:pt x="2816860" y="6435819"/>
                </a:lnTo>
                <a:lnTo>
                  <a:pt x="2562860" y="6252939"/>
                </a:lnTo>
                <a:lnTo>
                  <a:pt x="2308860" y="6425659"/>
                </a:lnTo>
                <a:lnTo>
                  <a:pt x="1953260" y="6171659"/>
                </a:lnTo>
                <a:lnTo>
                  <a:pt x="1577340" y="6486619"/>
                </a:lnTo>
                <a:lnTo>
                  <a:pt x="1374140" y="6293579"/>
                </a:lnTo>
                <a:lnTo>
                  <a:pt x="1262380" y="6445979"/>
                </a:lnTo>
                <a:lnTo>
                  <a:pt x="1109980" y="6293579"/>
                </a:lnTo>
                <a:lnTo>
                  <a:pt x="764540" y="6527259"/>
                </a:lnTo>
                <a:lnTo>
                  <a:pt x="358140" y="6222459"/>
                </a:lnTo>
                <a:lnTo>
                  <a:pt x="0" y="6361736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itel 20">
            <a:extLst>
              <a:ext uri="{FF2B5EF4-FFF2-40B4-BE49-F238E27FC236}">
                <a16:creationId xmlns:a16="http://schemas.microsoft.com/office/drawing/2014/main" id="{16FA2B9B-F812-17B6-97F5-C6A2C7620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7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CD8BA-81EE-6740-9355-CFECE4FF2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8C4698-0588-62BF-C999-244B73483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15" y="2144431"/>
            <a:ext cx="902286" cy="149974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63D4632-91AD-4033-FD3F-C52439831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00" y="466725"/>
            <a:ext cx="902286" cy="149974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79960CC-C541-5EC5-3AC3-F9CB04F7E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15" y="3822900"/>
            <a:ext cx="902286" cy="1499746"/>
          </a:xfrm>
          <a:prstGeom prst="rect">
            <a:avLst/>
          </a:prstGeom>
        </p:spPr>
      </p:pic>
      <p:sp>
        <p:nvSpPr>
          <p:cNvPr id="33" name="Inhaltsplatzhalter 32">
            <a:extLst>
              <a:ext uri="{FF2B5EF4-FFF2-40B4-BE49-F238E27FC236}">
                <a16:creationId xmlns:a16="http://schemas.microsoft.com/office/drawing/2014/main" id="{8B6AF514-8893-E34E-9BF1-C1BE8E20A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326B433-6F8E-499F-C0B7-10C463BA36A7}"/>
              </a:ext>
            </a:extLst>
          </p:cNvPr>
          <p:cNvSpPr/>
          <p:nvPr/>
        </p:nvSpPr>
        <p:spPr>
          <a:xfrm>
            <a:off x="4514082" y="2706587"/>
            <a:ext cx="4052068" cy="40520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A3EAF73-C074-7441-0D05-C9A3E804E968}"/>
              </a:ext>
            </a:extLst>
          </p:cNvPr>
          <p:cNvSpPr/>
          <p:nvPr/>
        </p:nvSpPr>
        <p:spPr>
          <a:xfrm>
            <a:off x="4851754" y="3044259"/>
            <a:ext cx="3376724" cy="33767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0A30271-24FE-CD2C-3A70-B82A696AC61F}"/>
              </a:ext>
            </a:extLst>
          </p:cNvPr>
          <p:cNvSpPr/>
          <p:nvPr/>
        </p:nvSpPr>
        <p:spPr>
          <a:xfrm>
            <a:off x="4868638" y="3061143"/>
            <a:ext cx="3342956" cy="334295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22CB456-BBA4-4917-B681-044D86B4E744}"/>
              </a:ext>
            </a:extLst>
          </p:cNvPr>
          <p:cNvSpPr/>
          <p:nvPr/>
        </p:nvSpPr>
        <p:spPr>
          <a:xfrm>
            <a:off x="5054357" y="3246863"/>
            <a:ext cx="2971517" cy="29715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9</a:t>
            </a:r>
            <a:endParaRPr lang="en-US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D292F86-7131-6C65-650A-4E78EB418722}"/>
              </a:ext>
            </a:extLst>
          </p:cNvPr>
          <p:cNvSpPr/>
          <p:nvPr/>
        </p:nvSpPr>
        <p:spPr>
          <a:xfrm>
            <a:off x="5240077" y="3432583"/>
            <a:ext cx="2600077" cy="260007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E5B53D8-77D8-25C3-789B-E623C6C6E4C5}"/>
              </a:ext>
            </a:extLst>
          </p:cNvPr>
          <p:cNvSpPr/>
          <p:nvPr/>
        </p:nvSpPr>
        <p:spPr>
          <a:xfrm>
            <a:off x="5425797" y="3618302"/>
            <a:ext cx="2228638" cy="222863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2256078-DD96-7290-9F66-AB06031CDBA9}"/>
              </a:ext>
            </a:extLst>
          </p:cNvPr>
          <p:cNvSpPr/>
          <p:nvPr/>
        </p:nvSpPr>
        <p:spPr>
          <a:xfrm>
            <a:off x="5611517" y="3804022"/>
            <a:ext cx="1857198" cy="185719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1FA0128-3386-981B-45D9-4AC7E5A08E70}"/>
              </a:ext>
            </a:extLst>
          </p:cNvPr>
          <p:cNvSpPr/>
          <p:nvPr/>
        </p:nvSpPr>
        <p:spPr>
          <a:xfrm>
            <a:off x="5797237" y="3989742"/>
            <a:ext cx="1485758" cy="148575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F0C6601-CD49-25BF-F431-FF031DF9FA11}"/>
              </a:ext>
            </a:extLst>
          </p:cNvPr>
          <p:cNvSpPr/>
          <p:nvPr/>
        </p:nvSpPr>
        <p:spPr>
          <a:xfrm>
            <a:off x="5982956" y="4175462"/>
            <a:ext cx="1114319" cy="11143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CFFECEA-D423-C6E6-4DE3-978F1CEE9872}"/>
              </a:ext>
            </a:extLst>
          </p:cNvPr>
          <p:cNvSpPr/>
          <p:nvPr/>
        </p:nvSpPr>
        <p:spPr>
          <a:xfrm>
            <a:off x="6168676" y="4361182"/>
            <a:ext cx="742879" cy="7428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3C87C5C5-BBB4-A42E-CCBF-D91AE55EFC6E}"/>
              </a:ext>
            </a:extLst>
          </p:cNvPr>
          <p:cNvSpPr/>
          <p:nvPr/>
        </p:nvSpPr>
        <p:spPr>
          <a:xfrm rot="791139">
            <a:off x="6885275" y="910000"/>
            <a:ext cx="185720" cy="38819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2AB64146-80DC-3E7A-7A31-4E548349A776}"/>
              </a:ext>
            </a:extLst>
          </p:cNvPr>
          <p:cNvSpPr/>
          <p:nvPr/>
        </p:nvSpPr>
        <p:spPr>
          <a:xfrm>
            <a:off x="6354396" y="4546901"/>
            <a:ext cx="371440" cy="37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038FD037-7592-AAE4-2AF4-568B09463366}"/>
              </a:ext>
            </a:extLst>
          </p:cNvPr>
          <p:cNvSpPr/>
          <p:nvPr/>
        </p:nvSpPr>
        <p:spPr>
          <a:xfrm>
            <a:off x="6405428" y="191911"/>
            <a:ext cx="2160722" cy="1070027"/>
          </a:xfrm>
          <a:custGeom>
            <a:avLst/>
            <a:gdLst>
              <a:gd name="connsiteX0" fmla="*/ 705338 w 1855628"/>
              <a:gd name="connsiteY0" fmla="*/ 677631 h 835399"/>
              <a:gd name="connsiteX1" fmla="*/ 1424476 w 1855628"/>
              <a:gd name="connsiteY1" fmla="*/ 834794 h 835399"/>
              <a:gd name="connsiteX2" fmla="*/ 1834051 w 1855628"/>
              <a:gd name="connsiteY2" fmla="*/ 625244 h 835399"/>
              <a:gd name="connsiteX3" fmla="*/ 1729276 w 1855628"/>
              <a:gd name="connsiteY3" fmla="*/ 301394 h 835399"/>
              <a:gd name="connsiteX4" fmla="*/ 1143488 w 1855628"/>
              <a:gd name="connsiteY4" fmla="*/ 282344 h 835399"/>
              <a:gd name="connsiteX5" fmla="*/ 600563 w 1855628"/>
              <a:gd name="connsiteY5" fmla="*/ 163281 h 835399"/>
              <a:gd name="connsiteX6" fmla="*/ 248138 w 1855628"/>
              <a:gd name="connsiteY6" fmla="*/ 1356 h 835399"/>
              <a:gd name="connsiteX7" fmla="*/ 488 w 1855628"/>
              <a:gd name="connsiteY7" fmla="*/ 101369 h 835399"/>
              <a:gd name="connsiteX8" fmla="*/ 200513 w 1855628"/>
              <a:gd name="connsiteY8" fmla="*/ 363306 h 835399"/>
              <a:gd name="connsiteX9" fmla="*/ 705338 w 1855628"/>
              <a:gd name="connsiteY9" fmla="*/ 677631 h 83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55628" h="835399">
                <a:moveTo>
                  <a:pt x="705338" y="677631"/>
                </a:moveTo>
                <a:cubicBezTo>
                  <a:pt x="909332" y="756212"/>
                  <a:pt x="1236357" y="843525"/>
                  <a:pt x="1424476" y="834794"/>
                </a:cubicBezTo>
                <a:cubicBezTo>
                  <a:pt x="1612595" y="826063"/>
                  <a:pt x="1783251" y="714144"/>
                  <a:pt x="1834051" y="625244"/>
                </a:cubicBezTo>
                <a:cubicBezTo>
                  <a:pt x="1884851" y="536344"/>
                  <a:pt x="1844370" y="358544"/>
                  <a:pt x="1729276" y="301394"/>
                </a:cubicBezTo>
                <a:cubicBezTo>
                  <a:pt x="1614182" y="244244"/>
                  <a:pt x="1331607" y="305363"/>
                  <a:pt x="1143488" y="282344"/>
                </a:cubicBezTo>
                <a:cubicBezTo>
                  <a:pt x="955369" y="259325"/>
                  <a:pt x="749788" y="210112"/>
                  <a:pt x="600563" y="163281"/>
                </a:cubicBezTo>
                <a:cubicBezTo>
                  <a:pt x="451338" y="116450"/>
                  <a:pt x="348150" y="11675"/>
                  <a:pt x="248138" y="1356"/>
                </a:cubicBezTo>
                <a:cubicBezTo>
                  <a:pt x="148125" y="-8963"/>
                  <a:pt x="8425" y="41044"/>
                  <a:pt x="488" y="101369"/>
                </a:cubicBezTo>
                <a:cubicBezTo>
                  <a:pt x="-7449" y="161694"/>
                  <a:pt x="82244" y="269643"/>
                  <a:pt x="200513" y="363306"/>
                </a:cubicBezTo>
                <a:cubicBezTo>
                  <a:pt x="318782" y="456969"/>
                  <a:pt x="501344" y="599050"/>
                  <a:pt x="705338" y="67763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4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C1FB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C1FB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C1FB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C1FB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AEE779D-1B9E-3259-AB48-120BA2096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15" y="2144431"/>
            <a:ext cx="902286" cy="149974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AAE9B5F-3B0D-DD0C-866A-4C0E7012B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215" y="3822900"/>
            <a:ext cx="902286" cy="149974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C1F1EC9-FF7B-406F-0057-126C0CD64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00" y="466725"/>
            <a:ext cx="902286" cy="1499746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4B341C7-A877-87B8-2400-2857A0C45B8E}"/>
              </a:ext>
            </a:extLst>
          </p:cNvPr>
          <p:cNvGrpSpPr/>
          <p:nvPr/>
        </p:nvGrpSpPr>
        <p:grpSpPr>
          <a:xfrm>
            <a:off x="2280087" y="336550"/>
            <a:ext cx="9349205" cy="6524456"/>
            <a:chOff x="2423415" y="536745"/>
            <a:chExt cx="9349205" cy="6524456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3001DB70-33C6-F67D-DC7A-6EC8B83E6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42" t="3286" r="31945" b="30110"/>
            <a:stretch>
              <a:fillRect/>
            </a:stretch>
          </p:blipFill>
          <p:spPr>
            <a:xfrm>
              <a:off x="2554598" y="536745"/>
              <a:ext cx="9218022" cy="6418412"/>
            </a:xfrm>
            <a:prstGeom prst="rect">
              <a:avLst/>
            </a:prstGeom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51FC5974-F616-EA1E-90A1-A959BFBEE410}"/>
                </a:ext>
              </a:extLst>
            </p:cNvPr>
            <p:cNvSpPr/>
            <p:nvPr/>
          </p:nvSpPr>
          <p:spPr>
            <a:xfrm>
              <a:off x="2423415" y="5525847"/>
              <a:ext cx="9349205" cy="1535354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93000">
                  <a:schemeClr val="bg1">
                    <a:alpha val="9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8857E27D-2460-5C51-0938-36B54E87C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397" y="584195"/>
            <a:ext cx="2743205" cy="27432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DBF5E2F-F3CD-C81E-8032-77880046DA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983" y="3048200"/>
            <a:ext cx="2743205" cy="27432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9B952DED-E6B2-4BD2-D05F-D89A0C52DC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6663" y="1549484"/>
            <a:ext cx="5322386" cy="4435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419CE528-F798-ED6A-56A2-C2160DFDAFAD}"/>
              </a:ext>
            </a:extLst>
          </p:cNvPr>
          <p:cNvSpPr/>
          <p:nvPr/>
        </p:nvSpPr>
        <p:spPr>
          <a:xfrm>
            <a:off x="4438650" y="3776663"/>
            <a:ext cx="324000" cy="324000"/>
          </a:xfrm>
          <a:custGeom>
            <a:avLst/>
            <a:gdLst>
              <a:gd name="connsiteX0" fmla="*/ 0 w 324000"/>
              <a:gd name="connsiteY0" fmla="*/ 162000 h 324000"/>
              <a:gd name="connsiteX1" fmla="*/ 162000 w 324000"/>
              <a:gd name="connsiteY1" fmla="*/ 0 h 324000"/>
              <a:gd name="connsiteX2" fmla="*/ 324000 w 324000"/>
              <a:gd name="connsiteY2" fmla="*/ 162000 h 324000"/>
              <a:gd name="connsiteX3" fmla="*/ 162000 w 324000"/>
              <a:gd name="connsiteY3" fmla="*/ 324000 h 324000"/>
              <a:gd name="connsiteX4" fmla="*/ 0 w 324000"/>
              <a:gd name="connsiteY4" fmla="*/ 162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000" h="324000" extrusionOk="0">
                <a:moveTo>
                  <a:pt x="0" y="162000"/>
                </a:moveTo>
                <a:cubicBezTo>
                  <a:pt x="-9598" y="86580"/>
                  <a:pt x="57754" y="-10502"/>
                  <a:pt x="162000" y="0"/>
                </a:cubicBezTo>
                <a:cubicBezTo>
                  <a:pt x="267962" y="11100"/>
                  <a:pt x="327349" y="76667"/>
                  <a:pt x="324000" y="162000"/>
                </a:cubicBezTo>
                <a:cubicBezTo>
                  <a:pt x="338003" y="269577"/>
                  <a:pt x="243047" y="312519"/>
                  <a:pt x="162000" y="324000"/>
                </a:cubicBezTo>
                <a:cubicBezTo>
                  <a:pt x="57974" y="303427"/>
                  <a:pt x="4702" y="246786"/>
                  <a:pt x="0" y="162000"/>
                </a:cubicBezTo>
                <a:close/>
              </a:path>
            </a:pathLst>
          </a:custGeom>
          <a:noFill/>
          <a:ln w="38100">
            <a:solidFill>
              <a:srgbClr val="50BF34"/>
            </a:solidFill>
            <a:extLst>
              <a:ext uri="{C807C97D-BFC1-408E-A445-0C87EB9F89A2}">
                <ask:lineSketchStyleProps xmlns:ask="http://schemas.microsoft.com/office/drawing/2018/sketchyshapes" sd="25423927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E744DA8-C1EC-29EC-F844-005674524807}"/>
              </a:ext>
            </a:extLst>
          </p:cNvPr>
          <p:cNvSpPr/>
          <p:nvPr/>
        </p:nvSpPr>
        <p:spPr>
          <a:xfrm>
            <a:off x="4891017" y="3767145"/>
            <a:ext cx="324000" cy="324000"/>
          </a:xfrm>
          <a:custGeom>
            <a:avLst/>
            <a:gdLst>
              <a:gd name="connsiteX0" fmla="*/ 0 w 324000"/>
              <a:gd name="connsiteY0" fmla="*/ 162000 h 324000"/>
              <a:gd name="connsiteX1" fmla="*/ 162000 w 324000"/>
              <a:gd name="connsiteY1" fmla="*/ 0 h 324000"/>
              <a:gd name="connsiteX2" fmla="*/ 324000 w 324000"/>
              <a:gd name="connsiteY2" fmla="*/ 162000 h 324000"/>
              <a:gd name="connsiteX3" fmla="*/ 162000 w 324000"/>
              <a:gd name="connsiteY3" fmla="*/ 324000 h 324000"/>
              <a:gd name="connsiteX4" fmla="*/ 0 w 324000"/>
              <a:gd name="connsiteY4" fmla="*/ 162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000" h="324000" extrusionOk="0">
                <a:moveTo>
                  <a:pt x="0" y="162000"/>
                </a:moveTo>
                <a:cubicBezTo>
                  <a:pt x="904" y="58889"/>
                  <a:pt x="90437" y="11839"/>
                  <a:pt x="162000" y="0"/>
                </a:cubicBezTo>
                <a:cubicBezTo>
                  <a:pt x="245593" y="19973"/>
                  <a:pt x="314492" y="97239"/>
                  <a:pt x="324000" y="162000"/>
                </a:cubicBezTo>
                <a:cubicBezTo>
                  <a:pt x="340635" y="258220"/>
                  <a:pt x="227449" y="334831"/>
                  <a:pt x="162000" y="324000"/>
                </a:cubicBezTo>
                <a:cubicBezTo>
                  <a:pt x="94279" y="324598"/>
                  <a:pt x="15016" y="247187"/>
                  <a:pt x="0" y="162000"/>
                </a:cubicBezTo>
                <a:close/>
              </a:path>
            </a:pathLst>
          </a:custGeom>
          <a:noFill/>
          <a:ln w="38100">
            <a:solidFill>
              <a:srgbClr val="50BF34"/>
            </a:solidFill>
            <a:extLst>
              <a:ext uri="{C807C97D-BFC1-408E-A445-0C87EB9F89A2}">
                <ask:lineSketchStyleProps xmlns:ask="http://schemas.microsoft.com/office/drawing/2018/sketchyshapes" sd="2008649139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06BB526-9DC8-078C-5EB5-878CDA6F2F56}"/>
              </a:ext>
            </a:extLst>
          </p:cNvPr>
          <p:cNvSpPr/>
          <p:nvPr/>
        </p:nvSpPr>
        <p:spPr>
          <a:xfrm>
            <a:off x="5772368" y="3267000"/>
            <a:ext cx="324000" cy="324000"/>
          </a:xfrm>
          <a:custGeom>
            <a:avLst/>
            <a:gdLst>
              <a:gd name="connsiteX0" fmla="*/ 0 w 324000"/>
              <a:gd name="connsiteY0" fmla="*/ 162000 h 324000"/>
              <a:gd name="connsiteX1" fmla="*/ 162000 w 324000"/>
              <a:gd name="connsiteY1" fmla="*/ 0 h 324000"/>
              <a:gd name="connsiteX2" fmla="*/ 324000 w 324000"/>
              <a:gd name="connsiteY2" fmla="*/ 162000 h 324000"/>
              <a:gd name="connsiteX3" fmla="*/ 162000 w 324000"/>
              <a:gd name="connsiteY3" fmla="*/ 324000 h 324000"/>
              <a:gd name="connsiteX4" fmla="*/ 0 w 324000"/>
              <a:gd name="connsiteY4" fmla="*/ 162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000" h="324000" extrusionOk="0">
                <a:moveTo>
                  <a:pt x="0" y="162000"/>
                </a:moveTo>
                <a:cubicBezTo>
                  <a:pt x="9538" y="61224"/>
                  <a:pt x="73993" y="2457"/>
                  <a:pt x="162000" y="0"/>
                </a:cubicBezTo>
                <a:cubicBezTo>
                  <a:pt x="261809" y="-11118"/>
                  <a:pt x="305315" y="69018"/>
                  <a:pt x="324000" y="162000"/>
                </a:cubicBezTo>
                <a:cubicBezTo>
                  <a:pt x="324226" y="254927"/>
                  <a:pt x="246303" y="319371"/>
                  <a:pt x="162000" y="324000"/>
                </a:cubicBezTo>
                <a:cubicBezTo>
                  <a:pt x="69864" y="301324"/>
                  <a:pt x="-2738" y="249745"/>
                  <a:pt x="0" y="162000"/>
                </a:cubicBezTo>
                <a:close/>
              </a:path>
            </a:pathLst>
          </a:custGeom>
          <a:noFill/>
          <a:ln w="38100">
            <a:solidFill>
              <a:srgbClr val="50BF34"/>
            </a:solidFill>
            <a:extLst>
              <a:ext uri="{C807C97D-BFC1-408E-A445-0C87EB9F89A2}">
                <ask:lineSketchStyleProps xmlns:ask="http://schemas.microsoft.com/office/drawing/2018/sketchyshapes" sd="15606535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81D5A1F0-BFBD-E0BC-25FC-525FC4BD71E2}"/>
              </a:ext>
            </a:extLst>
          </p:cNvPr>
          <p:cNvSpPr/>
          <p:nvPr/>
        </p:nvSpPr>
        <p:spPr>
          <a:xfrm>
            <a:off x="3728175" y="3972326"/>
            <a:ext cx="324000" cy="324000"/>
          </a:xfrm>
          <a:custGeom>
            <a:avLst/>
            <a:gdLst>
              <a:gd name="connsiteX0" fmla="*/ 0 w 324000"/>
              <a:gd name="connsiteY0" fmla="*/ 162000 h 324000"/>
              <a:gd name="connsiteX1" fmla="*/ 162000 w 324000"/>
              <a:gd name="connsiteY1" fmla="*/ 0 h 324000"/>
              <a:gd name="connsiteX2" fmla="*/ 324000 w 324000"/>
              <a:gd name="connsiteY2" fmla="*/ 162000 h 324000"/>
              <a:gd name="connsiteX3" fmla="*/ 162000 w 324000"/>
              <a:gd name="connsiteY3" fmla="*/ 324000 h 324000"/>
              <a:gd name="connsiteX4" fmla="*/ 0 w 324000"/>
              <a:gd name="connsiteY4" fmla="*/ 162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000" h="324000" extrusionOk="0">
                <a:moveTo>
                  <a:pt x="0" y="162000"/>
                </a:moveTo>
                <a:cubicBezTo>
                  <a:pt x="-9598" y="86580"/>
                  <a:pt x="57754" y="-10502"/>
                  <a:pt x="162000" y="0"/>
                </a:cubicBezTo>
                <a:cubicBezTo>
                  <a:pt x="267962" y="11100"/>
                  <a:pt x="327349" y="76667"/>
                  <a:pt x="324000" y="162000"/>
                </a:cubicBezTo>
                <a:cubicBezTo>
                  <a:pt x="338003" y="269577"/>
                  <a:pt x="243047" y="312519"/>
                  <a:pt x="162000" y="324000"/>
                </a:cubicBezTo>
                <a:cubicBezTo>
                  <a:pt x="57974" y="303427"/>
                  <a:pt x="4702" y="246786"/>
                  <a:pt x="0" y="162000"/>
                </a:cubicBezTo>
                <a:close/>
              </a:path>
            </a:pathLst>
          </a:custGeom>
          <a:noFill/>
          <a:ln w="38100">
            <a:solidFill>
              <a:srgbClr val="50BF34"/>
            </a:solidFill>
            <a:extLst>
              <a:ext uri="{C807C97D-BFC1-408E-A445-0C87EB9F89A2}">
                <ask:lineSketchStyleProps xmlns:ask="http://schemas.microsoft.com/office/drawing/2018/sketchyshapes" sd="25423927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3FC3B9F4-ACC1-D084-4A64-6E7DFF095E16}"/>
              </a:ext>
            </a:extLst>
          </p:cNvPr>
          <p:cNvSpPr/>
          <p:nvPr/>
        </p:nvSpPr>
        <p:spPr>
          <a:xfrm>
            <a:off x="7340447" y="2217796"/>
            <a:ext cx="324000" cy="324000"/>
          </a:xfrm>
          <a:custGeom>
            <a:avLst/>
            <a:gdLst>
              <a:gd name="connsiteX0" fmla="*/ 0 w 324000"/>
              <a:gd name="connsiteY0" fmla="*/ 162000 h 324000"/>
              <a:gd name="connsiteX1" fmla="*/ 162000 w 324000"/>
              <a:gd name="connsiteY1" fmla="*/ 0 h 324000"/>
              <a:gd name="connsiteX2" fmla="*/ 324000 w 324000"/>
              <a:gd name="connsiteY2" fmla="*/ 162000 h 324000"/>
              <a:gd name="connsiteX3" fmla="*/ 162000 w 324000"/>
              <a:gd name="connsiteY3" fmla="*/ 324000 h 324000"/>
              <a:gd name="connsiteX4" fmla="*/ 0 w 324000"/>
              <a:gd name="connsiteY4" fmla="*/ 162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000" h="324000" extrusionOk="0">
                <a:moveTo>
                  <a:pt x="0" y="162000"/>
                </a:moveTo>
                <a:cubicBezTo>
                  <a:pt x="-9598" y="86580"/>
                  <a:pt x="57754" y="-10502"/>
                  <a:pt x="162000" y="0"/>
                </a:cubicBezTo>
                <a:cubicBezTo>
                  <a:pt x="267962" y="11100"/>
                  <a:pt x="327349" y="76667"/>
                  <a:pt x="324000" y="162000"/>
                </a:cubicBezTo>
                <a:cubicBezTo>
                  <a:pt x="338003" y="269577"/>
                  <a:pt x="243047" y="312519"/>
                  <a:pt x="162000" y="324000"/>
                </a:cubicBezTo>
                <a:cubicBezTo>
                  <a:pt x="57974" y="303427"/>
                  <a:pt x="4702" y="246786"/>
                  <a:pt x="0" y="162000"/>
                </a:cubicBezTo>
                <a:close/>
              </a:path>
            </a:pathLst>
          </a:custGeom>
          <a:noFill/>
          <a:ln w="38100">
            <a:solidFill>
              <a:srgbClr val="50BF34"/>
            </a:solidFill>
            <a:extLst>
              <a:ext uri="{C807C97D-BFC1-408E-A445-0C87EB9F89A2}">
                <ask:lineSketchStyleProps xmlns:ask="http://schemas.microsoft.com/office/drawing/2018/sketchyshapes" sd="25423927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fik 28" hidden="1">
            <a:extLst>
              <a:ext uri="{FF2B5EF4-FFF2-40B4-BE49-F238E27FC236}">
                <a16:creationId xmlns:a16="http://schemas.microsoft.com/office/drawing/2014/main" id="{1B42790D-9111-6E7C-CD7E-73A69BAD6B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331" y="2567060"/>
            <a:ext cx="2743205" cy="274320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1" name="Gerade Verbindung mit Pfeil 30" hidden="1">
            <a:extLst>
              <a:ext uri="{FF2B5EF4-FFF2-40B4-BE49-F238E27FC236}">
                <a16:creationId xmlns:a16="http://schemas.microsoft.com/office/drawing/2014/main" id="{4B00B43C-1882-1D7F-5C61-2B673366DADA}"/>
              </a:ext>
            </a:extLst>
          </p:cNvPr>
          <p:cNvCxnSpPr>
            <a:cxnSpLocks/>
          </p:cNvCxnSpPr>
          <p:nvPr/>
        </p:nvCxnSpPr>
        <p:spPr>
          <a:xfrm>
            <a:off x="7732079" y="2541596"/>
            <a:ext cx="855661" cy="550866"/>
          </a:xfrm>
          <a:prstGeom prst="straightConnector1">
            <a:avLst/>
          </a:prstGeom>
          <a:ln w="38100">
            <a:solidFill>
              <a:srgbClr val="50BF34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Grafik 35">
            <a:extLst>
              <a:ext uri="{FF2B5EF4-FFF2-40B4-BE49-F238E27FC236}">
                <a16:creationId xmlns:a16="http://schemas.microsoft.com/office/drawing/2014/main" id="{1BBF4979-FF80-583E-85FE-010F87055B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261" y="446192"/>
            <a:ext cx="2493823" cy="24938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E2C47D60-BFB6-AD1C-EC23-521460BB53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17" y="568808"/>
            <a:ext cx="2493823" cy="24938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Grafik 39" hidden="1">
            <a:extLst>
              <a:ext uri="{FF2B5EF4-FFF2-40B4-BE49-F238E27FC236}">
                <a16:creationId xmlns:a16="http://schemas.microsoft.com/office/drawing/2014/main" id="{9DAB5FF0-C9D9-67C4-586A-85C91483F4F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909" y="2494702"/>
            <a:ext cx="2493823" cy="249382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88574BF4-18BE-15FB-E55E-8CD887593E1A}"/>
              </a:ext>
            </a:extLst>
          </p:cNvPr>
          <p:cNvCxnSpPr>
            <a:cxnSpLocks/>
          </p:cNvCxnSpPr>
          <p:nvPr/>
        </p:nvCxnSpPr>
        <p:spPr>
          <a:xfrm flipV="1">
            <a:off x="4671513" y="2692089"/>
            <a:ext cx="188806" cy="1009835"/>
          </a:xfrm>
          <a:prstGeom prst="straightConnector1">
            <a:avLst/>
          </a:prstGeom>
          <a:ln w="38100">
            <a:solidFill>
              <a:srgbClr val="50BF34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3F516102-4563-0ADA-F2D7-A93F1F583745}"/>
              </a:ext>
            </a:extLst>
          </p:cNvPr>
          <p:cNvCxnSpPr>
            <a:cxnSpLocks/>
          </p:cNvCxnSpPr>
          <p:nvPr/>
        </p:nvCxnSpPr>
        <p:spPr>
          <a:xfrm flipV="1">
            <a:off x="5194714" y="2652226"/>
            <a:ext cx="1235378" cy="1041380"/>
          </a:xfrm>
          <a:prstGeom prst="straightConnector1">
            <a:avLst/>
          </a:prstGeom>
          <a:ln w="38100">
            <a:solidFill>
              <a:srgbClr val="50BF34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 hidden="1">
            <a:extLst>
              <a:ext uri="{FF2B5EF4-FFF2-40B4-BE49-F238E27FC236}">
                <a16:creationId xmlns:a16="http://schemas.microsoft.com/office/drawing/2014/main" id="{0033E92A-049B-8C9C-A709-7B733D1DB477}"/>
              </a:ext>
            </a:extLst>
          </p:cNvPr>
          <p:cNvCxnSpPr>
            <a:cxnSpLocks/>
          </p:cNvCxnSpPr>
          <p:nvPr/>
        </p:nvCxnSpPr>
        <p:spPr>
          <a:xfrm>
            <a:off x="6227551" y="3467000"/>
            <a:ext cx="2197489" cy="215462"/>
          </a:xfrm>
          <a:prstGeom prst="straightConnector1">
            <a:avLst/>
          </a:prstGeom>
          <a:ln w="38100">
            <a:solidFill>
              <a:srgbClr val="50BF34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09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F770787-3A0D-5163-453B-26EF9F145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500" y="466725"/>
            <a:ext cx="902286" cy="149974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E0092FB-3925-ADE7-FDFC-17FF195D78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215" y="3822900"/>
            <a:ext cx="902286" cy="149974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61E588B-A3CC-9246-312B-5160CD3471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215" y="2144431"/>
            <a:ext cx="902286" cy="149974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31569F3-A7A1-4258-BD49-1AC2094DA1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3" t="8706" r="26512" b="1321"/>
          <a:stretch>
            <a:fillRect/>
          </a:stretch>
        </p:blipFill>
        <p:spPr>
          <a:xfrm rot="5400000">
            <a:off x="1532683" y="858648"/>
            <a:ext cx="7219953" cy="546629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8757853-A2C8-61A6-67E8-F31B19ECB46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t="10027" r="26890"/>
          <a:stretch>
            <a:fillRect/>
          </a:stretch>
        </p:blipFill>
        <p:spPr>
          <a:xfrm rot="5400000">
            <a:off x="1532688" y="858649"/>
            <a:ext cx="7219952" cy="546629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B1DD9BF-3A4E-DC2A-8D59-2AC8008768A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928" y="2767137"/>
            <a:ext cx="3874963" cy="38749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547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F71B1-D834-DD41-B162-B1B8E1090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701311-ACF2-20B3-8837-76E957F12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Inhaltsplatzhalter 4">
            <a:extLst>
              <a:ext uri="{FF2B5EF4-FFF2-40B4-BE49-F238E27FC236}">
                <a16:creationId xmlns:a16="http://schemas.microsoft.com/office/drawing/2014/main" id="{8EAD6DD5-C0B9-4518-E112-4FBE7A69D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0134">
            <a:off x="2139950" y="1253331"/>
            <a:ext cx="4351338" cy="4351338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405FFD5-EA17-8F22-3805-07DF7A80F8BE}"/>
              </a:ext>
            </a:extLst>
          </p:cNvPr>
          <p:cNvGrpSpPr/>
          <p:nvPr/>
        </p:nvGrpSpPr>
        <p:grpSpPr>
          <a:xfrm rot="1523172">
            <a:off x="4181626" y="2542845"/>
            <a:ext cx="439436" cy="753303"/>
            <a:chOff x="5589889" y="1150937"/>
            <a:chExt cx="1800000" cy="3085651"/>
          </a:xfrm>
          <a:solidFill>
            <a:srgbClr val="FF0000"/>
          </a:solidFill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444DADCA-2C13-9F2B-1772-B0C56A57F6F6}"/>
                </a:ext>
              </a:extLst>
            </p:cNvPr>
            <p:cNvSpPr/>
            <p:nvPr/>
          </p:nvSpPr>
          <p:spPr>
            <a:xfrm rot="10800000">
              <a:off x="5589889" y="1150937"/>
              <a:ext cx="1800000" cy="3085651"/>
            </a:xfrm>
            <a:custGeom>
              <a:avLst/>
              <a:gdLst>
                <a:gd name="connsiteX0" fmla="*/ 900000 w 1800000"/>
                <a:gd name="connsiteY0" fmla="*/ 3085651 h 3085651"/>
                <a:gd name="connsiteX1" fmla="*/ 0 w 1800000"/>
                <a:gd name="connsiteY1" fmla="*/ 2185651 h 3085651"/>
                <a:gd name="connsiteX2" fmla="*/ 70726 w 1800000"/>
                <a:gd name="connsiteY2" fmla="*/ 1835331 h 3085651"/>
                <a:gd name="connsiteX3" fmla="*/ 87745 w 1800000"/>
                <a:gd name="connsiteY3" fmla="*/ 1800001 h 3085651"/>
                <a:gd name="connsiteX4" fmla="*/ 87300 w 1800000"/>
                <a:gd name="connsiteY4" fmla="*/ 1800001 h 3085651"/>
                <a:gd name="connsiteX5" fmla="*/ 898141 w 1800000"/>
                <a:gd name="connsiteY5" fmla="*/ 0 h 3085651"/>
                <a:gd name="connsiteX6" fmla="*/ 1683957 w 1800000"/>
                <a:gd name="connsiteY6" fmla="*/ 1744448 h 3085651"/>
                <a:gd name="connsiteX7" fmla="*/ 1691375 w 1800000"/>
                <a:gd name="connsiteY7" fmla="*/ 1756658 h 3085651"/>
                <a:gd name="connsiteX8" fmla="*/ 1800000 w 1800000"/>
                <a:gd name="connsiteY8" fmla="*/ 2185651 h 3085651"/>
                <a:gd name="connsiteX9" fmla="*/ 900000 w 1800000"/>
                <a:gd name="connsiteY9" fmla="*/ 3085651 h 308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000" h="3085651">
                  <a:moveTo>
                    <a:pt x="900000" y="3085651"/>
                  </a:moveTo>
                  <a:cubicBezTo>
                    <a:pt x="402944" y="3085651"/>
                    <a:pt x="0" y="2682707"/>
                    <a:pt x="0" y="2185651"/>
                  </a:cubicBezTo>
                  <a:cubicBezTo>
                    <a:pt x="0" y="2061387"/>
                    <a:pt x="25184" y="1943005"/>
                    <a:pt x="70726" y="1835331"/>
                  </a:cubicBezTo>
                  <a:lnTo>
                    <a:pt x="87745" y="1800001"/>
                  </a:lnTo>
                  <a:lnTo>
                    <a:pt x="87300" y="1800001"/>
                  </a:lnTo>
                  <a:lnTo>
                    <a:pt x="898141" y="0"/>
                  </a:lnTo>
                  <a:lnTo>
                    <a:pt x="1683957" y="1744448"/>
                  </a:lnTo>
                  <a:lnTo>
                    <a:pt x="1691375" y="1756658"/>
                  </a:lnTo>
                  <a:cubicBezTo>
                    <a:pt x="1760650" y="1884182"/>
                    <a:pt x="1800000" y="2030321"/>
                    <a:pt x="1800000" y="2185651"/>
                  </a:cubicBezTo>
                  <a:cubicBezTo>
                    <a:pt x="1800000" y="2682707"/>
                    <a:pt x="1397056" y="3085651"/>
                    <a:pt x="900000" y="3085651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E17B76B7-B247-D77C-A130-584B9CCEB79D}"/>
                </a:ext>
              </a:extLst>
            </p:cNvPr>
            <p:cNvSpPr/>
            <p:nvPr/>
          </p:nvSpPr>
          <p:spPr>
            <a:xfrm>
              <a:off x="6003888" y="1588182"/>
              <a:ext cx="972000" cy="973363"/>
            </a:xfrm>
            <a:prstGeom prst="ellipse">
              <a:avLst/>
            </a:prstGeom>
            <a:solidFill>
              <a:srgbClr val="ECEFE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9439EB68-290E-785E-F19D-4C2F976DD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805" y="-187693"/>
            <a:ext cx="7422791" cy="74168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B8BE8AA-6AC1-01E0-73A6-EAF45DA058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130" t="23935" r="57731" b="25141"/>
          <a:stretch>
            <a:fillRect/>
          </a:stretch>
        </p:blipFill>
        <p:spPr>
          <a:xfrm>
            <a:off x="6096000" y="1587500"/>
            <a:ext cx="2311400" cy="377698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14ED81B-A091-2BF8-7364-407CF66FA4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130" t="23935" r="57731" b="51236"/>
          <a:stretch>
            <a:fillRect/>
          </a:stretch>
        </p:blipFill>
        <p:spPr>
          <a:xfrm>
            <a:off x="6096000" y="1587500"/>
            <a:ext cx="2311400" cy="1841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2A8FB69D-4778-2FFD-C4DE-1D33DED1B294}"/>
                  </a:ext>
                </a:extLst>
              </p:cNvPr>
              <p:cNvSpPr txBox="1"/>
              <p:nvPr/>
            </p:nvSpPr>
            <p:spPr>
              <a:xfrm>
                <a:off x="7599032" y="4342842"/>
                <a:ext cx="4639221" cy="3757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8000" b="1" i="1" smtClean="0">
                          <a:ln w="28575">
                            <a:solidFill>
                              <a:srgbClr val="156082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de-DE" sz="8000" b="1" i="1" smtClean="0">
                          <a:ln w="28575">
                            <a:solidFill>
                              <a:srgbClr val="156082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 </m:t>
                      </m:r>
                      <m:r>
                        <a:rPr lang="de-DE" sz="8000" b="1" i="1" smtClean="0">
                          <a:ln w="28575">
                            <a:solidFill>
                              <a:srgbClr val="156082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sz="8000" b="1" dirty="0">
                  <a:ln w="28575">
                    <a:solidFill>
                      <a:srgbClr val="156082"/>
                    </a:solidFill>
                  </a:ln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8000" b="1" dirty="0">
                    <a:ln w="28575">
                      <a:solidFill>
                        <a:srgbClr val="156082"/>
                      </a:solidFill>
                    </a:ln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???</a:t>
                </a:r>
              </a:p>
            </p:txBody>
          </p:sp>
        </mc:Choice>
        <mc:Fallback xmlns="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2A8FB69D-4778-2FFD-C4DE-1D33DED1B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032" y="4342842"/>
                <a:ext cx="4639221" cy="37573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fik 10">
            <a:extLst>
              <a:ext uri="{FF2B5EF4-FFF2-40B4-BE49-F238E27FC236}">
                <a16:creationId xmlns:a16="http://schemas.microsoft.com/office/drawing/2014/main" id="{3FE0D1D2-CFBE-4627-4FCA-58528A8E7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500" y="466725"/>
            <a:ext cx="902286" cy="149974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F0D7CF1-6D9D-48DE-DE37-C47DF710E5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215" y="3822900"/>
            <a:ext cx="902286" cy="149974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8CEADEA-90B2-6C55-E317-59C1FF4172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215" y="2144431"/>
            <a:ext cx="902286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5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23646 0.07593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EB663B2-5CFA-11D8-233A-2A9B8DD14C5A}"/>
              </a:ext>
            </a:extLst>
          </p:cNvPr>
          <p:cNvGrpSpPr/>
          <p:nvPr/>
        </p:nvGrpSpPr>
        <p:grpSpPr>
          <a:xfrm rot="21127224">
            <a:off x="2031580" y="204190"/>
            <a:ext cx="3759620" cy="4375506"/>
            <a:chOff x="2032553" y="3959043"/>
            <a:chExt cx="2618960" cy="2879079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CEEF94EB-3233-55EF-507D-AA292718AA3C}"/>
                </a:ext>
              </a:extLst>
            </p:cNvPr>
            <p:cNvSpPr/>
            <p:nvPr/>
          </p:nvSpPr>
          <p:spPr>
            <a:xfrm>
              <a:off x="2032553" y="3959043"/>
              <a:ext cx="2618960" cy="28790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DC36CDAB-59E5-AD29-7346-8784A02EB0FD}"/>
                </a:ext>
              </a:extLst>
            </p:cNvPr>
            <p:cNvGrpSpPr/>
            <p:nvPr/>
          </p:nvGrpSpPr>
          <p:grpSpPr>
            <a:xfrm>
              <a:off x="2094673" y="4059323"/>
              <a:ext cx="2494721" cy="2666389"/>
              <a:chOff x="2118886" y="4059323"/>
              <a:chExt cx="2494721" cy="2666389"/>
            </a:xfrm>
          </p:grpSpPr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0769E478-4047-CC13-92D2-013986C803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81848" y="4059323"/>
                <a:ext cx="2368797" cy="2237527"/>
              </a:xfrm>
              <a:prstGeom prst="rect">
                <a:avLst/>
              </a:prstGeom>
            </p:spPr>
          </p:pic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932CC4AA-E770-A582-F649-544254B3F514}"/>
                  </a:ext>
                </a:extLst>
              </p:cNvPr>
              <p:cNvSpPr txBox="1"/>
              <p:nvPr/>
            </p:nvSpPr>
            <p:spPr>
              <a:xfrm>
                <a:off x="2118886" y="6097910"/>
                <a:ext cx="2494721" cy="627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/>
                  <a:t>cloud.uol.de/s/</a:t>
                </a:r>
                <a:br>
                  <a:rPr lang="en-US" sz="2800" dirty="0"/>
                </a:br>
                <a:r>
                  <a:rPr lang="en-US" sz="2800" dirty="0"/>
                  <a:t>45YkY3GiF5kcoaR</a:t>
                </a:r>
              </a:p>
            </p:txBody>
          </p:sp>
        </p:grp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FC8FD521-AF7D-75F3-3748-E241E4838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500" y="466725"/>
            <a:ext cx="902286" cy="149974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60F66EA-2BE1-76EE-CFD2-49844936C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215" y="2144431"/>
            <a:ext cx="902286" cy="149974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1958E9D-283F-8A10-203C-75878F029C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215" y="3822900"/>
            <a:ext cx="902286" cy="149974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C93BCB-6C43-2792-B8CE-F975E0FE44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9805" y="-187693"/>
            <a:ext cx="7422791" cy="74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58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426DF3A-B6E5-0FAA-D774-84D500044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64B65-6F80-C588-37B1-9E26A68AA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EF7179-5ECF-A63B-BAB2-0886C4795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82D73BE-4992-4BE4-371B-B6BC47C04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500" y="466725"/>
            <a:ext cx="902286" cy="149974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7E3AF53-C31A-BC1F-8E7F-29DBC97A1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15" y="2144431"/>
            <a:ext cx="902286" cy="149974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13029A1-80A6-33FF-B513-267C27F92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215" y="3822900"/>
            <a:ext cx="902286" cy="1499746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37447B05-878A-2261-9D93-A8E283F6B62E}"/>
              </a:ext>
            </a:extLst>
          </p:cNvPr>
          <p:cNvSpPr/>
          <p:nvPr/>
        </p:nvSpPr>
        <p:spPr>
          <a:xfrm>
            <a:off x="1410250" y="1828800"/>
            <a:ext cx="11682901" cy="3441700"/>
          </a:xfrm>
          <a:prstGeom prst="rect">
            <a:avLst/>
          </a:prstGeom>
          <a:solidFill>
            <a:srgbClr val="037CA3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12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928</Words>
  <Application>Microsoft Office PowerPoint</Application>
  <PresentationFormat>Breitbild</PresentationFormat>
  <Paragraphs>53</Paragraphs>
  <Slides>8</Slides>
  <Notes>8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Cambria Math</vt:lpstr>
      <vt:lpstr>Aptos Display</vt:lpstr>
      <vt:lpstr>Arial</vt:lpstr>
      <vt:lpstr>Aptos</vt:lpstr>
      <vt:lpstr>Office</vt:lpstr>
      <vt:lpstr>Optimizing the Street Safety  of a Unicycle Through  Maths-Inspired  Decorations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Kristin Ohlmann</dc:creator>
  <cp:lastModifiedBy>Kristin Ohlmann</cp:lastModifiedBy>
  <cp:revision>27</cp:revision>
  <dcterms:created xsi:type="dcterms:W3CDTF">2025-08-23T15:00:51Z</dcterms:created>
  <dcterms:modified xsi:type="dcterms:W3CDTF">2025-11-09T14:56:23Z</dcterms:modified>
</cp:coreProperties>
</file>